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8" r:id="rId2"/>
    <p:sldId id="259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2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84" d="100"/>
          <a:sy n="84" d="100"/>
        </p:scale>
        <p:origin x="14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DF582-3631-4603-86C9-0DDAAD43322A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3F29-9EA5-420A-88FD-56A3DFCA9E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2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AU" altLang="fr-FR" smtClean="0"/>
              <a:t>Week 1 Lecture 1</a:t>
            </a:r>
          </a:p>
        </p:txBody>
      </p:sp>
      <p:sp>
        <p:nvSpPr>
          <p:cNvPr id="5123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AEA3AA-AA7D-4B1A-BD79-E6F3766E3517}" type="slidenum">
              <a:rPr lang="en-AU" altLang="fr-FR" smtClean="0"/>
              <a:pPr>
                <a:spcBef>
                  <a:spcPct val="0"/>
                </a:spcBef>
              </a:pPr>
              <a:t>1</a:t>
            </a:fld>
            <a:endParaRPr lang="en-AU" altLang="fr-FR" smtClean="0"/>
          </a:p>
        </p:txBody>
      </p:sp>
    </p:spTree>
    <p:extLst>
      <p:ext uri="{BB962C8B-B14F-4D97-AF65-F5344CB8AC3E}">
        <p14:creationId xmlns:p14="http://schemas.microsoft.com/office/powerpoint/2010/main" val="410597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09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51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73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46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1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81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34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12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84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65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96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DB54-A7F1-4BED-9DD2-841DF20AD1EC}" type="datetimeFigureOut">
              <a:rPr lang="fr-FR" smtClean="0"/>
              <a:t>06/11/2017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5DE4-780B-4F46-9FEC-904AE9703A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47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03350" y="1557338"/>
            <a:ext cx="6481763" cy="26638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03350" y="5516563"/>
            <a:ext cx="16674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 smtClean="0"/>
              <a:t>L3PRO 2017</a:t>
            </a:r>
            <a:endParaRPr lang="fr-FR" altLang="fr-FR" sz="2000" dirty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E5AD28-ADE3-432A-B972-CCBC5BE35C70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 smtClean="0"/>
          </a:p>
        </p:txBody>
      </p:sp>
      <p:sp>
        <p:nvSpPr>
          <p:cNvPr id="4101" name="WordArt 3"/>
          <p:cNvSpPr>
            <a:spLocks noChangeArrowheads="1" noChangeShapeType="1" noTextEdit="1"/>
          </p:cNvSpPr>
          <p:nvPr/>
        </p:nvSpPr>
        <p:spPr bwMode="auto">
          <a:xfrm>
            <a:off x="2051050" y="2414015"/>
            <a:ext cx="5400675" cy="13753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31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Introduction </a:t>
            </a:r>
            <a:r>
              <a:rPr lang="fr-F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à </a:t>
            </a:r>
            <a:r>
              <a:rPr lang="fr-F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R</a:t>
            </a:r>
          </a:p>
          <a:p>
            <a:pPr algn="ctr"/>
            <a:endParaRPr lang="fr-F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6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Les variables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6" y="758952"/>
            <a:ext cx="8375629" cy="54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00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Les variables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92" y="617177"/>
            <a:ext cx="6901992" cy="588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661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Le </a:t>
            </a:r>
            <a:r>
              <a:rPr lang="en-US" altLang="fr-FR" sz="2000" i="1" dirty="0" err="1" smtClean="0">
                <a:solidFill>
                  <a:schemeClr val="bg1"/>
                </a:solidFill>
              </a:rPr>
              <a:t>répertoire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 de travail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155"/>
            <a:ext cx="8318026" cy="53914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661" y="5742615"/>
            <a:ext cx="1734300" cy="9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2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Les packages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49" y="734126"/>
            <a:ext cx="8183349" cy="53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9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Les packages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757786"/>
            <a:ext cx="8191235" cy="53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0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Les expressions – quelques exemples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945983"/>
            <a:ext cx="1238250" cy="514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821798"/>
            <a:ext cx="752475" cy="4667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2649988"/>
            <a:ext cx="628650" cy="495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" y="3506753"/>
            <a:ext cx="1095375" cy="457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75" y="4509084"/>
            <a:ext cx="1285875" cy="390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5" y="5644963"/>
            <a:ext cx="1419225" cy="41910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4066674" y="661737"/>
            <a:ext cx="0" cy="540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274" y="945983"/>
            <a:ext cx="2990850" cy="4000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6274" y="1427688"/>
            <a:ext cx="1543050" cy="4381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6274" y="2032405"/>
            <a:ext cx="2143125" cy="4476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6274" y="2619401"/>
            <a:ext cx="3924300" cy="6000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6274" y="3437462"/>
            <a:ext cx="1552575" cy="4191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7250" y="3963953"/>
            <a:ext cx="35814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7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Les expressions – quelques exemples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4413250"/>
            <a:ext cx="4638675" cy="13144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0" y="997267"/>
            <a:ext cx="2790825" cy="6572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50" y="1809384"/>
            <a:ext cx="1514475" cy="6286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50" y="2591086"/>
            <a:ext cx="1771650" cy="419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750" y="3305176"/>
            <a:ext cx="1581150" cy="866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8450" y="5910263"/>
            <a:ext cx="63055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92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Les principaux types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496" y="749808"/>
            <a:ext cx="66858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Type </a:t>
            </a:r>
            <a:r>
              <a:rPr lang="fr-FR" b="1" dirty="0" err="1"/>
              <a:t>numerique</a:t>
            </a:r>
            <a:r>
              <a:rPr lang="fr-FR" b="1" dirty="0"/>
              <a:t> (</a:t>
            </a:r>
            <a:r>
              <a:rPr lang="fr-FR" b="1" i="1" dirty="0" err="1"/>
              <a:t>numeric</a:t>
            </a:r>
            <a:r>
              <a:rPr lang="fr-FR" b="1" dirty="0"/>
              <a:t>)</a:t>
            </a:r>
          </a:p>
          <a:p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y a deux types </a:t>
            </a:r>
            <a:r>
              <a:rPr lang="fr-FR" dirty="0" err="1"/>
              <a:t>numeriques</a:t>
            </a:r>
            <a:r>
              <a:rPr lang="fr-FR" dirty="0"/>
              <a:t> : les entiers (</a:t>
            </a:r>
            <a:r>
              <a:rPr lang="fr-FR" dirty="0" err="1"/>
              <a:t>integer</a:t>
            </a:r>
            <a:r>
              <a:rPr lang="fr-FR" dirty="0"/>
              <a:t>) et les </a:t>
            </a:r>
            <a:r>
              <a:rPr lang="fr-FR" dirty="0" err="1"/>
              <a:t>reels</a:t>
            </a:r>
            <a:r>
              <a:rPr lang="fr-FR" dirty="0"/>
              <a:t> (real ou</a:t>
            </a:r>
          </a:p>
          <a:p>
            <a:r>
              <a:rPr lang="fr-FR" dirty="0"/>
              <a:t>double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/>
              <a:t>Type </a:t>
            </a:r>
            <a:r>
              <a:rPr lang="fr-FR" b="1" dirty="0" err="1"/>
              <a:t>booleen</a:t>
            </a:r>
            <a:r>
              <a:rPr lang="fr-FR" b="1" dirty="0"/>
              <a:t> ou logique (</a:t>
            </a:r>
            <a:r>
              <a:rPr lang="fr-FR" b="1" i="1" dirty="0" err="1"/>
              <a:t>logical</a:t>
            </a:r>
            <a:r>
              <a:rPr lang="fr-FR" b="1" dirty="0" smtClean="0"/>
              <a:t>)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8" y="2013013"/>
            <a:ext cx="2619375" cy="1076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28" y="3760100"/>
            <a:ext cx="1838325" cy="2362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698" y="3832098"/>
            <a:ext cx="40767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939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>
                <a:solidFill>
                  <a:schemeClr val="bg1"/>
                </a:solidFill>
              </a:rPr>
              <a:t>Les principaux types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4632" y="758952"/>
            <a:ext cx="8030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Données </a:t>
            </a:r>
            <a:r>
              <a:rPr lang="fr-FR" b="1" dirty="0"/>
              <a:t>manquantes (</a:t>
            </a:r>
            <a:r>
              <a:rPr lang="fr-FR" b="1" i="1" dirty="0"/>
              <a:t>NA</a:t>
            </a:r>
            <a:r>
              <a:rPr lang="fr-FR" b="1" dirty="0" smtClean="0"/>
              <a:t>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/>
              <a:t>Type </a:t>
            </a:r>
            <a:r>
              <a:rPr lang="fr-FR" b="1" dirty="0" smtClean="0"/>
              <a:t>chaînes </a:t>
            </a:r>
            <a:r>
              <a:rPr lang="fr-FR" b="1" dirty="0"/>
              <a:t>de </a:t>
            </a:r>
            <a:r>
              <a:rPr lang="fr-FR" b="1" dirty="0" err="1"/>
              <a:t>caracteres</a:t>
            </a:r>
            <a:r>
              <a:rPr lang="fr-FR" b="1" dirty="0"/>
              <a:t> (</a:t>
            </a:r>
            <a:r>
              <a:rPr lang="fr-FR" b="1" i="1" dirty="0" err="1"/>
              <a:t>character</a:t>
            </a:r>
            <a:r>
              <a:rPr lang="fr-FR" b="1" dirty="0" smtClean="0"/>
              <a:t>)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54" y="1289205"/>
            <a:ext cx="5553075" cy="1047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4" y="2667953"/>
            <a:ext cx="2419350" cy="457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54" y="3951794"/>
            <a:ext cx="2638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080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La structure des données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3192" y="740664"/>
            <a:ext cx="8122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vecteurs (</a:t>
            </a:r>
            <a:r>
              <a:rPr lang="fr-FR" b="1" i="1" dirty="0" err="1"/>
              <a:t>vector</a:t>
            </a:r>
            <a:r>
              <a:rPr lang="fr-FR" b="1" dirty="0" smtClean="0"/>
              <a:t>)</a:t>
            </a:r>
          </a:p>
          <a:p>
            <a:endParaRPr lang="fr-FR" dirty="0" smtClean="0"/>
          </a:p>
          <a:p>
            <a:r>
              <a:rPr lang="fr-FR" dirty="0"/>
              <a:t>Cette structure de </a:t>
            </a:r>
            <a:r>
              <a:rPr lang="fr-FR" dirty="0" smtClean="0"/>
              <a:t>données </a:t>
            </a:r>
            <a:r>
              <a:rPr lang="fr-FR" dirty="0"/>
              <a:t>est la plus simple. Elle </a:t>
            </a:r>
            <a:r>
              <a:rPr lang="fr-FR" dirty="0" smtClean="0"/>
              <a:t>représente </a:t>
            </a:r>
            <a:r>
              <a:rPr lang="fr-FR" dirty="0"/>
              <a:t>une suite de</a:t>
            </a:r>
          </a:p>
          <a:p>
            <a:r>
              <a:rPr lang="fr-FR" dirty="0" smtClean="0"/>
              <a:t>données </a:t>
            </a:r>
            <a:r>
              <a:rPr lang="fr-FR" dirty="0"/>
              <a:t>de </a:t>
            </a:r>
            <a:r>
              <a:rPr lang="fr-FR" dirty="0" smtClean="0"/>
              <a:t>même </a:t>
            </a:r>
            <a:r>
              <a:rPr lang="fr-FR" dirty="0"/>
              <a:t>type.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0" y="2062696"/>
            <a:ext cx="7038975" cy="20859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0" y="4919136"/>
            <a:ext cx="15049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136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err="1" smtClean="0">
                <a:solidFill>
                  <a:schemeClr val="bg1"/>
                </a:solidFill>
              </a:rPr>
              <a:t>Pourquoi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 R?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29" y="1587851"/>
            <a:ext cx="5181750" cy="47685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6929" y="694944"/>
            <a:ext cx="803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Evolution de S (années 70), souple, open source, complet, </a:t>
            </a:r>
            <a:r>
              <a:rPr lang="fr-FR" dirty="0" err="1" smtClean="0"/>
              <a:t>multi-plateforme</a:t>
            </a:r>
            <a:r>
              <a:rPr lang="fr-FR" dirty="0" smtClean="0"/>
              <a:t>, énorme communauté…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0382" y="6354248"/>
            <a:ext cx="190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www.r-project.org</a:t>
            </a:r>
          </a:p>
        </p:txBody>
      </p:sp>
    </p:spTree>
    <p:extLst>
      <p:ext uri="{BB962C8B-B14F-4D97-AF65-F5344CB8AC3E}">
        <p14:creationId xmlns:p14="http://schemas.microsoft.com/office/powerpoint/2010/main" val="29209165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La structure des données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2880" y="745765"/>
            <a:ext cx="812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matrices (</a:t>
            </a:r>
            <a:r>
              <a:rPr lang="fr-FR" b="1" i="1" dirty="0"/>
              <a:t>matrix</a:t>
            </a:r>
            <a:r>
              <a:rPr lang="fr-FR" b="1" dirty="0"/>
              <a:t>) et les tableaux (</a:t>
            </a:r>
            <a:r>
              <a:rPr lang="fr-FR" b="1" i="1" dirty="0" err="1"/>
              <a:t>arrays</a:t>
            </a:r>
            <a:r>
              <a:rPr lang="fr-FR" b="1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Généralisation de la </a:t>
            </a:r>
            <a:r>
              <a:rPr lang="fr-FR" dirty="0"/>
              <a:t>notion de vecteur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2" y="1877377"/>
            <a:ext cx="5067300" cy="14763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82" y="3567135"/>
            <a:ext cx="5010150" cy="1485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25" y="1538310"/>
            <a:ext cx="40671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854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La structure des données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176" y="640080"/>
            <a:ext cx="833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listes (</a:t>
            </a:r>
            <a:r>
              <a:rPr lang="fr-FR" b="1" i="1" dirty="0" err="1"/>
              <a:t>list</a:t>
            </a:r>
            <a:r>
              <a:rPr lang="fr-FR" b="1" dirty="0" smtClean="0"/>
              <a:t>)</a:t>
            </a:r>
          </a:p>
          <a:p>
            <a:endParaRPr lang="fr-FR" dirty="0"/>
          </a:p>
          <a:p>
            <a:r>
              <a:rPr lang="fr-FR" dirty="0"/>
              <a:t>les listes permettent </a:t>
            </a:r>
            <a:r>
              <a:rPr lang="fr-FR" dirty="0" smtClean="0"/>
              <a:t>de regrouper </a:t>
            </a:r>
            <a:r>
              <a:rPr lang="fr-FR" dirty="0"/>
              <a:t>dans une </a:t>
            </a:r>
            <a:r>
              <a:rPr lang="fr-FR" dirty="0" smtClean="0"/>
              <a:t>même </a:t>
            </a:r>
            <a:r>
              <a:rPr lang="fr-FR" dirty="0"/>
              <a:t>structure des </a:t>
            </a:r>
            <a:r>
              <a:rPr lang="fr-FR" dirty="0" smtClean="0"/>
              <a:t>données </a:t>
            </a:r>
            <a:r>
              <a:rPr lang="fr-FR" dirty="0"/>
              <a:t>de types </a:t>
            </a:r>
            <a:r>
              <a:rPr lang="fr-FR" dirty="0" smtClean="0"/>
              <a:t>différents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2052066"/>
            <a:ext cx="81343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74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La structure des données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176" y="640080"/>
            <a:ext cx="833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tableau </a:t>
            </a:r>
            <a:r>
              <a:rPr lang="fr-FR" b="1" dirty="0" smtClean="0"/>
              <a:t>individus / variables </a:t>
            </a:r>
            <a:r>
              <a:rPr lang="fr-FR" b="1" dirty="0"/>
              <a:t>(</a:t>
            </a:r>
            <a:r>
              <a:rPr lang="fr-FR" b="1" i="1" dirty="0" err="1"/>
              <a:t>data.frame</a:t>
            </a:r>
            <a:r>
              <a:rPr lang="fr-FR" b="1" dirty="0" smtClean="0"/>
              <a:t>)</a:t>
            </a:r>
          </a:p>
          <a:p>
            <a:endParaRPr lang="fr-FR" dirty="0"/>
          </a:p>
          <a:p>
            <a:r>
              <a:rPr lang="fr-FR" dirty="0"/>
              <a:t>Chaque colonne </a:t>
            </a:r>
            <a:r>
              <a:rPr lang="fr-FR" dirty="0" smtClean="0"/>
              <a:t>représente une variable particulière </a:t>
            </a:r>
            <a:r>
              <a:rPr lang="fr-FR" dirty="0"/>
              <a:t>dont tous les </a:t>
            </a:r>
            <a:r>
              <a:rPr lang="fr-FR" dirty="0" smtClean="0"/>
              <a:t>éléments </a:t>
            </a:r>
            <a:r>
              <a:rPr lang="fr-FR" dirty="0"/>
              <a:t>sont du </a:t>
            </a:r>
            <a:r>
              <a:rPr lang="fr-FR" dirty="0" smtClean="0"/>
              <a:t>même </a:t>
            </a:r>
            <a:r>
              <a:rPr lang="fr-FR" dirty="0"/>
              <a:t>type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28" y="2221039"/>
            <a:ext cx="68103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61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La structure des données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176" y="640080"/>
            <a:ext cx="833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facteurs (</a:t>
            </a:r>
            <a:r>
              <a:rPr lang="fr-FR" b="1" i="1" dirty="0"/>
              <a:t>factor</a:t>
            </a:r>
            <a:r>
              <a:rPr lang="fr-FR" b="1" dirty="0"/>
              <a:t>) et les variables ordinales (</a:t>
            </a:r>
            <a:r>
              <a:rPr lang="fr-FR" b="1" i="1" dirty="0" err="1"/>
              <a:t>ordered</a:t>
            </a:r>
            <a:r>
              <a:rPr lang="fr-FR" b="1" dirty="0" smtClean="0"/>
              <a:t>)</a:t>
            </a:r>
          </a:p>
          <a:p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" y="2786684"/>
            <a:ext cx="3067050" cy="4381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" y="1459611"/>
            <a:ext cx="5133975" cy="10858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69" y="3736848"/>
            <a:ext cx="61055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9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Les </a:t>
            </a:r>
            <a:r>
              <a:rPr lang="fr-FR" altLang="fr-FR" sz="2000" i="1" dirty="0" smtClean="0">
                <a:solidFill>
                  <a:schemeClr val="bg1"/>
                </a:solidFill>
              </a:rPr>
              <a:t>erreurs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 à ne pas </a:t>
            </a:r>
            <a:r>
              <a:rPr lang="fr-FR" altLang="fr-FR" sz="2000" i="1" dirty="0" smtClean="0">
                <a:solidFill>
                  <a:schemeClr val="bg1"/>
                </a:solidFill>
              </a:rPr>
              <a:t>commettre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. 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6616" y="740664"/>
            <a:ext cx="81587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Attention à la syntaxe!</a:t>
            </a:r>
          </a:p>
          <a:p>
            <a:endParaRPr lang="fr-FR" dirty="0"/>
          </a:p>
          <a:p>
            <a:r>
              <a:rPr lang="fr-FR" dirty="0" smtClean="0"/>
              <a:t>Fermer les parenthèses</a:t>
            </a:r>
          </a:p>
          <a:p>
            <a:endParaRPr lang="fr-FR" dirty="0" smtClean="0"/>
          </a:p>
          <a:p>
            <a:r>
              <a:rPr lang="fr-FR" dirty="0" smtClean="0"/>
              <a:t>Chaînes de caractères avec «  »</a:t>
            </a:r>
          </a:p>
          <a:p>
            <a:endParaRPr lang="fr-FR" dirty="0"/>
          </a:p>
          <a:p>
            <a:r>
              <a:rPr lang="fr-FR" dirty="0" smtClean="0"/>
              <a:t>Manque de parenthèses dans les fonctions</a:t>
            </a:r>
          </a:p>
          <a:p>
            <a:endParaRPr lang="fr-FR" dirty="0"/>
          </a:p>
          <a:p>
            <a:r>
              <a:rPr lang="fr-FR" dirty="0" smtClean="0"/>
              <a:t>Mauvais arguments dans les fonctions</a:t>
            </a:r>
          </a:p>
          <a:p>
            <a:endParaRPr lang="fr-FR" dirty="0"/>
          </a:p>
          <a:p>
            <a:r>
              <a:rPr lang="fr-FR" dirty="0" smtClean="0"/>
              <a:t>Longueurs incompatibles</a:t>
            </a:r>
          </a:p>
          <a:p>
            <a:endParaRPr lang="fr-FR" dirty="0"/>
          </a:p>
          <a:p>
            <a:r>
              <a:rPr lang="fr-FR" dirty="0" smtClean="0"/>
              <a:t>Mauvaise syntaxe </a:t>
            </a:r>
          </a:p>
          <a:p>
            <a:r>
              <a:rPr lang="fr-FR" dirty="0"/>
              <a:t>	</a:t>
            </a:r>
            <a:r>
              <a:rPr lang="fr-FR" dirty="0" smtClean="0"/>
              <a:t>Les arguments doivent être séparés par une virgule</a:t>
            </a:r>
          </a:p>
          <a:p>
            <a:r>
              <a:rPr lang="fr-FR" dirty="0"/>
              <a:t>	</a:t>
            </a:r>
            <a:r>
              <a:rPr lang="fr-FR" dirty="0" smtClean="0"/>
              <a:t>Les conditions sont entre parenthèses</a:t>
            </a:r>
          </a:p>
          <a:p>
            <a:r>
              <a:rPr lang="fr-FR" dirty="0" smtClean="0"/>
              <a:t>	Le point est le séparateur numérique</a:t>
            </a:r>
          </a:p>
          <a:p>
            <a:r>
              <a:rPr lang="fr-FR" dirty="0"/>
              <a:t>	</a:t>
            </a:r>
            <a:r>
              <a:rPr lang="fr-FR" dirty="0" smtClean="0"/>
              <a:t>Expressions sur une ligne ou séparées par un point virgule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4383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Manipulation de base des données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3" y="1233797"/>
            <a:ext cx="5105400" cy="8477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5176" y="740664"/>
            <a:ext cx="825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Utilisons </a:t>
            </a:r>
            <a:r>
              <a:rPr lang="fr-FR" dirty="0"/>
              <a:t>le jeu de données cars du package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" y="2764314"/>
            <a:ext cx="1552575" cy="17049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3" y="2192623"/>
            <a:ext cx="2419350" cy="400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78" y="4613276"/>
            <a:ext cx="8134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57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Manipulation de base des données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6032" y="685800"/>
            <a:ext cx="852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cars2$dist </a:t>
            </a:r>
            <a:r>
              <a:rPr lang="fr-FR" dirty="0" smtClean="0"/>
              <a:t>équivalent à</a:t>
            </a:r>
          </a:p>
          <a:p>
            <a:r>
              <a:rPr lang="fr-FR" dirty="0" smtClean="0"/>
              <a:t>— </a:t>
            </a:r>
            <a:r>
              <a:rPr lang="fr-FR" dirty="0"/>
              <a:t>cars2[["</a:t>
            </a:r>
            <a:r>
              <a:rPr lang="fr-FR" dirty="0" err="1"/>
              <a:t>dist</a:t>
            </a:r>
            <a:r>
              <a:rPr lang="fr-FR" dirty="0"/>
              <a:t>"]] </a:t>
            </a:r>
            <a:endParaRPr lang="fr-FR" dirty="0" smtClean="0"/>
          </a:p>
          <a:p>
            <a:r>
              <a:rPr lang="fr-FR" dirty="0" smtClean="0"/>
              <a:t>— </a:t>
            </a:r>
            <a:r>
              <a:rPr lang="fr-FR" dirty="0"/>
              <a:t>cars2[, "</a:t>
            </a:r>
            <a:r>
              <a:rPr lang="fr-FR" dirty="0" err="1"/>
              <a:t>dist</a:t>
            </a:r>
            <a:r>
              <a:rPr lang="fr-FR" dirty="0"/>
              <a:t>"] </a:t>
            </a:r>
            <a:endParaRPr lang="fr-FR" dirty="0" smtClean="0"/>
          </a:p>
          <a:p>
            <a:r>
              <a:rPr lang="fr-FR" dirty="0" smtClean="0"/>
              <a:t>— </a:t>
            </a:r>
            <a:r>
              <a:rPr lang="fr-FR" dirty="0"/>
              <a:t>cars2</a:t>
            </a:r>
            <a:r>
              <a:rPr lang="fr-FR" dirty="0" smtClean="0"/>
              <a:t>[,2]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784" y="768096"/>
            <a:ext cx="3495675" cy="2095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2013293"/>
            <a:ext cx="2247900" cy="838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84" y="2993561"/>
            <a:ext cx="2200275" cy="10287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84" y="4307586"/>
            <a:ext cx="1362075" cy="419100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4069080" y="768096"/>
            <a:ext cx="54864" cy="535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784" y="3228213"/>
            <a:ext cx="1381125" cy="4381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784" y="4125087"/>
            <a:ext cx="27622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114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Manipulation de base des données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4" y="1067955"/>
            <a:ext cx="71532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93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Les conditions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881433"/>
            <a:ext cx="3392424" cy="85923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-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rgbClr val="00008B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test_expression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statement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209386"/>
            <a:ext cx="4306824" cy="84893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&lt;-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(x &gt;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"Positive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3383549"/>
            <a:ext cx="3158237" cy="121826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&lt;- -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(x &gt;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"Non-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negative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Negative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5025382"/>
            <a:ext cx="4178808" cy="121826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&lt;-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(x &lt;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Negative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(x &gt;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altLang="fr-FR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"Positive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number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Zero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45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Les boucles (for)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394718"/>
            <a:ext cx="7654861" cy="13718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7" y="2906437"/>
            <a:ext cx="7728014" cy="17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12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err="1" smtClean="0">
                <a:solidFill>
                  <a:schemeClr val="bg1"/>
                </a:solidFill>
              </a:rPr>
              <a:t>Pourquoi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 R?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0382" y="6354248"/>
            <a:ext cx="190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www.r-project.org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7" y="575228"/>
            <a:ext cx="5166765" cy="28972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397" y="1885366"/>
            <a:ext cx="3658950" cy="3800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00" y="3536630"/>
            <a:ext cx="3807000" cy="24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01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 dirty="0" smtClean="0">
                <a:solidFill>
                  <a:schemeClr val="bg1"/>
                </a:solidFill>
              </a:rPr>
              <a:t>Les boucles (</a:t>
            </a:r>
            <a:r>
              <a:rPr lang="fr-FR" altLang="fr-FR" sz="2000" i="1" dirty="0" err="1" smtClean="0">
                <a:solidFill>
                  <a:schemeClr val="bg1"/>
                </a:solidFill>
              </a:rPr>
              <a:t>while</a:t>
            </a:r>
            <a:r>
              <a:rPr lang="fr-FR" altLang="fr-FR" sz="2000" i="1" dirty="0" smtClean="0">
                <a:solidFill>
                  <a:schemeClr val="bg1"/>
                </a:solidFill>
              </a:rPr>
              <a:t>)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678"/>
            <a:ext cx="9115425" cy="1714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567178"/>
            <a:ext cx="91059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10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err="1" smtClean="0">
                <a:solidFill>
                  <a:schemeClr val="bg1"/>
                </a:solidFill>
              </a:rPr>
              <a:t>Pourquoi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 </a:t>
            </a:r>
            <a:r>
              <a:rPr lang="en-US" altLang="fr-FR" sz="2000" i="1" dirty="0" err="1" smtClean="0">
                <a:solidFill>
                  <a:schemeClr val="bg1"/>
                </a:solidFill>
              </a:rPr>
              <a:t>R+Rstudio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0382" y="6354248"/>
            <a:ext cx="190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www.r-project.org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1" y="537214"/>
            <a:ext cx="5070734" cy="34678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384" y="3330869"/>
            <a:ext cx="4928616" cy="32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57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La console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3" y="713232"/>
            <a:ext cx="8111486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437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Le script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6" y="758952"/>
            <a:ext cx="8077787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292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smtClean="0">
                <a:solidFill>
                  <a:schemeClr val="bg1"/>
                </a:solidFill>
              </a:rPr>
              <a:t>La </a:t>
            </a:r>
            <a:r>
              <a:rPr lang="en-US" altLang="fr-FR" sz="2000" i="1" dirty="0" err="1" smtClean="0">
                <a:solidFill>
                  <a:schemeClr val="bg1"/>
                </a:solidFill>
              </a:rPr>
              <a:t>fenêtre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 Plot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36" y="738596"/>
            <a:ext cx="8221854" cy="540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5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err="1" smtClean="0">
                <a:solidFill>
                  <a:schemeClr val="bg1"/>
                </a:solidFill>
              </a:rPr>
              <a:t>Sauver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 </a:t>
            </a:r>
            <a:r>
              <a:rPr lang="en-US" altLang="fr-FR" sz="2000" i="1" dirty="0" err="1" smtClean="0">
                <a:solidFill>
                  <a:schemeClr val="bg1"/>
                </a:solidFill>
              </a:rPr>
              <a:t>une</a:t>
            </a:r>
            <a:r>
              <a:rPr lang="en-US" altLang="fr-FR" sz="2000" i="1" dirty="0" smtClean="0">
                <a:solidFill>
                  <a:schemeClr val="bg1"/>
                </a:solidFill>
              </a:rPr>
              <a:t> image</a:t>
            </a:r>
            <a:endParaRPr lang="fr-FR" altLang="fr-FR" sz="2000" i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60" y="613329"/>
            <a:ext cx="7039467" cy="5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30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063C76-6E13-45A4-A233-C783DDB5F79E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-45720"/>
            <a:ext cx="9144000" cy="40011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 i="1" dirty="0" err="1" smtClean="0">
                <a:solidFill>
                  <a:schemeClr val="bg1"/>
                </a:solidFill>
              </a:rPr>
              <a:t>L’historique</a:t>
            </a:r>
            <a:endParaRPr lang="en-US" altLang="fr-FR" sz="2000" i="1" dirty="0" smtClean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8" y="716732"/>
            <a:ext cx="8543746" cy="55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8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425</Words>
  <Application>Microsoft Office PowerPoint</Application>
  <PresentationFormat>Affichage à l'écran (4:3)</PresentationFormat>
  <Paragraphs>146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Consolas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Monna</dc:creator>
  <cp:lastModifiedBy>Fabrice Monna</cp:lastModifiedBy>
  <cp:revision>33</cp:revision>
  <dcterms:created xsi:type="dcterms:W3CDTF">2017-11-06T09:24:05Z</dcterms:created>
  <dcterms:modified xsi:type="dcterms:W3CDTF">2017-11-06T16:49:20Z</dcterms:modified>
</cp:coreProperties>
</file>