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9" r:id="rId3"/>
    <p:sldId id="263" r:id="rId4"/>
    <p:sldId id="261" r:id="rId5"/>
    <p:sldId id="290" r:id="rId6"/>
    <p:sldId id="269" r:id="rId7"/>
    <p:sldId id="294" r:id="rId8"/>
    <p:sldId id="272" r:id="rId9"/>
    <p:sldId id="266" r:id="rId10"/>
    <p:sldId id="285" r:id="rId11"/>
    <p:sldId id="273" r:id="rId12"/>
    <p:sldId id="274" r:id="rId13"/>
    <p:sldId id="275" r:id="rId14"/>
    <p:sldId id="260" r:id="rId15"/>
    <p:sldId id="277" r:id="rId16"/>
    <p:sldId id="280" r:id="rId17"/>
    <p:sldId id="281" r:id="rId18"/>
    <p:sldId id="279" r:id="rId19"/>
    <p:sldId id="282" r:id="rId20"/>
    <p:sldId id="268" r:id="rId21"/>
    <p:sldId id="287" r:id="rId22"/>
    <p:sldId id="284" r:id="rId23"/>
    <p:sldId id="288" r:id="rId24"/>
    <p:sldId id="289" r:id="rId25"/>
    <p:sldId id="291" r:id="rId26"/>
  </p:sldIdLst>
  <p:sldSz cx="9144000" cy="6858000" type="screen4x3"/>
  <p:notesSz cx="9926638" cy="6781800"/>
  <p:embeddedFontLst>
    <p:embeddedFont>
      <p:font typeface="Calibri" pitchFamily="34" charset="0"/>
      <p:regular r:id="rId29"/>
      <p:bold r:id="rId30"/>
      <p:italic r:id="rId31"/>
      <p:boldItalic r:id="rId3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 varScale="1">
        <p:scale>
          <a:sx n="68" d="100"/>
          <a:sy n="68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0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0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0F793-422C-4C8C-A2B8-26C0EA0D0918}" type="datetimeFigureOut">
              <a:rPr lang="fr-FR" smtClean="0"/>
              <a:t>16/07/2012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441533"/>
            <a:ext cx="4301543" cy="33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2798" y="6441533"/>
            <a:ext cx="4301543" cy="33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C1821-61DB-4EAA-8BD9-CA05D898CB2E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0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0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2A121-838E-4B30-AEA7-49E37AC5318E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8000"/>
            <a:ext cx="3392488" cy="2543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2664" y="3221355"/>
            <a:ext cx="7941310" cy="3051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41533"/>
            <a:ext cx="4301543" cy="33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798" y="6441533"/>
            <a:ext cx="4301543" cy="33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C0329-6DE9-423B-A0A1-964F98C21E2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C0329-6DE9-423B-A0A1-964F98C21E2C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C0329-6DE9-423B-A0A1-964F98C21E2C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A0BBF-B1A1-4FEA-86C4-CBF7D4EE66CA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Pictures\Bibracte Mines 2011\P101077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566057" y="0"/>
            <a:ext cx="102745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4643446"/>
            <a:ext cx="9144000" cy="2214554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2844" y="4143380"/>
            <a:ext cx="9001156" cy="2143140"/>
          </a:xfrm>
        </p:spPr>
        <p:txBody>
          <a:bodyPr anchor="ctr">
            <a:noAutofit/>
          </a:bodyPr>
          <a:lstStyle/>
          <a:p>
            <a:pPr algn="l"/>
            <a:r>
              <a:rPr lang="en-US" sz="2500" b="1" dirty="0"/>
              <a:t>Establishing archaeological </a:t>
            </a:r>
            <a:r>
              <a:rPr lang="en-US" sz="2500" b="1" dirty="0" err="1"/>
              <a:t>prospectivity</a:t>
            </a:r>
            <a:r>
              <a:rPr lang="en-US" sz="2500" b="1" dirty="0"/>
              <a:t> maps of ancient mines on the basis of EDA and fractal model applied to geochemical </a:t>
            </a:r>
            <a:r>
              <a:rPr lang="en-US" sz="2500" b="1" dirty="0" smtClean="0"/>
              <a:t>data</a:t>
            </a:r>
            <a:endParaRPr lang="fr-FR" sz="25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2844" y="5572140"/>
            <a:ext cx="9072626" cy="1357322"/>
          </a:xfrm>
        </p:spPr>
        <p:txBody>
          <a:bodyPr anchor="ctr">
            <a:normAutofit/>
          </a:bodyPr>
          <a:lstStyle/>
          <a:p>
            <a:pPr algn="l"/>
            <a:r>
              <a:rPr lang="fr-FR" sz="2000" b="1" dirty="0" err="1">
                <a:solidFill>
                  <a:schemeClr val="tx1"/>
                </a:solidFill>
              </a:rPr>
              <a:t>Monna</a:t>
            </a:r>
            <a:r>
              <a:rPr lang="fr-FR" sz="2000" b="1" dirty="0">
                <a:solidFill>
                  <a:schemeClr val="tx1"/>
                </a:solidFill>
              </a:rPr>
              <a:t>, F</a:t>
            </a:r>
            <a:r>
              <a:rPr lang="fr-FR" sz="2000" dirty="0" smtClean="0">
                <a:solidFill>
                  <a:schemeClr val="tx1"/>
                </a:solidFill>
              </a:rPr>
              <a:t>., </a:t>
            </a:r>
            <a:r>
              <a:rPr lang="fr-FR" sz="2000" dirty="0" err="1" smtClean="0">
                <a:solidFill>
                  <a:schemeClr val="tx1"/>
                </a:solidFill>
              </a:rPr>
              <a:t>Gourault</a:t>
            </a:r>
            <a:r>
              <a:rPr lang="fr-FR" sz="2000" dirty="0">
                <a:solidFill>
                  <a:schemeClr val="tx1"/>
                </a:solidFill>
              </a:rPr>
              <a:t>, C</a:t>
            </a:r>
            <a:r>
              <a:rPr lang="fr-FR" sz="2000" dirty="0" smtClean="0">
                <a:solidFill>
                  <a:schemeClr val="tx1"/>
                </a:solidFill>
              </a:rPr>
              <a:t>., </a:t>
            </a:r>
            <a:r>
              <a:rPr lang="fr-FR" sz="2000" dirty="0" err="1" smtClean="0">
                <a:solidFill>
                  <a:schemeClr val="tx1"/>
                </a:solidFill>
              </a:rPr>
              <a:t>Camizuli</a:t>
            </a:r>
            <a:r>
              <a:rPr lang="fr-FR" sz="2000" dirty="0" smtClean="0">
                <a:solidFill>
                  <a:schemeClr val="tx1"/>
                </a:solidFill>
              </a:rPr>
              <a:t>, E., </a:t>
            </a:r>
            <a:r>
              <a:rPr lang="fr-FR" sz="2000" dirty="0" err="1" smtClean="0">
                <a:solidFill>
                  <a:schemeClr val="tx1"/>
                </a:solidFill>
              </a:rPr>
              <a:t>Nedjai</a:t>
            </a:r>
            <a:r>
              <a:rPr lang="fr-FR" sz="2000" dirty="0" smtClean="0">
                <a:solidFill>
                  <a:schemeClr val="tx1"/>
                </a:solidFill>
              </a:rPr>
              <a:t>, R., Hamm, G., </a:t>
            </a:r>
            <a:r>
              <a:rPr lang="fr-FR" sz="2000" dirty="0" err="1" smtClean="0">
                <a:solidFill>
                  <a:schemeClr val="tx1"/>
                </a:solidFill>
              </a:rPr>
              <a:t>Cattin</a:t>
            </a:r>
            <a:r>
              <a:rPr lang="fr-FR" sz="2000" dirty="0" smtClean="0">
                <a:solidFill>
                  <a:schemeClr val="tx1"/>
                </a:solidFill>
              </a:rPr>
              <a:t>, F., </a:t>
            </a:r>
            <a:r>
              <a:rPr lang="fr-FR" sz="2000" dirty="0" err="1" smtClean="0">
                <a:solidFill>
                  <a:schemeClr val="tx1"/>
                </a:solidFill>
              </a:rPr>
              <a:t>Bohard</a:t>
            </a:r>
            <a:r>
              <a:rPr lang="fr-FR" sz="2000" dirty="0">
                <a:solidFill>
                  <a:schemeClr val="tx1"/>
                </a:solidFill>
              </a:rPr>
              <a:t>, B</a:t>
            </a:r>
            <a:r>
              <a:rPr lang="fr-FR" sz="2000" dirty="0" smtClean="0">
                <a:solidFill>
                  <a:schemeClr val="tx1"/>
                </a:solidFill>
              </a:rPr>
              <a:t>., </a:t>
            </a:r>
            <a:r>
              <a:rPr lang="fr-FR" sz="2000" dirty="0">
                <a:solidFill>
                  <a:schemeClr val="tx1"/>
                </a:solidFill>
              </a:rPr>
              <a:t>Petit, C</a:t>
            </a:r>
            <a:r>
              <a:rPr lang="fr-FR" sz="2000" dirty="0" smtClean="0">
                <a:solidFill>
                  <a:schemeClr val="tx1"/>
                </a:solidFill>
              </a:rPr>
              <a:t>., </a:t>
            </a:r>
            <a:r>
              <a:rPr lang="fr-FR" sz="2000" dirty="0">
                <a:solidFill>
                  <a:schemeClr val="tx1"/>
                </a:solidFill>
              </a:rPr>
              <a:t>Guillaumet, J.-</a:t>
            </a:r>
            <a:r>
              <a:rPr lang="fr-FR" sz="2000" dirty="0" smtClean="0">
                <a:solidFill>
                  <a:schemeClr val="tx1"/>
                </a:solidFill>
              </a:rPr>
              <a:t>P., Alibert, P.</a:t>
            </a:r>
            <a:endParaRPr lang="fr-FR" sz="2000" dirty="0">
              <a:solidFill>
                <a:schemeClr val="tx1"/>
              </a:solidFill>
            </a:endParaRPr>
          </a:p>
          <a:p>
            <a:pPr algn="l"/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6262447"/>
            <a:ext cx="3071802" cy="59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3typ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642918"/>
            <a:ext cx="8103706" cy="59040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 –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Pedestrial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prospection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786182" y="2643182"/>
            <a:ext cx="153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110 structures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3types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428596" y="642918"/>
            <a:ext cx="8103706" cy="5904006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 –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Pedestrial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prospection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Image 12" descr="orient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857364"/>
            <a:ext cx="3877056" cy="336194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4572000" y="1857364"/>
            <a:ext cx="1141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Orientation</a:t>
            </a:r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3types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428596" y="642918"/>
            <a:ext cx="8103706" cy="59040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 –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Pedestrial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prospection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Image 12" descr="distri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1214422"/>
            <a:ext cx="4800256" cy="467279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3typ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642918"/>
            <a:ext cx="8103706" cy="59040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 –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Pedestrial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prospection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786182" y="4643446"/>
            <a:ext cx="141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15 structures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mines car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713646"/>
            <a:ext cx="8001056" cy="58761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 –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Pedestrial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prospection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643702" y="2786058"/>
            <a:ext cx="2071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A total of 104 past and modern mining areas are identified when modern U, </a:t>
            </a:r>
            <a:r>
              <a:rPr lang="en-US" sz="1600" dirty="0" err="1" smtClean="0"/>
              <a:t>Ba</a:t>
            </a:r>
            <a:r>
              <a:rPr lang="en-US" sz="1600" dirty="0" smtClean="0"/>
              <a:t>, &amp; F mines are removed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 – Geochemistry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785794"/>
            <a:ext cx="3357586" cy="26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876"/>
            <a:ext cx="336956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lèche droite 6"/>
          <p:cNvSpPr/>
          <p:nvPr/>
        </p:nvSpPr>
        <p:spPr>
          <a:xfrm rot="5039607">
            <a:off x="1139328" y="3278542"/>
            <a:ext cx="642942" cy="571504"/>
          </a:xfrm>
          <a:prstGeom prst="rightArrow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brgm zo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1142984"/>
            <a:ext cx="4057711" cy="5715016"/>
          </a:xfrm>
          <a:prstGeom prst="rect">
            <a:avLst/>
          </a:prstGeom>
        </p:spPr>
      </p:pic>
      <p:sp>
        <p:nvSpPr>
          <p:cNvPr id="9" name="Flèche droite 8"/>
          <p:cNvSpPr/>
          <p:nvPr/>
        </p:nvSpPr>
        <p:spPr>
          <a:xfrm rot="19637537">
            <a:off x="3746740" y="4343217"/>
            <a:ext cx="642942" cy="571504"/>
          </a:xfrm>
          <a:prstGeom prst="rightArrow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714876" y="5572140"/>
            <a:ext cx="35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 total of 2543 stream sediment samples have been collected and analyzed by the BRGM within the pilot study area</a:t>
            </a:r>
            <a:endParaRPr lang="en-US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20461" y="6286520"/>
            <a:ext cx="2422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http://sigminesfrance.brgm.fr/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 – Geochemistry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Image 10" descr="cuint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714356"/>
            <a:ext cx="2928958" cy="414187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85720" y="3786190"/>
            <a:ext cx="25843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smtClean="0"/>
              <a:t>Interpolating log</a:t>
            </a:r>
            <a:r>
              <a:rPr lang="en-US" sz="1500" baseline="-25000" smtClean="0"/>
              <a:t>10</a:t>
            </a:r>
            <a:r>
              <a:rPr lang="en-US" sz="1500" smtClean="0"/>
              <a:t>(Cu)</a:t>
            </a:r>
          </a:p>
          <a:p>
            <a:pPr algn="ctr"/>
            <a:r>
              <a:rPr lang="en-US" sz="1500" smtClean="0"/>
              <a:t>-&gt; Geochemical landscape (Cu)</a:t>
            </a:r>
            <a:endParaRPr lang="en-US" sz="1500"/>
          </a:p>
        </p:txBody>
      </p:sp>
      <p:sp>
        <p:nvSpPr>
          <p:cNvPr id="21" name="ZoneTexte 20"/>
          <p:cNvSpPr txBox="1"/>
          <p:nvPr/>
        </p:nvSpPr>
        <p:spPr>
          <a:xfrm>
            <a:off x="357158" y="6072206"/>
            <a:ext cx="360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Fractal-based C-A plot: the principle</a:t>
            </a:r>
            <a:endParaRPr lang="en-US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357158" y="4714884"/>
            <a:ext cx="3555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A(</a:t>
            </a:r>
            <a:r>
              <a:rPr lang="en-US" sz="2000" i="1" dirty="0" smtClean="0"/>
              <a:t>r</a:t>
            </a:r>
            <a:r>
              <a:rPr lang="en-US" sz="2000" dirty="0" smtClean="0"/>
              <a:t>&gt;</a:t>
            </a:r>
            <a:r>
              <a:rPr lang="en-US" sz="2000" i="1" dirty="0" err="1" smtClean="0"/>
              <a:t>r</a:t>
            </a:r>
            <a:r>
              <a:rPr lang="en-US" sz="2000" i="1" baseline="-25000" dirty="0" err="1" smtClean="0"/>
              <a:t>i</a:t>
            </a:r>
            <a:r>
              <a:rPr lang="en-US" sz="2000" dirty="0" smtClean="0"/>
              <a:t>) : the area for which </a:t>
            </a:r>
            <a:r>
              <a:rPr lang="en-US" sz="2000" i="1" dirty="0" smtClean="0"/>
              <a:t>r </a:t>
            </a:r>
            <a:r>
              <a:rPr lang="en-US" sz="2000" dirty="0" smtClean="0"/>
              <a:t>&gt; </a:t>
            </a:r>
            <a:r>
              <a:rPr lang="en-US" sz="2000" i="1" dirty="0" err="1" smtClean="0"/>
              <a:t>r</a:t>
            </a:r>
            <a:r>
              <a:rPr lang="en-US" sz="2000" i="1" baseline="-25000" dirty="0" err="1" smtClean="0"/>
              <a:t>i</a:t>
            </a:r>
            <a:r>
              <a:rPr lang="fr-FR" sz="2000" dirty="0" smtClean="0"/>
              <a:t>?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cuint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714356"/>
            <a:ext cx="2930037" cy="4143404"/>
          </a:xfrm>
          <a:prstGeom prst="rect">
            <a:avLst/>
          </a:prstGeom>
        </p:spPr>
      </p:pic>
      <p:pic>
        <p:nvPicPr>
          <p:cNvPr id="15" name="Image 14" descr="CaC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4271245"/>
            <a:ext cx="2571768" cy="24366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 – Geochemistry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Image 10" descr="cuint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714356"/>
            <a:ext cx="2928958" cy="4141878"/>
          </a:xfrm>
          <a:prstGeom prst="rect">
            <a:avLst/>
          </a:prstGeom>
        </p:spPr>
      </p:pic>
      <p:sp>
        <p:nvSpPr>
          <p:cNvPr id="14" name="Flèche droite 13"/>
          <p:cNvSpPr/>
          <p:nvPr/>
        </p:nvSpPr>
        <p:spPr>
          <a:xfrm>
            <a:off x="2714612" y="2000240"/>
            <a:ext cx="714380" cy="428628"/>
          </a:xfrm>
          <a:prstGeom prst="rightArrow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vers le bas 16"/>
          <p:cNvSpPr/>
          <p:nvPr/>
        </p:nvSpPr>
        <p:spPr>
          <a:xfrm>
            <a:off x="6215074" y="3071810"/>
            <a:ext cx="1285884" cy="78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285720" y="3786190"/>
            <a:ext cx="25843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500" dirty="0" err="1" smtClean="0"/>
              <a:t>Interpolating</a:t>
            </a:r>
            <a:r>
              <a:rPr lang="fr-FR" sz="1500" dirty="0" smtClean="0"/>
              <a:t> log</a:t>
            </a:r>
            <a:r>
              <a:rPr lang="fr-FR" sz="1500" baseline="-25000" dirty="0" smtClean="0"/>
              <a:t>10</a:t>
            </a:r>
            <a:r>
              <a:rPr lang="fr-FR" sz="1500" dirty="0" smtClean="0"/>
              <a:t>(Cu)</a:t>
            </a:r>
          </a:p>
          <a:p>
            <a:pPr algn="ctr"/>
            <a:r>
              <a:rPr lang="fr-FR" sz="1500" dirty="0" smtClean="0"/>
              <a:t>-&gt; </a:t>
            </a:r>
            <a:r>
              <a:rPr lang="fr-FR" sz="1500" dirty="0" err="1" smtClean="0"/>
              <a:t>Geochemical</a:t>
            </a:r>
            <a:r>
              <a:rPr lang="fr-FR" sz="1500" dirty="0" smtClean="0"/>
              <a:t> </a:t>
            </a:r>
            <a:r>
              <a:rPr lang="fr-FR" sz="1500" dirty="0" err="1" smtClean="0"/>
              <a:t>landscape</a:t>
            </a:r>
            <a:r>
              <a:rPr lang="fr-FR" sz="1500" dirty="0" smtClean="0"/>
              <a:t> (Cu)</a:t>
            </a:r>
            <a:endParaRPr lang="fr-FR" sz="1500" dirty="0"/>
          </a:p>
        </p:txBody>
      </p:sp>
      <p:sp>
        <p:nvSpPr>
          <p:cNvPr id="19" name="ZoneTexte 18"/>
          <p:cNvSpPr txBox="1"/>
          <p:nvPr/>
        </p:nvSpPr>
        <p:spPr>
          <a:xfrm>
            <a:off x="4000496" y="3820215"/>
            <a:ext cx="10999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500" dirty="0" smtClean="0"/>
              <a:t>Log</a:t>
            </a:r>
            <a:r>
              <a:rPr lang="fr-FR" sz="1500" baseline="-25000" dirty="0" smtClean="0"/>
              <a:t>10</a:t>
            </a:r>
            <a:r>
              <a:rPr lang="fr-FR" sz="1500" dirty="0" smtClean="0"/>
              <a:t>(Cu)&gt;1</a:t>
            </a:r>
            <a:endParaRPr lang="fr-FR" sz="1500" dirty="0"/>
          </a:p>
        </p:txBody>
      </p:sp>
      <p:cxnSp>
        <p:nvCxnSpPr>
          <p:cNvPr id="23" name="Connecteur droit 22"/>
          <p:cNvCxnSpPr/>
          <p:nvPr/>
        </p:nvCxnSpPr>
        <p:spPr>
          <a:xfrm rot="5400000" flipH="1" flipV="1">
            <a:off x="4672807" y="5428470"/>
            <a:ext cx="18573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rot="10800000">
            <a:off x="4929191" y="4470406"/>
            <a:ext cx="6429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357158" y="4714884"/>
            <a:ext cx="3555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A(</a:t>
            </a:r>
            <a:r>
              <a:rPr lang="en-US" sz="2000" i="1" dirty="0" smtClean="0"/>
              <a:t>r</a:t>
            </a:r>
            <a:r>
              <a:rPr lang="en-US" sz="2000" dirty="0" smtClean="0"/>
              <a:t>&gt;</a:t>
            </a:r>
            <a:r>
              <a:rPr lang="en-US" sz="2000" i="1" dirty="0" err="1" smtClean="0"/>
              <a:t>r</a:t>
            </a:r>
            <a:r>
              <a:rPr lang="en-US" sz="2000" i="1" baseline="-25000" dirty="0" err="1" smtClean="0"/>
              <a:t>i</a:t>
            </a:r>
            <a:r>
              <a:rPr lang="en-US" sz="2000" dirty="0" smtClean="0"/>
              <a:t>) : the area for which </a:t>
            </a:r>
            <a:r>
              <a:rPr lang="en-US" sz="2000" i="1" dirty="0" smtClean="0"/>
              <a:t>r </a:t>
            </a:r>
            <a:r>
              <a:rPr lang="en-US" sz="2000" dirty="0" smtClean="0"/>
              <a:t>&gt; </a:t>
            </a:r>
            <a:r>
              <a:rPr lang="en-US" sz="2000" i="1" dirty="0" err="1" smtClean="0"/>
              <a:t>r</a:t>
            </a:r>
            <a:r>
              <a:rPr lang="en-US" sz="2000" i="1" baseline="-25000" dirty="0" err="1" smtClean="0"/>
              <a:t>i</a:t>
            </a:r>
            <a:r>
              <a:rPr lang="fr-FR" sz="2000" dirty="0" smtClean="0"/>
              <a:t>?</a:t>
            </a:r>
            <a:endParaRPr lang="fr-FR" sz="2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357158" y="6072206"/>
            <a:ext cx="360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Fractal-based C-A plot: the principle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cuintp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60" y="714356"/>
            <a:ext cx="2930037" cy="4143404"/>
          </a:xfrm>
          <a:prstGeom prst="rect">
            <a:avLst/>
          </a:prstGeom>
        </p:spPr>
      </p:pic>
      <p:pic>
        <p:nvPicPr>
          <p:cNvPr id="12" name="Image 11" descr="cuint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714356"/>
            <a:ext cx="2930037" cy="4143404"/>
          </a:xfrm>
          <a:prstGeom prst="rect">
            <a:avLst/>
          </a:prstGeom>
        </p:spPr>
      </p:pic>
      <p:pic>
        <p:nvPicPr>
          <p:cNvPr id="24" name="Image 23" descr="CaC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4271245"/>
            <a:ext cx="2571768" cy="2436675"/>
          </a:xfrm>
          <a:prstGeom prst="rect">
            <a:avLst/>
          </a:prstGeom>
        </p:spPr>
      </p:pic>
      <p:cxnSp>
        <p:nvCxnSpPr>
          <p:cNvPr id="26" name="Connecteur droit 25"/>
          <p:cNvCxnSpPr/>
          <p:nvPr/>
        </p:nvCxnSpPr>
        <p:spPr>
          <a:xfrm rot="5400000" flipH="1" flipV="1">
            <a:off x="4672807" y="5428470"/>
            <a:ext cx="18573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rot="10800000">
            <a:off x="4929191" y="4470406"/>
            <a:ext cx="6429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 – Geochemistry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Image 10" descr="cuint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714356"/>
            <a:ext cx="2928958" cy="4141878"/>
          </a:xfrm>
          <a:prstGeom prst="rect">
            <a:avLst/>
          </a:prstGeom>
        </p:spPr>
      </p:pic>
      <p:sp>
        <p:nvSpPr>
          <p:cNvPr id="14" name="Flèche droite 13"/>
          <p:cNvSpPr/>
          <p:nvPr/>
        </p:nvSpPr>
        <p:spPr>
          <a:xfrm>
            <a:off x="2714612" y="2000240"/>
            <a:ext cx="714380" cy="428628"/>
          </a:xfrm>
          <a:prstGeom prst="rightArrow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14"/>
          <p:cNvSpPr/>
          <p:nvPr/>
        </p:nvSpPr>
        <p:spPr>
          <a:xfrm>
            <a:off x="5572132" y="2000240"/>
            <a:ext cx="714380" cy="428628"/>
          </a:xfrm>
          <a:prstGeom prst="rightArrow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285720" y="3786190"/>
            <a:ext cx="25843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500" dirty="0" err="1" smtClean="0"/>
              <a:t>Interpolating</a:t>
            </a:r>
            <a:r>
              <a:rPr lang="fr-FR" sz="1500" dirty="0" smtClean="0"/>
              <a:t> log</a:t>
            </a:r>
            <a:r>
              <a:rPr lang="fr-FR" sz="1500" baseline="-25000" dirty="0" smtClean="0"/>
              <a:t>10</a:t>
            </a:r>
            <a:r>
              <a:rPr lang="fr-FR" sz="1500" dirty="0" smtClean="0"/>
              <a:t>(Cu)</a:t>
            </a:r>
          </a:p>
          <a:p>
            <a:pPr algn="ctr"/>
            <a:r>
              <a:rPr lang="fr-FR" sz="1500" dirty="0" smtClean="0"/>
              <a:t>-&gt; </a:t>
            </a:r>
            <a:r>
              <a:rPr lang="fr-FR" sz="1500" dirty="0" err="1" smtClean="0"/>
              <a:t>Geochemical</a:t>
            </a:r>
            <a:r>
              <a:rPr lang="fr-FR" sz="1500" dirty="0" smtClean="0"/>
              <a:t> </a:t>
            </a:r>
            <a:r>
              <a:rPr lang="fr-FR" sz="1500" dirty="0" err="1" smtClean="0"/>
              <a:t>landscape</a:t>
            </a:r>
            <a:r>
              <a:rPr lang="fr-FR" sz="1500" dirty="0" smtClean="0"/>
              <a:t> (Cu)</a:t>
            </a:r>
            <a:endParaRPr lang="fr-FR" sz="1500" dirty="0"/>
          </a:p>
        </p:txBody>
      </p:sp>
      <p:sp>
        <p:nvSpPr>
          <p:cNvPr id="19" name="ZoneTexte 18"/>
          <p:cNvSpPr txBox="1"/>
          <p:nvPr/>
        </p:nvSpPr>
        <p:spPr>
          <a:xfrm>
            <a:off x="4000496" y="3820215"/>
            <a:ext cx="10999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500" dirty="0" smtClean="0"/>
              <a:t>Log</a:t>
            </a:r>
            <a:r>
              <a:rPr lang="fr-FR" sz="1500" baseline="-25000" dirty="0" smtClean="0"/>
              <a:t>10</a:t>
            </a:r>
            <a:r>
              <a:rPr lang="fr-FR" sz="1500" dirty="0" smtClean="0"/>
              <a:t>(Cu)&gt;1</a:t>
            </a:r>
            <a:endParaRPr lang="fr-FR" sz="1500" dirty="0"/>
          </a:p>
        </p:txBody>
      </p:sp>
      <p:sp>
        <p:nvSpPr>
          <p:cNvPr id="20" name="ZoneTexte 19"/>
          <p:cNvSpPr txBox="1"/>
          <p:nvPr/>
        </p:nvSpPr>
        <p:spPr>
          <a:xfrm>
            <a:off x="6929454" y="3786190"/>
            <a:ext cx="12458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500" dirty="0" smtClean="0"/>
              <a:t>Log</a:t>
            </a:r>
            <a:r>
              <a:rPr lang="fr-FR" sz="1500" baseline="-25000" dirty="0" smtClean="0"/>
              <a:t>10</a:t>
            </a:r>
            <a:r>
              <a:rPr lang="fr-FR" sz="1500" dirty="0" smtClean="0"/>
              <a:t>(Cu)&gt;1.5</a:t>
            </a:r>
            <a:endParaRPr lang="fr-FR" sz="1500" dirty="0"/>
          </a:p>
        </p:txBody>
      </p:sp>
      <p:cxnSp>
        <p:nvCxnSpPr>
          <p:cNvPr id="25" name="Connecteur droit 24"/>
          <p:cNvCxnSpPr/>
          <p:nvPr/>
        </p:nvCxnSpPr>
        <p:spPr>
          <a:xfrm rot="5400000" flipH="1" flipV="1">
            <a:off x="5249867" y="5678503"/>
            <a:ext cx="135732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rot="10800000">
            <a:off x="4929196" y="4999048"/>
            <a:ext cx="1000127" cy="1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500034" y="4572008"/>
            <a:ext cx="4000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power law: A(</a:t>
            </a:r>
            <a:r>
              <a:rPr lang="en-US" sz="2400" i="1" dirty="0" smtClean="0"/>
              <a:t>r</a:t>
            </a:r>
            <a:r>
              <a:rPr lang="en-US" sz="2400" dirty="0" smtClean="0"/>
              <a:t>&gt;</a:t>
            </a:r>
            <a:r>
              <a:rPr lang="en-US" sz="2400" i="1" dirty="0" err="1" smtClean="0"/>
              <a:t>r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) = </a:t>
            </a:r>
            <a:r>
              <a:rPr lang="en-US" sz="2400" i="1" dirty="0" smtClean="0"/>
              <a:t>cr</a:t>
            </a:r>
            <a:r>
              <a:rPr lang="en-US" sz="2400" i="1" baseline="-25000" dirty="0" smtClean="0"/>
              <a:t>i</a:t>
            </a:r>
            <a:r>
              <a:rPr lang="en-US" sz="2400" i="1" baseline="30000" dirty="0" smtClean="0"/>
              <a:t>-D</a:t>
            </a:r>
          </a:p>
          <a:p>
            <a:endParaRPr lang="en-US" i="1" baseline="30000" dirty="0" smtClean="0"/>
          </a:p>
          <a:p>
            <a:r>
              <a:rPr lang="en-US" dirty="0" smtClean="0"/>
              <a:t>A(</a:t>
            </a:r>
            <a:r>
              <a:rPr lang="en-US" i="1" dirty="0" smtClean="0"/>
              <a:t>r</a:t>
            </a:r>
            <a:r>
              <a:rPr lang="en-US" dirty="0" smtClean="0"/>
              <a:t>&gt;</a:t>
            </a:r>
            <a:r>
              <a:rPr lang="en-US" i="1" dirty="0" err="1" smtClean="0"/>
              <a:t>r</a:t>
            </a:r>
            <a:r>
              <a:rPr lang="en-US" i="1" baseline="-25000" dirty="0" err="1" smtClean="0"/>
              <a:t>i</a:t>
            </a:r>
            <a:r>
              <a:rPr lang="en-US" dirty="0" smtClean="0"/>
              <a:t>) : the area for which </a:t>
            </a:r>
            <a:r>
              <a:rPr lang="en-US" i="1" dirty="0" smtClean="0"/>
              <a:t>r </a:t>
            </a:r>
            <a:r>
              <a:rPr lang="en-US" dirty="0" smtClean="0"/>
              <a:t>&gt; </a:t>
            </a:r>
            <a:r>
              <a:rPr lang="en-US" i="1" dirty="0" err="1" smtClean="0"/>
              <a:t>r</a:t>
            </a:r>
            <a:r>
              <a:rPr lang="en-US" i="1" baseline="-25000" dirty="0" err="1" smtClean="0"/>
              <a:t>i</a:t>
            </a:r>
            <a:endParaRPr lang="fr-FR" dirty="0" smtClean="0"/>
          </a:p>
          <a:p>
            <a:r>
              <a:rPr lang="fr-FR" i="1" dirty="0" smtClean="0"/>
              <a:t>c</a:t>
            </a:r>
            <a:r>
              <a:rPr lang="fr-FR" dirty="0" smtClean="0"/>
              <a:t>: a constant</a:t>
            </a:r>
          </a:p>
          <a:p>
            <a:r>
              <a:rPr lang="fr-FR" i="1" dirty="0" smtClean="0"/>
              <a:t>D</a:t>
            </a:r>
            <a:r>
              <a:rPr lang="fr-FR" dirty="0" smtClean="0"/>
              <a:t>: the fractal dimension</a:t>
            </a:r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357158" y="6072206"/>
            <a:ext cx="360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Fractal-based C-A plot: the principle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357158" y="6072206"/>
            <a:ext cx="35557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Fractal-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based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C-A plot</a:t>
            </a:r>
          </a:p>
          <a:p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  <a:t>More </a:t>
            </a:r>
            <a:r>
              <a:rPr lang="fr-FR" sz="1200" dirty="0" err="1" smtClean="0">
                <a:solidFill>
                  <a:schemeClr val="bg1">
                    <a:lumMod val="65000"/>
                  </a:schemeClr>
                </a:solidFill>
              </a:rPr>
              <a:t>details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  <a:t> in Chen et al. (1994) and </a:t>
            </a:r>
            <a:r>
              <a:rPr lang="fr-FR" sz="1200" dirty="0" err="1" smtClean="0">
                <a:solidFill>
                  <a:schemeClr val="bg1">
                    <a:lumMod val="65000"/>
                  </a:schemeClr>
                </a:solidFill>
              </a:rPr>
              <a:t>Carranza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  <a:t> (2009)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Image 10" descr="cuintp.jpg"/>
          <p:cNvPicPr>
            <a:picLocks noChangeAspect="1"/>
          </p:cNvPicPr>
          <p:nvPr/>
        </p:nvPicPr>
        <p:blipFill>
          <a:blip r:embed="rId2" cstate="print">
            <a:lum bright="26000"/>
          </a:blip>
          <a:stretch>
            <a:fillRect/>
          </a:stretch>
        </p:blipFill>
        <p:spPr>
          <a:xfrm>
            <a:off x="142844" y="714356"/>
            <a:ext cx="2928958" cy="4141878"/>
          </a:xfrm>
          <a:prstGeom prst="rect">
            <a:avLst/>
          </a:prstGeom>
        </p:spPr>
      </p:pic>
      <p:pic>
        <p:nvPicPr>
          <p:cNvPr id="13" name="Image 12" descr="cuintp15.jpg"/>
          <p:cNvPicPr>
            <a:picLocks noChangeAspect="1"/>
          </p:cNvPicPr>
          <p:nvPr/>
        </p:nvPicPr>
        <p:blipFill>
          <a:blip r:embed="rId3" cstate="print">
            <a:lum bright="26000"/>
          </a:blip>
          <a:stretch>
            <a:fillRect/>
          </a:stretch>
        </p:blipFill>
        <p:spPr>
          <a:xfrm>
            <a:off x="6000760" y="714356"/>
            <a:ext cx="2930037" cy="4143404"/>
          </a:xfrm>
          <a:prstGeom prst="rect">
            <a:avLst/>
          </a:prstGeom>
        </p:spPr>
      </p:pic>
      <p:pic>
        <p:nvPicPr>
          <p:cNvPr id="12" name="Image 11" descr="cuintp1.jpg"/>
          <p:cNvPicPr>
            <a:picLocks noChangeAspect="1"/>
          </p:cNvPicPr>
          <p:nvPr/>
        </p:nvPicPr>
        <p:blipFill>
          <a:blip r:embed="rId4" cstate="print">
            <a:lum bright="26000"/>
          </a:blip>
          <a:stretch>
            <a:fillRect/>
          </a:stretch>
        </p:blipFill>
        <p:spPr>
          <a:xfrm>
            <a:off x="3071802" y="714356"/>
            <a:ext cx="2930037" cy="414340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643042" y="1000108"/>
            <a:ext cx="6215106" cy="52864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droite 13"/>
          <p:cNvSpPr/>
          <p:nvPr/>
        </p:nvSpPr>
        <p:spPr>
          <a:xfrm>
            <a:off x="2714612" y="2000240"/>
            <a:ext cx="714380" cy="428628"/>
          </a:xfrm>
          <a:prstGeom prst="rightArrow">
            <a:avLst/>
          </a:prstGeom>
          <a:solidFill>
            <a:schemeClr val="accent1">
              <a:alpha val="17000"/>
            </a:schemeClr>
          </a:solidFill>
          <a:ln>
            <a:solidFill>
              <a:schemeClr val="accent1">
                <a:shade val="50000"/>
                <a:alpha val="3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14"/>
          <p:cNvSpPr/>
          <p:nvPr/>
        </p:nvSpPr>
        <p:spPr>
          <a:xfrm>
            <a:off x="5572132" y="2000240"/>
            <a:ext cx="714380" cy="428628"/>
          </a:xfrm>
          <a:prstGeom prst="rightArrow">
            <a:avLst/>
          </a:prstGeom>
          <a:solidFill>
            <a:schemeClr val="accent1">
              <a:alpha val="17000"/>
            </a:schemeClr>
          </a:solidFill>
          <a:ln>
            <a:solidFill>
              <a:schemeClr val="accent1">
                <a:shade val="50000"/>
                <a:alpha val="3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 descr="CaCusim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1142984"/>
            <a:ext cx="5244506" cy="49690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 – Geochemistry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Flèche vers le bas 16"/>
          <p:cNvSpPr/>
          <p:nvPr/>
        </p:nvSpPr>
        <p:spPr>
          <a:xfrm rot="16200000">
            <a:off x="321439" y="4179099"/>
            <a:ext cx="1285884" cy="78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4357686" y="1214422"/>
            <a:ext cx="993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Low</a:t>
            </a:r>
            <a:r>
              <a:rPr lang="fr-FR" sz="1400" dirty="0" smtClean="0"/>
              <a:t> </a:t>
            </a:r>
            <a:r>
              <a:rPr lang="fr-FR" sz="1400" dirty="0" err="1" smtClean="0"/>
              <a:t>Backg</a:t>
            </a:r>
            <a:r>
              <a:rPr lang="fr-FR" sz="1400" dirty="0" smtClean="0"/>
              <a:t>.</a:t>
            </a:r>
            <a:endParaRPr lang="fr-FR" sz="1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500694" y="2786058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Backg</a:t>
            </a:r>
            <a:r>
              <a:rPr lang="fr-FR" sz="1400" dirty="0" smtClean="0"/>
              <a:t>.</a:t>
            </a:r>
            <a:endParaRPr lang="fr-FR" sz="1400" dirty="0"/>
          </a:p>
        </p:txBody>
      </p:sp>
      <p:sp>
        <p:nvSpPr>
          <p:cNvPr id="31" name="ZoneTexte 30"/>
          <p:cNvSpPr txBox="1"/>
          <p:nvPr/>
        </p:nvSpPr>
        <p:spPr>
          <a:xfrm>
            <a:off x="3500430" y="3857628"/>
            <a:ext cx="1900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Changes in fractal </a:t>
            </a:r>
          </a:p>
          <a:p>
            <a:pPr algn="ctr"/>
            <a:r>
              <a:rPr lang="fr-FR" dirty="0" smtClean="0"/>
              <a:t>dimension</a:t>
            </a:r>
            <a:endParaRPr lang="fr-FR" dirty="0"/>
          </a:p>
        </p:txBody>
      </p:sp>
      <p:cxnSp>
        <p:nvCxnSpPr>
          <p:cNvPr id="33" name="Connecteur droit avec flèche 32"/>
          <p:cNvCxnSpPr/>
          <p:nvPr/>
        </p:nvCxnSpPr>
        <p:spPr>
          <a:xfrm rot="5400000" flipH="1" flipV="1">
            <a:off x="3714744" y="2428868"/>
            <a:ext cx="135732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V="1">
            <a:off x="5429256" y="3786190"/>
            <a:ext cx="285752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5357818" y="4357694"/>
            <a:ext cx="571504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5500694" y="4643446"/>
            <a:ext cx="785818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à coins arrondis 41"/>
          <p:cNvSpPr/>
          <p:nvPr/>
        </p:nvSpPr>
        <p:spPr>
          <a:xfrm>
            <a:off x="6072198" y="3786190"/>
            <a:ext cx="928694" cy="285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6018012" y="3781417"/>
            <a:ext cx="1048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High </a:t>
            </a:r>
            <a:r>
              <a:rPr lang="fr-FR" sz="1400" b="1" dirty="0" err="1" smtClean="0">
                <a:solidFill>
                  <a:schemeClr val="bg1"/>
                </a:solidFill>
              </a:rPr>
              <a:t>Backg</a:t>
            </a:r>
            <a:r>
              <a:rPr lang="fr-FR" sz="1400" b="1" dirty="0" smtClean="0">
                <a:solidFill>
                  <a:schemeClr val="bg1"/>
                </a:solidFill>
              </a:rPr>
              <a:t>.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43" name="Rectangle à coins arrondis 42"/>
          <p:cNvSpPr/>
          <p:nvPr/>
        </p:nvSpPr>
        <p:spPr>
          <a:xfrm>
            <a:off x="6286512" y="4286256"/>
            <a:ext cx="928694" cy="28575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6245073" y="4286256"/>
            <a:ext cx="1024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chemeClr val="bg1"/>
                </a:solidFill>
              </a:rPr>
              <a:t>Low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Anom</a:t>
            </a:r>
            <a:r>
              <a:rPr lang="fr-FR" sz="1400" b="1" dirty="0" smtClean="0">
                <a:solidFill>
                  <a:schemeClr val="bg1"/>
                </a:solidFill>
              </a:rPr>
              <a:t>.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45" name="Rectangle à coins arrondis 44"/>
          <p:cNvSpPr/>
          <p:nvPr/>
        </p:nvSpPr>
        <p:spPr>
          <a:xfrm>
            <a:off x="6505850" y="4786322"/>
            <a:ext cx="995108" cy="28575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6500826" y="4764297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High </a:t>
            </a:r>
            <a:r>
              <a:rPr lang="fr-FR" sz="1400" b="1" dirty="0" err="1" smtClean="0">
                <a:solidFill>
                  <a:schemeClr val="bg1"/>
                </a:solidFill>
              </a:rPr>
              <a:t>Anom</a:t>
            </a:r>
            <a:r>
              <a:rPr lang="fr-FR" sz="1400" b="1" dirty="0" smtClean="0">
                <a:solidFill>
                  <a:schemeClr val="bg1"/>
                </a:solidFill>
              </a:rPr>
              <a:t>.</a:t>
            </a:r>
            <a:endParaRPr lang="fr-FR" sz="1400" b="1" dirty="0">
              <a:solidFill>
                <a:schemeClr val="bg1"/>
              </a:solidFill>
            </a:endParaRPr>
          </a:p>
        </p:txBody>
      </p:sp>
      <p:pic>
        <p:nvPicPr>
          <p:cNvPr id="28" name="Image 27" descr="legend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43570" y="1214422"/>
            <a:ext cx="1435608" cy="1121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9" name="Picture 9" descr="Fig1-beuvray"/>
          <p:cNvPicPr>
            <a:picLocks noChangeAspect="1" noChangeArrowheads="1"/>
          </p:cNvPicPr>
          <p:nvPr/>
        </p:nvPicPr>
        <p:blipFill>
          <a:blip r:embed="rId2" cstate="print"/>
          <a:srcRect r="15617"/>
          <a:stretch>
            <a:fillRect/>
          </a:stretch>
        </p:blipFill>
        <p:spPr bwMode="auto">
          <a:xfrm>
            <a:off x="-915571" y="0"/>
            <a:ext cx="10115769" cy="6858000"/>
          </a:xfrm>
          <a:prstGeom prst="rect">
            <a:avLst/>
          </a:prstGeom>
          <a:noFill/>
        </p:spPr>
      </p:pic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214282" y="642918"/>
            <a:ext cx="73930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1600" dirty="0" smtClean="0"/>
              <a:t>The </a:t>
            </a:r>
            <a:r>
              <a:rPr lang="fr-FR" sz="1600" dirty="0" err="1"/>
              <a:t>Celtic</a:t>
            </a:r>
            <a:r>
              <a:rPr lang="fr-FR" sz="1600" dirty="0"/>
              <a:t> </a:t>
            </a:r>
            <a:r>
              <a:rPr lang="fr-FR" sz="1600" dirty="0" err="1"/>
              <a:t>Aeduan</a:t>
            </a:r>
            <a:r>
              <a:rPr lang="fr-FR" sz="1600" dirty="0"/>
              <a:t> site </a:t>
            </a:r>
            <a:r>
              <a:rPr lang="fr-FR" sz="1600" dirty="0" smtClean="0"/>
              <a:t>of Bibracte:  </a:t>
            </a:r>
            <a:r>
              <a:rPr lang="en-US" sz="1600" dirty="0" smtClean="0"/>
              <a:t>the end of the 3rd century BC – ca 15 BC</a:t>
            </a:r>
            <a:endParaRPr lang="fr-FR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Image 7" descr="fra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5272" y="714356"/>
            <a:ext cx="1263578" cy="1280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 – Geochemistry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mage 6" descr="caplotf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857231"/>
            <a:ext cx="8691799" cy="5425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Confronting geochemistry </a:t>
            </a:r>
            <a:r>
              <a:rPr lang="en-US" sz="2800" b="1" dirty="0" smtClean="0">
                <a:latin typeface="+mj-lt"/>
                <a:ea typeface="+mj-ea"/>
                <a:cs typeface="+mj-cs"/>
              </a:rPr>
              <a:t>and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prospection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643174" y="5929330"/>
            <a:ext cx="4421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Iron anomalies (fractal model) + known  iron mines</a:t>
            </a:r>
            <a:endParaRPr lang="en-US" sz="1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749174" y="6286520"/>
            <a:ext cx="3585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Iron mining cannot be seen with SSS</a:t>
            </a:r>
            <a:endParaRPr lang="en-US"/>
          </a:p>
        </p:txBody>
      </p:sp>
      <p:pic>
        <p:nvPicPr>
          <p:cNvPr id="11" name="Image 10" descr="Fe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785793"/>
            <a:ext cx="4898618" cy="5162799"/>
          </a:xfrm>
          <a:prstGeom prst="rect">
            <a:avLst/>
          </a:prstGeom>
        </p:spPr>
      </p:pic>
      <p:pic>
        <p:nvPicPr>
          <p:cNvPr id="7" name="Image 6" descr="legend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2330" y="785794"/>
            <a:ext cx="1435608" cy="1121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42844" y="6143644"/>
            <a:ext cx="522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Lead</a:t>
            </a:r>
            <a:r>
              <a:rPr lang="fr-FR" dirty="0" smtClean="0"/>
              <a:t> anomalies (fractal model) + Pb/Ag mines </a:t>
            </a:r>
            <a:r>
              <a:rPr lang="fr-FR" dirty="0" err="1" smtClean="0"/>
              <a:t>known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1" name="Image 10" descr="verific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714356"/>
            <a:ext cx="3742284" cy="4494858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 rot="5400000" flipH="1" flipV="1">
            <a:off x="5161550" y="3857628"/>
            <a:ext cx="242889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rot="10800000">
            <a:off x="5715008" y="2642984"/>
            <a:ext cx="642942" cy="1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 descr="pb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071546"/>
            <a:ext cx="4609210" cy="4857784"/>
          </a:xfrm>
          <a:prstGeom prst="rect">
            <a:avLst/>
          </a:prstGeom>
        </p:spPr>
      </p:pic>
      <p:sp>
        <p:nvSpPr>
          <p:cNvPr id="20" name="Flèche droite 19"/>
          <p:cNvSpPr/>
          <p:nvPr/>
        </p:nvSpPr>
        <p:spPr>
          <a:xfrm>
            <a:off x="4572000" y="3786190"/>
            <a:ext cx="428628" cy="500066"/>
          </a:xfrm>
          <a:prstGeom prst="rightArrow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Confronting geochemistry </a:t>
            </a:r>
            <a:r>
              <a:rPr lang="en-US" sz="2800" b="1" dirty="0" smtClean="0">
                <a:latin typeface="+mj-lt"/>
                <a:ea typeface="+mj-ea"/>
                <a:cs typeface="+mj-cs"/>
              </a:rPr>
              <a:t>and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prospection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Image 11" descr="legend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5206" y="5500702"/>
            <a:ext cx="1435608" cy="1121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Towards the identification of the </a:t>
            </a:r>
            <a:r>
              <a:rPr lang="en-US" sz="2800" b="1" dirty="0" smtClean="0">
                <a:latin typeface="+mj-lt"/>
                <a:ea typeface="+mj-ea"/>
                <a:cs typeface="+mj-cs"/>
              </a:rPr>
              <a:t>exploited substances?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Image 19" descr="c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642918"/>
            <a:ext cx="2857520" cy="3011626"/>
          </a:xfrm>
          <a:prstGeom prst="rect">
            <a:avLst/>
          </a:prstGeom>
        </p:spPr>
      </p:pic>
      <p:pic>
        <p:nvPicPr>
          <p:cNvPr id="21" name="Image 20" descr="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642918"/>
            <a:ext cx="2857520" cy="3011625"/>
          </a:xfrm>
          <a:prstGeom prst="rect">
            <a:avLst/>
          </a:prstGeom>
        </p:spPr>
      </p:pic>
      <p:pic>
        <p:nvPicPr>
          <p:cNvPr id="22" name="Image 21" descr="P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3571876"/>
            <a:ext cx="2982407" cy="3143248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714348" y="785794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Cu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3786182" y="785794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As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5643570" y="3714752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Pb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500034" y="4286256"/>
            <a:ext cx="47863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Exploitation of </a:t>
            </a:r>
            <a:r>
              <a:rPr lang="fr-FR" dirty="0" err="1" smtClean="0"/>
              <a:t>epithermal</a:t>
            </a:r>
            <a:r>
              <a:rPr lang="fr-FR" dirty="0" smtClean="0"/>
              <a:t> Au </a:t>
            </a:r>
            <a:r>
              <a:rPr lang="fr-FR" dirty="0" err="1" smtClean="0"/>
              <a:t>deposits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doubtful</a:t>
            </a:r>
            <a:r>
              <a:rPr lang="fr-FR" dirty="0" smtClean="0"/>
              <a:t> </a:t>
            </a:r>
            <a:r>
              <a:rPr lang="fr-FR" dirty="0" err="1" smtClean="0"/>
              <a:t>within</a:t>
            </a:r>
            <a:r>
              <a:rPr lang="fr-FR" dirty="0" smtClean="0"/>
              <a:t> the pilot </a:t>
            </a:r>
            <a:r>
              <a:rPr lang="fr-FR" dirty="0" err="1" smtClean="0"/>
              <a:t>study</a:t>
            </a:r>
            <a:r>
              <a:rPr lang="fr-FR" dirty="0" smtClean="0"/>
              <a:t> area.</a:t>
            </a:r>
          </a:p>
          <a:p>
            <a:endParaRPr lang="fr-FR" dirty="0" smtClean="0"/>
          </a:p>
          <a:p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units</a:t>
            </a:r>
            <a:r>
              <a:rPr lang="fr-FR" dirty="0" smtClean="0"/>
              <a:t> </a:t>
            </a:r>
            <a:r>
              <a:rPr lang="fr-FR" dirty="0" err="1" smtClean="0"/>
              <a:t>possibly</a:t>
            </a:r>
            <a:r>
              <a:rPr lang="fr-FR" dirty="0" smtClean="0"/>
              <a:t> </a:t>
            </a:r>
            <a:r>
              <a:rPr lang="fr-FR" dirty="0" err="1" smtClean="0"/>
              <a:t>exploited</a:t>
            </a:r>
            <a:r>
              <a:rPr lang="fr-FR" dirty="0" smtClean="0"/>
              <a:t> </a:t>
            </a:r>
            <a:r>
              <a:rPr lang="fr-FR" dirty="0" err="1" smtClean="0"/>
              <a:t>copper</a:t>
            </a:r>
            <a:r>
              <a:rPr lang="fr-FR" dirty="0" smtClean="0"/>
              <a:t>,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others</a:t>
            </a:r>
            <a:r>
              <a:rPr lang="fr-FR" dirty="0" smtClean="0"/>
              <a:t> </a:t>
            </a:r>
            <a:r>
              <a:rPr lang="fr-FR" dirty="0" err="1" smtClean="0"/>
              <a:t>argentiferous</a:t>
            </a:r>
            <a:r>
              <a:rPr lang="fr-FR" dirty="0" smtClean="0"/>
              <a:t> </a:t>
            </a:r>
            <a:r>
              <a:rPr lang="fr-FR" dirty="0" err="1" smtClean="0"/>
              <a:t>galena</a:t>
            </a:r>
            <a:r>
              <a:rPr lang="fr-FR" dirty="0" smtClean="0"/>
              <a:t>…</a:t>
            </a:r>
          </a:p>
          <a:p>
            <a:endParaRPr lang="fr-FR" dirty="0" smtClean="0"/>
          </a:p>
          <a:p>
            <a:r>
              <a:rPr lang="fr-FR" dirty="0" smtClean="0"/>
              <a:t>The </a:t>
            </a:r>
            <a:r>
              <a:rPr lang="fr-FR" dirty="0" err="1" smtClean="0"/>
              <a:t>remaining</a:t>
            </a:r>
            <a:r>
              <a:rPr lang="fr-FR" dirty="0" smtClean="0"/>
              <a:t> </a:t>
            </a:r>
            <a:r>
              <a:rPr lang="fr-FR" dirty="0" err="1" smtClean="0"/>
              <a:t>likely</a:t>
            </a:r>
            <a:r>
              <a:rPr lang="fr-FR" dirty="0" smtClean="0"/>
              <a:t> </a:t>
            </a:r>
            <a:r>
              <a:rPr lang="en-US" dirty="0" err="1" smtClean="0"/>
              <a:t>focussed</a:t>
            </a:r>
            <a:r>
              <a:rPr lang="fr-FR" dirty="0" smtClean="0"/>
              <a:t> on iron.</a:t>
            </a:r>
            <a:endParaRPr lang="fr-FR" dirty="0"/>
          </a:p>
        </p:txBody>
      </p:sp>
      <p:pic>
        <p:nvPicPr>
          <p:cNvPr id="28" name="Image 27" descr="legen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702" y="928670"/>
            <a:ext cx="984504" cy="874776"/>
          </a:xfrm>
          <a:prstGeom prst="rect">
            <a:avLst/>
          </a:prstGeom>
        </p:spPr>
      </p:pic>
      <p:pic>
        <p:nvPicPr>
          <p:cNvPr id="12" name="Image 11" descr="legend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43702" y="2285992"/>
            <a:ext cx="1435608" cy="1121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71472" y="1285860"/>
            <a:ext cx="80010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just">
              <a:buFont typeface="+mj-lt"/>
              <a:buAutoNum type="romanLcPeriod"/>
            </a:pPr>
            <a:r>
              <a:rPr lang="en-US" dirty="0" smtClean="0"/>
              <a:t>By treating the </a:t>
            </a:r>
            <a:r>
              <a:rPr lang="en-US" b="1" dirty="0" smtClean="0"/>
              <a:t>geochemical data </a:t>
            </a:r>
            <a:r>
              <a:rPr lang="en-US" dirty="0" smtClean="0"/>
              <a:t>from stream sediment sampling with the </a:t>
            </a:r>
            <a:r>
              <a:rPr lang="en-US" b="1" dirty="0" smtClean="0"/>
              <a:t>fractal</a:t>
            </a:r>
            <a:r>
              <a:rPr lang="en-US" dirty="0" smtClean="0"/>
              <a:t> approach, it is possible to focus on </a:t>
            </a:r>
            <a:r>
              <a:rPr lang="en-US" b="1" dirty="0" smtClean="0"/>
              <a:t>non-ferrous mining </a:t>
            </a:r>
            <a:r>
              <a:rPr lang="en-US" dirty="0" smtClean="0"/>
              <a:t>(more particularly on Ag/</a:t>
            </a:r>
            <a:r>
              <a:rPr lang="en-US" dirty="0" err="1" smtClean="0"/>
              <a:t>Pb</a:t>
            </a:r>
            <a:r>
              <a:rPr lang="en-US" dirty="0" smtClean="0"/>
              <a:t> mining).</a:t>
            </a:r>
          </a:p>
          <a:p>
            <a:pPr marL="400050" indent="-400050" algn="just">
              <a:buFont typeface="+mj-lt"/>
              <a:buAutoNum type="romanLcPeriod"/>
            </a:pPr>
            <a:endParaRPr lang="en-US" dirty="0" smtClean="0"/>
          </a:p>
          <a:p>
            <a:pPr marL="400050" indent="-400050" algn="just">
              <a:buFont typeface="+mj-lt"/>
              <a:buAutoNum type="romanLcPeriod"/>
            </a:pPr>
            <a:r>
              <a:rPr lang="en-US" dirty="0" smtClean="0"/>
              <a:t>The </a:t>
            </a:r>
            <a:r>
              <a:rPr lang="en-US" dirty="0" err="1" smtClean="0"/>
              <a:t>Tukey’s</a:t>
            </a:r>
            <a:r>
              <a:rPr lang="en-US" dirty="0" smtClean="0"/>
              <a:t> EDA procedure (not shown here) provides approximately the same (GOOD) results: ca </a:t>
            </a:r>
            <a:r>
              <a:rPr lang="en-US" b="1" dirty="0" smtClean="0"/>
              <a:t>80% of Ag/</a:t>
            </a:r>
            <a:r>
              <a:rPr lang="en-US" b="1" dirty="0" err="1" smtClean="0"/>
              <a:t>Pb</a:t>
            </a:r>
            <a:r>
              <a:rPr lang="en-US" b="1" dirty="0" smtClean="0"/>
              <a:t> mines </a:t>
            </a:r>
            <a:r>
              <a:rPr lang="en-US" dirty="0" smtClean="0"/>
              <a:t>(representing 15-30 rather small units) can be discovered by prospecting only </a:t>
            </a:r>
            <a:r>
              <a:rPr lang="en-US" b="1" dirty="0" smtClean="0"/>
              <a:t>20% of the total area</a:t>
            </a:r>
            <a:r>
              <a:rPr lang="en-US" dirty="0" smtClean="0"/>
              <a:t>.</a:t>
            </a:r>
          </a:p>
          <a:p>
            <a:pPr marL="400050" indent="-400050" algn="just">
              <a:buFont typeface="+mj-lt"/>
              <a:buAutoNum type="romanLcPeriod"/>
            </a:pPr>
            <a:endParaRPr lang="en-US" dirty="0" smtClean="0"/>
          </a:p>
          <a:p>
            <a:pPr marL="400050" indent="-400050" algn="just">
              <a:buFont typeface="+mj-lt"/>
              <a:buAutoNum type="romanLcPeriod"/>
            </a:pPr>
            <a:r>
              <a:rPr lang="en-US" dirty="0" smtClean="0"/>
              <a:t>Cu, and more particularly Au, mining was probably not the point in this area. </a:t>
            </a:r>
            <a:r>
              <a:rPr lang="en-US" b="1" dirty="0" smtClean="0"/>
              <a:t>Fe ore deposit</a:t>
            </a:r>
            <a:r>
              <a:rPr lang="en-US" dirty="0" smtClean="0"/>
              <a:t> was likely the main target.</a:t>
            </a:r>
          </a:p>
          <a:p>
            <a:pPr marL="400050" indent="-400050" algn="just">
              <a:buFont typeface="+mj-lt"/>
              <a:buAutoNum type="romanLcPeriod"/>
            </a:pPr>
            <a:endParaRPr lang="en-US" dirty="0" smtClean="0"/>
          </a:p>
          <a:p>
            <a:pPr marL="400050" indent="-400050" algn="just">
              <a:buFont typeface="+mj-lt"/>
              <a:buAutoNum type="romanLcPeriod"/>
            </a:pPr>
            <a:r>
              <a:rPr lang="en-US" dirty="0" smtClean="0"/>
              <a:t>The procedure is </a:t>
            </a:r>
            <a:r>
              <a:rPr lang="en-US" b="1" dirty="0" smtClean="0"/>
              <a:t>easy to implement </a:t>
            </a:r>
            <a:r>
              <a:rPr lang="en-US" dirty="0" smtClean="0"/>
              <a:t>(if geochemical data are available obviously), and can be of great value for an archaeological purpose.</a:t>
            </a:r>
          </a:p>
          <a:p>
            <a:pPr marL="400050" indent="-400050" algn="just">
              <a:buFont typeface="+mj-lt"/>
              <a:buAutoNum type="romanLcPeriod"/>
            </a:pPr>
            <a:endParaRPr lang="en-US" dirty="0" smtClean="0"/>
          </a:p>
          <a:p>
            <a:pPr marL="400050" indent="-400050" algn="just">
              <a:buFont typeface="+mj-lt"/>
              <a:buAutoNum type="romanLcPeriod"/>
            </a:pPr>
            <a:r>
              <a:rPr lang="en-US" dirty="0" smtClean="0"/>
              <a:t>The next step (in progress): Enhancing the procedure to the </a:t>
            </a:r>
            <a:r>
              <a:rPr lang="en-US" b="1" dirty="0" smtClean="0"/>
              <a:t>whole </a:t>
            </a:r>
            <a:r>
              <a:rPr lang="en-US" b="1" dirty="0" err="1" smtClean="0"/>
              <a:t>Morvan</a:t>
            </a:r>
            <a:r>
              <a:rPr lang="en-US" b="1" dirty="0" smtClean="0"/>
              <a:t> </a:t>
            </a:r>
            <a:r>
              <a:rPr lang="en-US" dirty="0" smtClean="0"/>
              <a:t>region.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://www.fabricemonna.com/wp-content/uploads/2011/06/bannie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4786322"/>
            <a:ext cx="6191250" cy="141922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928662" y="1214422"/>
            <a:ext cx="714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This work is a contribution of the project: 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« </a:t>
            </a:r>
            <a:r>
              <a:rPr lang="en-US" sz="2800" b="1" dirty="0" smtClean="0"/>
              <a:t>Identification et impact des sites </a:t>
            </a:r>
            <a:r>
              <a:rPr lang="en-US" sz="2800" b="1" dirty="0" err="1" smtClean="0"/>
              <a:t>miniers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abandonnés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sur</a:t>
            </a:r>
            <a:r>
              <a:rPr lang="en-US" sz="2800" b="1" dirty="0" smtClean="0"/>
              <a:t> les </a:t>
            </a:r>
            <a:r>
              <a:rPr lang="en-US" sz="2800" b="1" dirty="0" err="1" smtClean="0"/>
              <a:t>écosystèmes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aquatiques</a:t>
            </a:r>
            <a:r>
              <a:rPr lang="en-US" sz="2800" b="1" dirty="0" smtClean="0"/>
              <a:t> et </a:t>
            </a:r>
            <a:r>
              <a:rPr lang="en-US" sz="2800" b="1" dirty="0" err="1" smtClean="0"/>
              <a:t>terrestres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actuels</a:t>
            </a:r>
            <a:r>
              <a:rPr lang="en-US" sz="2800" b="1" dirty="0" smtClean="0"/>
              <a:t> </a:t>
            </a:r>
            <a:r>
              <a:rPr lang="en-US" sz="2800" dirty="0" smtClean="0"/>
              <a:t>»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PhotoBibracteBeuvr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785794"/>
            <a:ext cx="2457442" cy="2195215"/>
          </a:xfrm>
          <a:prstGeom prst="rect">
            <a:avLst/>
          </a:prstGeom>
          <a:noFill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214942" y="3071810"/>
            <a:ext cx="34290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900" dirty="0"/>
              <a:t>Bibracte </a:t>
            </a:r>
            <a:r>
              <a:rPr lang="fr-FR" sz="900" dirty="0" err="1"/>
              <a:t>at</a:t>
            </a:r>
            <a:r>
              <a:rPr lang="fr-FR" sz="900" dirty="0"/>
              <a:t> the Mount </a:t>
            </a:r>
            <a:r>
              <a:rPr lang="fr-FR" sz="900" dirty="0" err="1"/>
              <a:t>Beuvray</a:t>
            </a:r>
            <a:r>
              <a:rPr lang="fr-FR" sz="900" dirty="0"/>
              <a:t>, </a:t>
            </a:r>
            <a:r>
              <a:rPr lang="fr-FR" sz="900" dirty="0" err="1"/>
              <a:t>according</a:t>
            </a:r>
            <a:r>
              <a:rPr lang="fr-FR" sz="900" dirty="0"/>
              <a:t> to C. </a:t>
            </a:r>
            <a:r>
              <a:rPr lang="fr-FR" sz="900" dirty="0" err="1"/>
              <a:t>Goudineau</a:t>
            </a:r>
            <a:r>
              <a:rPr lang="fr-FR" sz="900" dirty="0"/>
              <a:t>. </a:t>
            </a:r>
            <a:r>
              <a:rPr lang="fr-FR" sz="900" dirty="0" err="1"/>
              <a:t>Drawing</a:t>
            </a:r>
            <a:r>
              <a:rPr lang="fr-FR" sz="900" dirty="0"/>
              <a:t> </a:t>
            </a:r>
            <a:r>
              <a:rPr lang="fr-FR" sz="900" dirty="0" smtClean="0"/>
              <a:t>by JC </a:t>
            </a:r>
            <a:r>
              <a:rPr lang="fr-FR" sz="900" dirty="0" err="1"/>
              <a:t>Golvin</a:t>
            </a:r>
            <a:r>
              <a:rPr lang="fr-FR" sz="900" dirty="0"/>
              <a:t>. </a:t>
            </a:r>
          </a:p>
        </p:txBody>
      </p:sp>
      <p:pic>
        <p:nvPicPr>
          <p:cNvPr id="7" name="Picture 6" descr="GeolTour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429132"/>
            <a:ext cx="2828925" cy="21558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Image 10" descr="DSCN0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642918"/>
            <a:ext cx="4500594" cy="3375446"/>
          </a:xfrm>
          <a:prstGeom prst="rect">
            <a:avLst/>
          </a:prstGeom>
        </p:spPr>
      </p:pic>
      <p:pic>
        <p:nvPicPr>
          <p:cNvPr id="4" name="Picture 7" descr="solsticebibrac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429000"/>
            <a:ext cx="4214810" cy="316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5" name="Picture 3" descr="DSCN11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571480"/>
            <a:ext cx="2503487" cy="1878012"/>
          </a:xfrm>
          <a:prstGeom prst="rect">
            <a:avLst/>
          </a:prstGeom>
          <a:noFill/>
        </p:spPr>
      </p:pic>
      <p:pic>
        <p:nvPicPr>
          <p:cNvPr id="156676" name="Picture 4" descr="DSCN11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000372"/>
            <a:ext cx="2503487" cy="1878013"/>
          </a:xfrm>
          <a:prstGeom prst="rect">
            <a:avLst/>
          </a:prstGeom>
          <a:noFill/>
        </p:spPr>
      </p:pic>
      <p:pic>
        <p:nvPicPr>
          <p:cNvPr id="156677" name="Picture 5" descr="DSCN117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547688"/>
            <a:ext cx="2503488" cy="1878012"/>
          </a:xfrm>
          <a:prstGeom prst="rect">
            <a:avLst/>
          </a:prstGeom>
          <a:noFill/>
        </p:spPr>
      </p:pic>
      <p:pic>
        <p:nvPicPr>
          <p:cNvPr id="156678" name="Picture 6" descr="DSCN118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3000372"/>
            <a:ext cx="2505075" cy="1878012"/>
          </a:xfrm>
          <a:prstGeom prst="rect">
            <a:avLst/>
          </a:prstGeom>
          <a:noFill/>
        </p:spPr>
      </p:pic>
      <p:pic>
        <p:nvPicPr>
          <p:cNvPr id="2050" name="Picture 2" descr="G:\Pictures\Bibracte Mines 2011\P10107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71480"/>
            <a:ext cx="3289613" cy="4929198"/>
          </a:xfrm>
          <a:prstGeom prst="rect">
            <a:avLst/>
          </a:prstGeom>
          <a:noFill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714744" y="5072074"/>
            <a:ext cx="521497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1600" dirty="0" err="1" smtClean="0"/>
              <a:t>Presence</a:t>
            </a:r>
            <a:r>
              <a:rPr lang="fr-FR" sz="1600" dirty="0" smtClean="0"/>
              <a:t> of </a:t>
            </a:r>
            <a:r>
              <a:rPr lang="fr-FR" sz="1600" dirty="0" err="1" smtClean="0"/>
              <a:t>polymetallic</a:t>
            </a:r>
            <a:r>
              <a:rPr lang="fr-FR" sz="1600" dirty="0" smtClean="0"/>
              <a:t> ore </a:t>
            </a:r>
            <a:r>
              <a:rPr lang="fr-FR" sz="1600" dirty="0" err="1" smtClean="0"/>
              <a:t>deposits</a:t>
            </a:r>
            <a:endParaRPr lang="fr-FR" sz="1600" dirty="0" smtClean="0"/>
          </a:p>
          <a:p>
            <a:endParaRPr lang="fr-FR" sz="1600" dirty="0" smtClean="0"/>
          </a:p>
          <a:p>
            <a:r>
              <a:rPr lang="fr-FR" sz="1600" dirty="0" err="1" smtClean="0"/>
              <a:t>Old</a:t>
            </a:r>
            <a:r>
              <a:rPr lang="fr-FR" sz="1600" dirty="0" smtClean="0"/>
              <a:t> </a:t>
            </a:r>
            <a:r>
              <a:rPr lang="fr-FR" sz="1600" dirty="0" err="1" smtClean="0"/>
              <a:t>works</a:t>
            </a:r>
            <a:r>
              <a:rPr lang="fr-FR" sz="1600" dirty="0" smtClean="0"/>
              <a:t> (Pb, Ag, Fe, Cu(?), Au(?)…)</a:t>
            </a:r>
          </a:p>
          <a:p>
            <a:r>
              <a:rPr lang="fr-FR" sz="1600" dirty="0" smtClean="0"/>
              <a:t>Tamas (2004), </a:t>
            </a:r>
            <a:r>
              <a:rPr lang="fr-FR" sz="1600" dirty="0" err="1" smtClean="0"/>
              <a:t>Gourault</a:t>
            </a:r>
            <a:r>
              <a:rPr lang="fr-FR" sz="1600" dirty="0" smtClean="0"/>
              <a:t> (2009)</a:t>
            </a:r>
            <a:endParaRPr lang="fr-FR" sz="1600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42844" y="5786454"/>
            <a:ext cx="52149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1600" dirty="0" err="1" smtClean="0"/>
              <a:t>Recent</a:t>
            </a:r>
            <a:r>
              <a:rPr lang="fr-FR" sz="1600" dirty="0" smtClean="0"/>
              <a:t> </a:t>
            </a:r>
            <a:r>
              <a:rPr lang="fr-FR" sz="1600" dirty="0" err="1" smtClean="0"/>
              <a:t>works</a:t>
            </a:r>
            <a:r>
              <a:rPr lang="fr-FR" sz="1600" dirty="0" smtClean="0"/>
              <a:t> (U, F, Ba, Pb)</a:t>
            </a:r>
            <a:endParaRPr lang="fr-FR" sz="1600" dirty="0"/>
          </a:p>
        </p:txBody>
      </p:sp>
      <p:sp>
        <p:nvSpPr>
          <p:cNvPr id="11" name="Rectangle 10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15049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mage 4" descr="da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928670"/>
            <a:ext cx="6894292" cy="487786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214810" y="5929330"/>
            <a:ext cx="3280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Data </a:t>
            </a:r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Poznan</a:t>
            </a:r>
            <a:r>
              <a:rPr lang="fr-FR" sz="1400" dirty="0" smtClean="0"/>
              <a:t> </a:t>
            </a:r>
            <a:r>
              <a:rPr lang="fr-FR" sz="1400" dirty="0" err="1" smtClean="0"/>
              <a:t>Radiocarbon</a:t>
            </a:r>
            <a:r>
              <a:rPr lang="fr-FR" sz="1400" dirty="0" smtClean="0"/>
              <a:t> </a:t>
            </a:r>
            <a:r>
              <a:rPr lang="fr-FR" sz="1400" dirty="0" err="1" smtClean="0"/>
              <a:t>Laboratory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71472" y="1142984"/>
            <a:ext cx="78581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Finding new (old/archaeological) mines to better understand the economy related to metal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-&gt; </a:t>
            </a:r>
            <a:r>
              <a:rPr lang="en-US" dirty="0" err="1" smtClean="0"/>
              <a:t>Pedestrial</a:t>
            </a:r>
            <a:r>
              <a:rPr lang="en-US" dirty="0" smtClean="0"/>
              <a:t> prospection: 2909 km</a:t>
            </a:r>
            <a:r>
              <a:rPr lang="en-US" baseline="30000" dirty="0" smtClean="0"/>
              <a:t>2 </a:t>
            </a:r>
            <a:r>
              <a:rPr lang="en-US" dirty="0" smtClean="0"/>
              <a:t>for the </a:t>
            </a:r>
            <a:r>
              <a:rPr lang="en-US" dirty="0" err="1" smtClean="0"/>
              <a:t>Morvan</a:t>
            </a:r>
            <a:r>
              <a:rPr lang="en-US" dirty="0" smtClean="0"/>
              <a:t> Park (PNRM) alone!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-&gt; Establishing </a:t>
            </a:r>
            <a:r>
              <a:rPr lang="en-US" dirty="0" err="1" smtClean="0"/>
              <a:t>prospectivity</a:t>
            </a:r>
            <a:r>
              <a:rPr lang="en-US" dirty="0" smtClean="0"/>
              <a:t> maps using the geochemical database of the BRGM</a:t>
            </a:r>
          </a:p>
          <a:p>
            <a:pPr algn="ctr"/>
            <a:r>
              <a:rPr lang="en-US" dirty="0" smtClean="0"/>
              <a:t>performed from stream sediment sampling</a:t>
            </a:r>
          </a:p>
          <a:p>
            <a:pPr algn="ctr"/>
            <a:endParaRPr lang="en-US" dirty="0" smtClean="0"/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Aims of the present study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1. </a:t>
            </a:r>
            <a:r>
              <a:rPr lang="en-US" dirty="0" smtClean="0">
                <a:solidFill>
                  <a:srgbClr val="FF0000"/>
                </a:solidFill>
              </a:rPr>
              <a:t>Reducing as much as possible the size of the area to be prospected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2.</a:t>
            </a:r>
            <a:r>
              <a:rPr lang="en-US" dirty="0" smtClean="0">
                <a:solidFill>
                  <a:srgbClr val="FF0000"/>
                </a:solidFill>
              </a:rPr>
              <a:t> Identifying (if possible) the nature of the mineral substances mined in the past</a:t>
            </a:r>
          </a:p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aim of the study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Pilot </a:t>
            </a:r>
            <a:r>
              <a:rPr lang="en-US" sz="2800" b="1" dirty="0" smtClean="0">
                <a:latin typeface="+mj-lt"/>
                <a:ea typeface="+mj-ea"/>
                <a:cs typeface="+mj-cs"/>
              </a:rPr>
              <a:t>s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tudy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site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Image 7" descr="par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4828" y="1332788"/>
            <a:ext cx="1760240" cy="2719770"/>
          </a:xfrm>
          <a:prstGeom prst="rect">
            <a:avLst/>
          </a:prstGeom>
        </p:spPr>
      </p:pic>
      <p:pic>
        <p:nvPicPr>
          <p:cNvPr id="11" name="Image 10" descr="geol_gn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1844824"/>
            <a:ext cx="4214842" cy="3599824"/>
          </a:xfrm>
          <a:prstGeom prst="rect">
            <a:avLst/>
          </a:prstGeom>
        </p:spPr>
      </p:pic>
      <p:sp>
        <p:nvSpPr>
          <p:cNvPr id="12" name="Flèche droite 11"/>
          <p:cNvSpPr/>
          <p:nvPr/>
        </p:nvSpPr>
        <p:spPr>
          <a:xfrm rot="1353453">
            <a:off x="2745676" y="3253066"/>
            <a:ext cx="785818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907704" y="4190308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The pilot </a:t>
            </a:r>
            <a:r>
              <a:rPr lang="fr-FR" sz="1200" dirty="0" err="1" smtClean="0"/>
              <a:t>study</a:t>
            </a:r>
            <a:r>
              <a:rPr lang="fr-FR" sz="1200" dirty="0" smtClean="0"/>
              <a:t> area in the PNRM</a:t>
            </a:r>
            <a:endParaRPr lang="fr-FR" sz="1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923490" y="5559600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A </a:t>
            </a:r>
            <a:r>
              <a:rPr lang="fr-FR" sz="1200" dirty="0" err="1" smtClean="0"/>
              <a:t>contrasted</a:t>
            </a:r>
            <a:r>
              <a:rPr lang="fr-FR" sz="1200" dirty="0" smtClean="0"/>
              <a:t> </a:t>
            </a:r>
            <a:r>
              <a:rPr lang="fr-FR" sz="1200" dirty="0" err="1" smtClean="0"/>
              <a:t>geology</a:t>
            </a:r>
            <a:endParaRPr lang="fr-FR" sz="1200" dirty="0"/>
          </a:p>
        </p:txBody>
      </p:sp>
      <p:sp>
        <p:nvSpPr>
          <p:cNvPr id="5" name="ZoneTexte 4"/>
          <p:cNvSpPr txBox="1"/>
          <p:nvPr/>
        </p:nvSpPr>
        <p:spPr>
          <a:xfrm>
            <a:off x="2627784" y="6021288"/>
            <a:ext cx="358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</a:t>
            </a:r>
            <a:r>
              <a:rPr lang="fr-FR" dirty="0" err="1" smtClean="0"/>
              <a:t>targeted</a:t>
            </a:r>
            <a:r>
              <a:rPr lang="fr-FR" dirty="0" smtClean="0"/>
              <a:t> area of (</a:t>
            </a:r>
            <a:r>
              <a:rPr lang="fr-FR" dirty="0" err="1" smtClean="0"/>
              <a:t>only</a:t>
            </a:r>
            <a:r>
              <a:rPr lang="fr-FR" dirty="0" smtClean="0"/>
              <a:t>!) 30x30 km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264894" y="176141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PNRM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222865" y="2832986"/>
            <a:ext cx="899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Study</a:t>
            </a:r>
            <a:r>
              <a:rPr lang="fr-FR" sz="1400" dirty="0" smtClean="0"/>
              <a:t> site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7050" y="1000108"/>
            <a:ext cx="2000264" cy="1328534"/>
          </a:xfrm>
          <a:prstGeom prst="rect">
            <a:avLst/>
          </a:prstGeom>
        </p:spPr>
      </p:pic>
      <p:pic>
        <p:nvPicPr>
          <p:cNvPr id="6" name="Image 5" descr="min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0190" y="928670"/>
            <a:ext cx="1714512" cy="1711653"/>
          </a:xfrm>
          <a:prstGeom prst="rect">
            <a:avLst/>
          </a:prstGeom>
        </p:spPr>
      </p:pic>
      <p:pic>
        <p:nvPicPr>
          <p:cNvPr id="8" name="Image 7" descr="brg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7050" y="3786190"/>
            <a:ext cx="1714512" cy="1715472"/>
          </a:xfrm>
          <a:prstGeom prst="rect">
            <a:avLst/>
          </a:prstGeom>
        </p:spPr>
      </p:pic>
      <p:pic>
        <p:nvPicPr>
          <p:cNvPr id="10" name="Image 9" descr="interpP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0190" y="3786190"/>
            <a:ext cx="1714512" cy="1714512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>
            <a:off x="337050" y="3357562"/>
            <a:ext cx="385765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model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29190" y="1357298"/>
            <a:ext cx="2020372" cy="2026237"/>
          </a:xfrm>
          <a:prstGeom prst="rect">
            <a:avLst/>
          </a:prstGeom>
        </p:spPr>
      </p:pic>
      <p:sp>
        <p:nvSpPr>
          <p:cNvPr id="15" name="Flèche droite 14"/>
          <p:cNvSpPr/>
          <p:nvPr/>
        </p:nvSpPr>
        <p:spPr>
          <a:xfrm rot="1679044">
            <a:off x="4368552" y="2216068"/>
            <a:ext cx="366610" cy="2233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droite 15"/>
          <p:cNvSpPr/>
          <p:nvPr/>
        </p:nvSpPr>
        <p:spPr>
          <a:xfrm rot="18980649">
            <a:off x="4349478" y="4379725"/>
            <a:ext cx="338990" cy="170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 descr="modele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66205" y="3428144"/>
            <a:ext cx="2097653" cy="2072558"/>
          </a:xfrm>
          <a:prstGeom prst="rect">
            <a:avLst/>
          </a:prstGeom>
        </p:spPr>
      </p:pic>
      <p:pic>
        <p:nvPicPr>
          <p:cNvPr id="20" name="Image 19" descr="parc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26602" y="1928802"/>
            <a:ext cx="1760240" cy="2719770"/>
          </a:xfrm>
          <a:prstGeom prst="rect">
            <a:avLst/>
          </a:prstGeom>
        </p:spPr>
      </p:pic>
      <p:sp>
        <p:nvSpPr>
          <p:cNvPr id="21" name="Flèche droite 20"/>
          <p:cNvSpPr/>
          <p:nvPr/>
        </p:nvSpPr>
        <p:spPr>
          <a:xfrm rot="14918922">
            <a:off x="7244013" y="3034608"/>
            <a:ext cx="363235" cy="199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droite 21"/>
          <p:cNvSpPr/>
          <p:nvPr/>
        </p:nvSpPr>
        <p:spPr>
          <a:xfrm rot="17425204">
            <a:off x="8099089" y="3105583"/>
            <a:ext cx="363235" cy="199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droite 22"/>
          <p:cNvSpPr/>
          <p:nvPr/>
        </p:nvSpPr>
        <p:spPr>
          <a:xfrm rot="1531046">
            <a:off x="8006202" y="4283321"/>
            <a:ext cx="363235" cy="199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droite 23"/>
          <p:cNvSpPr/>
          <p:nvPr/>
        </p:nvSpPr>
        <p:spPr>
          <a:xfrm rot="16200000">
            <a:off x="7670461" y="2819832"/>
            <a:ext cx="363235" cy="199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265612" y="2786058"/>
            <a:ext cx="207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/>
              <a:t>Systematic</a:t>
            </a:r>
            <a:r>
              <a:rPr lang="fr-FR" sz="1200" dirty="0" smtClean="0"/>
              <a:t> prospection in a </a:t>
            </a:r>
            <a:r>
              <a:rPr lang="fr-FR" sz="1200" dirty="0" err="1" smtClean="0"/>
              <a:t>constrained</a:t>
            </a:r>
            <a:r>
              <a:rPr lang="fr-FR" sz="1200" dirty="0" smtClean="0"/>
              <a:t> area</a:t>
            </a:r>
            <a:endParaRPr lang="fr-FR" sz="1200" dirty="0"/>
          </a:p>
        </p:txBody>
      </p:sp>
      <p:sp>
        <p:nvSpPr>
          <p:cNvPr id="26" name="ZoneTexte 25"/>
          <p:cNvSpPr txBox="1"/>
          <p:nvPr/>
        </p:nvSpPr>
        <p:spPr>
          <a:xfrm>
            <a:off x="2480189" y="2786058"/>
            <a:ext cx="178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/>
              <a:t>Mapping</a:t>
            </a:r>
            <a:r>
              <a:rPr lang="fr-FR" sz="1200" dirty="0" smtClean="0"/>
              <a:t> the mines </a:t>
            </a:r>
            <a:r>
              <a:rPr lang="fr-FR" sz="1200" dirty="0" err="1" smtClean="0"/>
              <a:t>discovered</a:t>
            </a:r>
            <a:endParaRPr lang="fr-FR" sz="1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265612" y="5643578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/>
              <a:t>Downloading</a:t>
            </a:r>
            <a:r>
              <a:rPr lang="fr-FR" sz="1200" dirty="0" smtClean="0"/>
              <a:t> the </a:t>
            </a:r>
            <a:r>
              <a:rPr lang="fr-FR" sz="1200" dirty="0" err="1" smtClean="0"/>
              <a:t>georeferenced</a:t>
            </a:r>
            <a:r>
              <a:rPr lang="fr-FR" sz="1200" dirty="0" smtClean="0"/>
              <a:t> SSS data </a:t>
            </a:r>
            <a:r>
              <a:rPr lang="fr-FR" sz="1200" dirty="0" err="1" smtClean="0"/>
              <a:t>from</a:t>
            </a:r>
            <a:r>
              <a:rPr lang="fr-FR" sz="1200" dirty="0" smtClean="0"/>
              <a:t> the BRGM </a:t>
            </a:r>
            <a:r>
              <a:rPr lang="fr-FR" sz="1200" dirty="0" err="1" smtClean="0"/>
              <a:t>database</a:t>
            </a:r>
            <a:endParaRPr lang="fr-FR" sz="1200" dirty="0"/>
          </a:p>
        </p:txBody>
      </p:sp>
      <p:sp>
        <p:nvSpPr>
          <p:cNvPr id="28" name="ZoneTexte 27"/>
          <p:cNvSpPr txBox="1"/>
          <p:nvPr/>
        </p:nvSpPr>
        <p:spPr>
          <a:xfrm>
            <a:off x="2337314" y="5643578"/>
            <a:ext cx="2000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/>
              <a:t>Treating</a:t>
            </a:r>
            <a:r>
              <a:rPr lang="fr-FR" sz="1200" dirty="0" smtClean="0"/>
              <a:t> the data and </a:t>
            </a:r>
            <a:r>
              <a:rPr lang="fr-FR" sz="1200" dirty="0" err="1" smtClean="0"/>
              <a:t>delineating</a:t>
            </a:r>
            <a:r>
              <a:rPr lang="fr-FR" sz="1200" dirty="0" smtClean="0"/>
              <a:t> the  </a:t>
            </a:r>
            <a:r>
              <a:rPr lang="fr-FR" sz="1200" dirty="0" err="1" smtClean="0"/>
              <a:t>geochemical</a:t>
            </a:r>
            <a:r>
              <a:rPr lang="fr-FR" sz="1200" dirty="0" smtClean="0"/>
              <a:t> anomalies </a:t>
            </a:r>
            <a:r>
              <a:rPr lang="fr-FR" sz="1200" dirty="0" err="1" smtClean="0"/>
              <a:t>using</a:t>
            </a:r>
            <a:r>
              <a:rPr lang="fr-FR" sz="1200" dirty="0" smtClean="0"/>
              <a:t> a CA-</a:t>
            </a:r>
            <a:r>
              <a:rPr lang="fr-FR" sz="1200" dirty="0" err="1" smtClean="0"/>
              <a:t>based</a:t>
            </a:r>
            <a:r>
              <a:rPr lang="fr-FR" sz="1200" dirty="0" smtClean="0"/>
              <a:t> model and </a:t>
            </a:r>
            <a:r>
              <a:rPr lang="fr-FR" sz="1200" dirty="0" err="1" smtClean="0"/>
              <a:t>Tukey’s</a:t>
            </a:r>
            <a:r>
              <a:rPr lang="fr-FR" sz="1200" dirty="0" smtClean="0"/>
              <a:t> EDA (not </a:t>
            </a:r>
            <a:r>
              <a:rPr lang="fr-FR" sz="1200" dirty="0" err="1" smtClean="0"/>
              <a:t>shown</a:t>
            </a:r>
            <a:r>
              <a:rPr lang="fr-FR" sz="1200" dirty="0" smtClean="0"/>
              <a:t> </a:t>
            </a:r>
            <a:r>
              <a:rPr lang="fr-FR" sz="1200" dirty="0" err="1" smtClean="0"/>
              <a:t>here</a:t>
            </a:r>
            <a:r>
              <a:rPr lang="fr-FR" sz="1200" dirty="0" smtClean="0"/>
              <a:t>) </a:t>
            </a:r>
            <a:endParaRPr lang="fr-FR" sz="1200" dirty="0"/>
          </a:p>
        </p:txBody>
      </p:sp>
      <p:sp>
        <p:nvSpPr>
          <p:cNvPr id="29" name="ZoneTexte 28"/>
          <p:cNvSpPr txBox="1"/>
          <p:nvPr/>
        </p:nvSpPr>
        <p:spPr>
          <a:xfrm>
            <a:off x="5072066" y="5643578"/>
            <a:ext cx="16430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/>
              <a:t>Crossing</a:t>
            </a:r>
            <a:r>
              <a:rPr lang="fr-FR" sz="1200" dirty="0" smtClean="0"/>
              <a:t> the </a:t>
            </a:r>
            <a:r>
              <a:rPr lang="fr-FR" sz="1200" dirty="0" err="1" smtClean="0"/>
              <a:t>models</a:t>
            </a:r>
            <a:r>
              <a:rPr lang="fr-FR" sz="1200" dirty="0" smtClean="0"/>
              <a:t> and the mines </a:t>
            </a:r>
            <a:r>
              <a:rPr lang="fr-FR" sz="1200" dirty="0" err="1" smtClean="0"/>
              <a:t>discovered</a:t>
            </a:r>
            <a:r>
              <a:rPr lang="fr-FR" sz="1200" dirty="0" smtClean="0"/>
              <a:t>. </a:t>
            </a:r>
            <a:r>
              <a:rPr lang="fr-FR" sz="1200" dirty="0" err="1" smtClean="0"/>
              <a:t>Evaluating</a:t>
            </a:r>
            <a:r>
              <a:rPr lang="fr-FR" sz="1200" dirty="0" smtClean="0"/>
              <a:t> the </a:t>
            </a:r>
            <a:r>
              <a:rPr lang="fr-FR" sz="1200" dirty="0" err="1" smtClean="0"/>
              <a:t>quality</a:t>
            </a:r>
            <a:r>
              <a:rPr lang="fr-FR" sz="1200" dirty="0" smtClean="0"/>
              <a:t> of the </a:t>
            </a:r>
            <a:r>
              <a:rPr lang="fr-FR" sz="1200" dirty="0" err="1" smtClean="0"/>
              <a:t>models</a:t>
            </a:r>
            <a:endParaRPr lang="fr-FR" sz="1200" dirty="0"/>
          </a:p>
        </p:txBody>
      </p:sp>
      <p:sp>
        <p:nvSpPr>
          <p:cNvPr id="30" name="ZoneTexte 29"/>
          <p:cNvSpPr txBox="1"/>
          <p:nvPr/>
        </p:nvSpPr>
        <p:spPr>
          <a:xfrm>
            <a:off x="7052222" y="5143512"/>
            <a:ext cx="1806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/>
              <a:t>Extrapolating</a:t>
            </a:r>
            <a:r>
              <a:rPr lang="fr-FR" sz="1200" dirty="0" smtClean="0"/>
              <a:t> the model to a </a:t>
            </a:r>
          </a:p>
          <a:p>
            <a:pPr algn="ctr"/>
            <a:r>
              <a:rPr lang="fr-FR" sz="1200" dirty="0" err="1" smtClean="0"/>
              <a:t>wider</a:t>
            </a:r>
            <a:r>
              <a:rPr lang="fr-FR" sz="1200" dirty="0" smtClean="0"/>
              <a:t> area</a:t>
            </a:r>
            <a:endParaRPr lang="fr-FR" sz="1200" dirty="0"/>
          </a:p>
        </p:txBody>
      </p:sp>
      <p:sp>
        <p:nvSpPr>
          <p:cNvPr id="31" name="Rectangle 30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Methodology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4" name="Ellipse 33"/>
          <p:cNvSpPr/>
          <p:nvPr/>
        </p:nvSpPr>
        <p:spPr>
          <a:xfrm rot="2366737">
            <a:off x="7377704" y="2340668"/>
            <a:ext cx="206293" cy="19902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 rot="2366737">
            <a:off x="8151195" y="2517930"/>
            <a:ext cx="357190" cy="21431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7623726" y="4000504"/>
            <a:ext cx="142876" cy="14287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 rot="2366737">
            <a:off x="8365509" y="4375319"/>
            <a:ext cx="357190" cy="21431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8123792" y="3714752"/>
            <a:ext cx="142876" cy="14287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3typ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642918"/>
            <a:ext cx="8103706" cy="59040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 –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Pedestrial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prospection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714744" y="714356"/>
            <a:ext cx="234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Hundreds of structures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2200</TotalTime>
  <Words>781</Words>
  <Application>Microsoft Office PowerPoint</Application>
  <PresentationFormat>Affichage à l'écran (4:3)</PresentationFormat>
  <Paragraphs>119</Paragraphs>
  <Slides>25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8" baseType="lpstr">
      <vt:lpstr>Arial</vt:lpstr>
      <vt:lpstr>Calibri</vt:lpstr>
      <vt:lpstr>Thème Office</vt:lpstr>
      <vt:lpstr>Establishing archaeological prospectivity maps of ancient mines on the basis of EDA and fractal model applied to geochemical data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Establishing archaeological prospectivity maps of ancient mines on the basis of EDA and fractal model applied to geochemical data</dc:title>
  <dc:creator>Utilisateur</dc:creator>
  <cp:lastModifiedBy>epcs</cp:lastModifiedBy>
  <cp:revision>146</cp:revision>
  <dcterms:created xsi:type="dcterms:W3CDTF">2012-06-19T07:08:59Z</dcterms:created>
  <dcterms:modified xsi:type="dcterms:W3CDTF">2012-07-17T07:03:03Z</dcterms:modified>
</cp:coreProperties>
</file>