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56" r:id="rId4"/>
    <p:sldId id="260" r:id="rId5"/>
    <p:sldId id="258" r:id="rId6"/>
    <p:sldId id="257" r:id="rId7"/>
    <p:sldId id="261" r:id="rId8"/>
    <p:sldId id="268" r:id="rId9"/>
    <p:sldId id="279" r:id="rId10"/>
    <p:sldId id="293" r:id="rId11"/>
    <p:sldId id="294" r:id="rId12"/>
    <p:sldId id="295" r:id="rId13"/>
    <p:sldId id="296" r:id="rId14"/>
    <p:sldId id="297" r:id="rId15"/>
    <p:sldId id="298" r:id="rId16"/>
    <p:sldId id="259" r:id="rId17"/>
    <p:sldId id="280" r:id="rId18"/>
    <p:sldId id="281" r:id="rId19"/>
    <p:sldId id="262" r:id="rId20"/>
    <p:sldId id="269" r:id="rId21"/>
    <p:sldId id="283" r:id="rId22"/>
    <p:sldId id="282" r:id="rId23"/>
    <p:sldId id="284" r:id="rId24"/>
    <p:sldId id="263" r:id="rId25"/>
    <p:sldId id="285" r:id="rId26"/>
    <p:sldId id="264" r:id="rId27"/>
    <p:sldId id="266" r:id="rId28"/>
    <p:sldId id="265" r:id="rId29"/>
    <p:sldId id="267" r:id="rId30"/>
    <p:sldId id="289" r:id="rId31"/>
    <p:sldId id="290" r:id="rId32"/>
    <p:sldId id="275" r:id="rId33"/>
    <p:sldId id="276" r:id="rId34"/>
    <p:sldId id="287" r:id="rId35"/>
    <p:sldId id="286" r:id="rId36"/>
    <p:sldId id="291" r:id="rId37"/>
    <p:sldId id="292" r:id="rId38"/>
    <p:sldId id="270" r:id="rId39"/>
    <p:sldId id="271" r:id="rId40"/>
    <p:sldId id="274" r:id="rId41"/>
    <p:sldId id="273" r:id="rId42"/>
    <p:sldId id="288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>
      <p:cViewPr>
        <p:scale>
          <a:sx n="100" d="100"/>
          <a:sy n="100" d="100"/>
        </p:scale>
        <p:origin x="-54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86593-ECF9-424A-BB17-07815045B75D}" type="datetimeFigureOut">
              <a:rPr lang="fr-FR" smtClean="0"/>
              <a:pPr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DA4C-4327-4D4A-B3B5-4F4AC005C6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_Microsoft_Office_Word4.docx"/><Relationship Id="rId5" Type="http://schemas.openxmlformats.org/officeDocument/2006/relationships/package" Target="../embeddings/Document_Microsoft_Office_Word3.docx"/><Relationship Id="rId4" Type="http://schemas.openxmlformats.org/officeDocument/2006/relationships/package" Target="../embeddings/Document_Microsoft_Office_Word2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cument_Microsoft_Office_Word5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scan.org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scan.org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lum bright="61000" contrast="-8000"/>
          </a:blip>
          <a:srcRect/>
          <a:stretch>
            <a:fillRect/>
          </a:stretch>
        </p:blipFill>
        <p:spPr bwMode="auto">
          <a:xfrm>
            <a:off x="571472" y="357166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fr-FR" b="1" dirty="0" smtClean="0"/>
              <a:t>Morphométrie des haches à talon de l’âge du Bronze. </a:t>
            </a:r>
          </a:p>
          <a:p>
            <a:pPr algn="ctr">
              <a:buFontTx/>
              <a:buChar char="-"/>
            </a:pPr>
            <a:r>
              <a:rPr lang="fr-FR" sz="2400" b="1" dirty="0" smtClean="0"/>
              <a:t>Etude de la variation spatiale des formes. Implications sur la production et l’exportation-</a:t>
            </a:r>
          </a:p>
          <a:p>
            <a:pPr algn="ctr">
              <a:buFontTx/>
              <a:buChar char="-"/>
            </a:pPr>
            <a:endParaRPr lang="fr-FR" sz="2400" b="1" dirty="0" smtClean="0"/>
          </a:p>
          <a:p>
            <a:pPr algn="ctr">
              <a:buNone/>
            </a:pPr>
            <a:r>
              <a:rPr lang="fr-FR" sz="2000" b="1" dirty="0" err="1" smtClean="0"/>
              <a:t>Monna</a:t>
            </a:r>
            <a:r>
              <a:rPr lang="fr-FR" sz="2000" b="1" dirty="0" smtClean="0"/>
              <a:t>, F.; </a:t>
            </a:r>
            <a:r>
              <a:rPr lang="fr-FR" sz="2000" b="1" dirty="0" err="1" smtClean="0"/>
              <a:t>Jébrane</a:t>
            </a:r>
            <a:r>
              <a:rPr lang="fr-FR" sz="2000" b="1" dirty="0" smtClean="0"/>
              <a:t>, A.; Gabillot, M.; Laffont, R.; </a:t>
            </a:r>
            <a:r>
              <a:rPr lang="fr-FR" sz="2000" b="1" dirty="0" err="1" smtClean="0"/>
              <a:t>Specht</a:t>
            </a:r>
            <a:r>
              <a:rPr lang="fr-FR" sz="2000" b="1" dirty="0" smtClean="0"/>
              <a:t>, M.; </a:t>
            </a:r>
            <a:r>
              <a:rPr lang="fr-FR" sz="2000" b="1" dirty="0" err="1" smtClean="0"/>
              <a:t>Bohard</a:t>
            </a:r>
            <a:r>
              <a:rPr lang="fr-FR" sz="2000" b="1" dirty="0" smtClean="0"/>
              <a:t>, B.; </a:t>
            </a:r>
            <a:r>
              <a:rPr lang="fr-FR" sz="2000" b="1" dirty="0" err="1" smtClean="0"/>
              <a:t>Camizuli</a:t>
            </a:r>
            <a:r>
              <a:rPr lang="fr-FR" sz="2000" b="1" dirty="0" smtClean="0"/>
              <a:t>, E.; Petit, C.; </a:t>
            </a:r>
            <a:r>
              <a:rPr lang="fr-FR" sz="2000" b="1" dirty="0" err="1" smtClean="0"/>
              <a:t>Chateau</a:t>
            </a:r>
            <a:r>
              <a:rPr lang="fr-FR" sz="2000" b="1" dirty="0" smtClean="0"/>
              <a:t>, C.; Alibert, P.</a:t>
            </a:r>
          </a:p>
          <a:p>
            <a:pPr>
              <a:buNone/>
            </a:pPr>
            <a:r>
              <a:rPr lang="fr-FR" b="1" dirty="0" smtClean="0"/>
              <a:t>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La présente étude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5" name="Image 4" descr="bouteille-co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285860"/>
            <a:ext cx="1453756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La présente étude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3" name="Image 2" descr="c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7958586" cy="554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La présente étude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3" name="Image 2" descr="m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8572528" cy="5688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La présente étude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3" name="Image 2" descr="m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643966" cy="5735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La présente étude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3" name="Image 2" descr="m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8572528" cy="5688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La présente étude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5" name="Image 4" descr="carteDuMon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7724346" cy="53772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57224" y="642918"/>
            <a:ext cx="13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Spatialisons!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6481928" cy="62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Un corpus étendu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15141" y="92867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629 haches: 310 B, 319 N, au lieu de 203 et 177, respectivement.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err="1" smtClean="0">
                <a:solidFill>
                  <a:schemeClr val="tx2"/>
                </a:solidFill>
              </a:rPr>
              <a:t>Sampling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7" name="Image 6" descr="method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8643966" cy="569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-1785982" y="2643182"/>
          <a:ext cx="12711037" cy="1385895"/>
        </p:xfrm>
        <a:graphic>
          <a:graphicData uri="http://schemas.openxmlformats.org/presentationml/2006/ole">
            <p:oleObj spid="_x0000_s4099" name="Document" r:id="rId3" imgW="5766396" imgH="628129" progId="Word.Document.12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-1643106" y="1214422"/>
          <a:ext cx="12055828" cy="1314457"/>
        </p:xfrm>
        <a:graphic>
          <a:graphicData uri="http://schemas.openxmlformats.org/presentationml/2006/ole">
            <p:oleObj spid="_x0000_s4102" name="Document" r:id="rId4" imgW="5766396" imgH="628129" progId="Word.Document.12">
              <p:embed/>
            </p:oleObj>
          </a:graphicData>
        </a:graphic>
      </p:graphicFrame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-928726" y="3714752"/>
          <a:ext cx="11722718" cy="1071570"/>
        </p:xfrm>
        <a:graphic>
          <a:graphicData uri="http://schemas.openxmlformats.org/presentationml/2006/ole">
            <p:oleObj spid="_x0000_s4105" name="Document" r:id="rId5" imgW="5766396" imgH="526620" progId="Word.Document.12">
              <p:embed/>
            </p:oleObj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42844" y="1357298"/>
            <a:ext cx="321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Approche polynomiale classique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42844" y="2428868"/>
            <a:ext cx="246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Polynômes orthogonaux</a:t>
            </a:r>
            <a:endParaRPr lang="fr-FR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Une Procédure légèrement modifiée</a:t>
            </a:r>
            <a:endParaRPr lang="fr-FR" sz="2800" dirty="0">
              <a:solidFill>
                <a:schemeClr val="tx2"/>
              </a:solidFill>
            </a:endParaRPr>
          </a:p>
        </p:txBody>
      </p:sp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200282" y="4761853"/>
          <a:ext cx="8586560" cy="1881856"/>
        </p:xfrm>
        <a:graphic>
          <a:graphicData uri="http://schemas.openxmlformats.org/presentationml/2006/ole">
            <p:oleObj spid="_x0000_s4116" name="Document" r:id="rId6" imgW="5766396" imgH="126345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858148" cy="571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Une Procédure légèrement modifiée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EPCS-TOSH\Momo\Penmarc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642918"/>
            <a:ext cx="4521214" cy="602448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282" y="642918"/>
            <a:ext cx="150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Production de</a:t>
            </a:r>
          </a:p>
          <a:p>
            <a:r>
              <a:rPr lang="fr-FR" dirty="0" smtClean="0"/>
              <a:t>masse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8143932" cy="55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28596" y="6286520"/>
            <a:ext cx="26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R: package  </a:t>
            </a:r>
            <a:r>
              <a:rPr lang="fr-FR" dirty="0" err="1" smtClean="0">
                <a:latin typeface="Courrier"/>
              </a:rPr>
              <a:t>orthopolynom</a:t>
            </a:r>
            <a:endParaRPr lang="fr-FR" dirty="0">
              <a:latin typeface="Cour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Une Procédure légèrement modifiée</a:t>
            </a:r>
            <a:endParaRPr lang="fr-FR" sz="2800" dirty="0">
              <a:solidFill>
                <a:schemeClr val="tx2"/>
              </a:solidFill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6323688"/>
          <a:ext cx="11657010" cy="677212"/>
        </p:xfrm>
        <a:graphic>
          <a:graphicData uri="http://schemas.openxmlformats.org/presentationml/2006/ole">
            <p:oleObj spid="_x0000_s19459" name="Document" r:id="rId4" imgW="5766396" imgH="33512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err="1" smtClean="0">
                <a:solidFill>
                  <a:schemeClr val="tx2"/>
                </a:solidFill>
              </a:rPr>
              <a:t>Detection</a:t>
            </a:r>
            <a:r>
              <a:rPr lang="fr-FR" sz="2800" dirty="0" smtClean="0">
                <a:solidFill>
                  <a:schemeClr val="tx2"/>
                </a:solidFill>
              </a:rPr>
              <a:t> des haches « bizarres » (</a:t>
            </a:r>
            <a:r>
              <a:rPr lang="fr-FR" sz="2800" dirty="0" err="1" smtClean="0">
                <a:solidFill>
                  <a:schemeClr val="tx2"/>
                </a:solidFill>
              </a:rPr>
              <a:t>outliers</a:t>
            </a:r>
            <a:r>
              <a:rPr lang="fr-FR" sz="2800" dirty="0" smtClean="0">
                <a:solidFill>
                  <a:schemeClr val="tx2"/>
                </a:solidFill>
              </a:rPr>
              <a:t>)</a:t>
            </a:r>
            <a:endParaRPr lang="fr-FR" sz="2800" dirty="0">
              <a:solidFill>
                <a:schemeClr val="tx2"/>
              </a:solidFill>
            </a:endParaRP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374109" y="1142984"/>
          <a:ext cx="8380165" cy="3714776"/>
        </p:xfrm>
        <a:graphic>
          <a:graphicData uri="http://schemas.openxmlformats.org/presentationml/2006/ole">
            <p:oleObj spid="_x0000_s39948" name="Document" r:id="rId3" imgW="5766396" imgH="255643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err="1" smtClean="0">
                <a:solidFill>
                  <a:schemeClr val="tx2"/>
                </a:solidFill>
              </a:rPr>
              <a:t>Detection</a:t>
            </a:r>
            <a:r>
              <a:rPr lang="fr-FR" sz="2800" dirty="0" smtClean="0">
                <a:solidFill>
                  <a:schemeClr val="tx2"/>
                </a:solidFill>
              </a:rPr>
              <a:t> des haches « bizarres » (</a:t>
            </a:r>
            <a:r>
              <a:rPr lang="fr-FR" sz="2800" dirty="0" err="1" smtClean="0">
                <a:solidFill>
                  <a:schemeClr val="tx2"/>
                </a:solidFill>
              </a:rPr>
              <a:t>outliers</a:t>
            </a:r>
            <a:r>
              <a:rPr lang="fr-FR" sz="2800" dirty="0" smtClean="0">
                <a:solidFill>
                  <a:schemeClr val="tx2"/>
                </a:solidFill>
              </a:rPr>
              <a:t>)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2" y="1142984"/>
            <a:ext cx="8991972" cy="35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285852" y="5357826"/>
            <a:ext cx="728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 </a:t>
            </a:r>
            <a:r>
              <a:rPr lang="en-US" b="1" dirty="0" smtClean="0">
                <a:latin typeface="Symbol" pitchFamily="18" charset="2"/>
              </a:rPr>
              <a:t>a</a:t>
            </a:r>
            <a:r>
              <a:rPr lang="en-US" dirty="0" smtClean="0"/>
              <a:t> suit </a:t>
            </a:r>
            <a:r>
              <a:rPr lang="en-US" dirty="0" err="1" smtClean="0"/>
              <a:t>une</a:t>
            </a:r>
            <a:r>
              <a:rPr lang="en-US" dirty="0" smtClean="0"/>
              <a:t> distribution </a:t>
            </a:r>
            <a:r>
              <a:rPr lang="en-US" dirty="0" err="1" smtClean="0"/>
              <a:t>multinormale</a:t>
            </a:r>
            <a:r>
              <a:rPr lang="en-US" dirty="0" smtClean="0"/>
              <a:t> , </a:t>
            </a:r>
            <a:r>
              <a:rPr lang="en-US" i="1" dirty="0" smtClean="0"/>
              <a:t>Di</a:t>
            </a:r>
            <a:r>
              <a:rPr lang="en-US" baseline="30000" dirty="0" smtClean="0"/>
              <a:t>2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à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degrés</a:t>
            </a:r>
            <a:r>
              <a:rPr lang="en-US" dirty="0" smtClean="0"/>
              <a:t> de </a:t>
            </a:r>
            <a:r>
              <a:rPr lang="en-US" dirty="0" err="1" smtClean="0"/>
              <a:t>liberté</a:t>
            </a:r>
            <a:r>
              <a:rPr lang="en-US" dirty="0" smtClean="0"/>
              <a:t> (</a:t>
            </a:r>
            <a:r>
              <a:rPr lang="en-US" dirty="0" err="1" smtClean="0"/>
              <a:t>ici</a:t>
            </a:r>
            <a:r>
              <a:rPr lang="en-US" dirty="0" smtClean="0"/>
              <a:t> 4).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err="1" smtClean="0">
                <a:solidFill>
                  <a:schemeClr val="tx2"/>
                </a:solidFill>
              </a:rPr>
              <a:t>Detection</a:t>
            </a:r>
            <a:r>
              <a:rPr lang="fr-FR" sz="2800" dirty="0" smtClean="0">
                <a:solidFill>
                  <a:schemeClr val="tx2"/>
                </a:solidFill>
              </a:rPr>
              <a:t> des haches « bizarres » (</a:t>
            </a:r>
            <a:r>
              <a:rPr lang="fr-FR" sz="2800" dirty="0" err="1" smtClean="0">
                <a:solidFill>
                  <a:schemeClr val="tx2"/>
                </a:solidFill>
              </a:rPr>
              <a:t>outliers</a:t>
            </a:r>
            <a:r>
              <a:rPr lang="fr-FR" sz="2800" dirty="0" smtClean="0">
                <a:solidFill>
                  <a:schemeClr val="tx2"/>
                </a:solidFill>
              </a:rPr>
              <a:t>)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348" y="1357298"/>
            <a:ext cx="4727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Problème</a:t>
            </a:r>
            <a:r>
              <a:rPr lang="fr-FR" dirty="0" smtClean="0"/>
              <a:t>: La présence d’</a:t>
            </a:r>
            <a:r>
              <a:rPr lang="fr-FR" dirty="0" err="1" smtClean="0"/>
              <a:t>outliers</a:t>
            </a:r>
            <a:r>
              <a:rPr lang="fr-FR" dirty="0" smtClean="0"/>
              <a:t> modifie </a:t>
            </a:r>
            <a:r>
              <a:rPr lang="fr-FR" b="1" dirty="0" smtClean="0"/>
              <a:t>µ</a:t>
            </a:r>
            <a:r>
              <a:rPr lang="fr-FR" dirty="0" smtClean="0"/>
              <a:t> et </a:t>
            </a:r>
            <a:r>
              <a:rPr lang="fr-FR" b="1" dirty="0" smtClean="0">
                <a:latin typeface="Symbol" pitchFamily="18" charset="2"/>
              </a:rPr>
              <a:t>S</a:t>
            </a:r>
            <a:r>
              <a:rPr lang="fr-FR" dirty="0" smtClean="0"/>
              <a:t>!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Solution possible</a:t>
            </a:r>
            <a:r>
              <a:rPr lang="fr-FR" dirty="0" smtClean="0"/>
              <a:t>: l’approche robuste</a:t>
            </a:r>
            <a:endParaRPr lang="fr-FR" dirty="0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-2571800" y="3214686"/>
          <a:ext cx="13955790" cy="791545"/>
        </p:xfrm>
        <a:graphic>
          <a:graphicData uri="http://schemas.openxmlformats.org/presentationml/2006/ole">
            <p:oleObj spid="_x0000_s40963" name="Document" r:id="rId3" imgW="5766396" imgH="3275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714356"/>
            <a:ext cx="7715304" cy="59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err="1" smtClean="0">
                <a:solidFill>
                  <a:schemeClr val="tx2"/>
                </a:solidFill>
              </a:rPr>
              <a:t>Detection</a:t>
            </a:r>
            <a:r>
              <a:rPr lang="fr-FR" sz="2800" dirty="0" smtClean="0">
                <a:solidFill>
                  <a:schemeClr val="tx2"/>
                </a:solidFill>
              </a:rPr>
              <a:t> des haches « bizarres » (</a:t>
            </a:r>
            <a:r>
              <a:rPr lang="fr-FR" sz="2800" dirty="0" err="1" smtClean="0">
                <a:solidFill>
                  <a:schemeClr val="tx2"/>
                </a:solidFill>
              </a:rPr>
              <a:t>outliers</a:t>
            </a:r>
            <a:r>
              <a:rPr lang="fr-FR" sz="2800" dirty="0" smtClean="0">
                <a:solidFill>
                  <a:schemeClr val="tx2"/>
                </a:solidFill>
              </a:rPr>
              <a:t>)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78" y="1000108"/>
            <a:ext cx="23680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233 specimens </a:t>
            </a:r>
            <a:r>
              <a:rPr lang="en-US" sz="1400" dirty="0" err="1" smtClean="0"/>
              <a:t>conformes</a:t>
            </a:r>
            <a:r>
              <a:rPr lang="en-US" sz="1400" dirty="0" smtClean="0"/>
              <a:t> / </a:t>
            </a:r>
          </a:p>
          <a:p>
            <a:r>
              <a:rPr lang="en-US" sz="1400" dirty="0" smtClean="0"/>
              <a:t>77 specimens non-</a:t>
            </a:r>
            <a:r>
              <a:rPr lang="en-US" sz="1400" dirty="0" err="1" smtClean="0"/>
              <a:t>conformes</a:t>
            </a:r>
            <a:endParaRPr lang="en-US" sz="1400" dirty="0" smtClean="0"/>
          </a:p>
          <a:p>
            <a:r>
              <a:rPr lang="en-US" sz="1400" dirty="0" smtClean="0"/>
              <a:t>= 3.03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775916" y="3857628"/>
            <a:ext cx="208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266 </a:t>
            </a:r>
            <a:r>
              <a:rPr lang="en-US" sz="1400" dirty="0" err="1" smtClean="0"/>
              <a:t>conformes</a:t>
            </a:r>
            <a:r>
              <a:rPr lang="en-US" sz="1400" dirty="0" smtClean="0"/>
              <a:t> / </a:t>
            </a:r>
          </a:p>
          <a:p>
            <a:r>
              <a:rPr lang="en-US" sz="1400" dirty="0" smtClean="0"/>
              <a:t>53 non–</a:t>
            </a:r>
            <a:r>
              <a:rPr lang="en-US" sz="1400" dirty="0" err="1" smtClean="0"/>
              <a:t>conformes</a:t>
            </a:r>
            <a:r>
              <a:rPr lang="en-US" sz="1400" dirty="0" smtClean="0"/>
              <a:t>  = 5.02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Analyse spatiale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38030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714752"/>
            <a:ext cx="4881571" cy="250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428596" y="1000108"/>
            <a:ext cx="227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Représentation </a:t>
            </a:r>
            <a:r>
              <a:rPr lang="fr-FR" dirty="0" err="1" smtClean="0"/>
              <a:t>Kernel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658114" cy="58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71604" y="6215082"/>
            <a:ext cx="585791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Analyse spatiale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43834" y="107154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bw</a:t>
            </a:r>
            <a:r>
              <a:rPr lang="fr-FR" sz="1000" dirty="0" smtClean="0"/>
              <a:t>:  50 km</a:t>
            </a:r>
          </a:p>
          <a:p>
            <a:r>
              <a:rPr lang="fr-FR" sz="1000" dirty="0" smtClean="0"/>
              <a:t>au lieu de 35 km, optimal mathématique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10105"/>
            <a:ext cx="7586674" cy="60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542326" cy="172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Analyse spatiale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43834" y="107154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bw</a:t>
            </a:r>
            <a:r>
              <a:rPr lang="fr-FR" sz="1000" dirty="0" smtClean="0"/>
              <a:t>:  50 km</a:t>
            </a:r>
          </a:p>
          <a:p>
            <a:r>
              <a:rPr lang="fr-FR" sz="1000" dirty="0" smtClean="0"/>
              <a:t>au lieu de 35 km, optimal mathématique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05806"/>
            <a:ext cx="2928958" cy="56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93813"/>
            <a:ext cx="7429552" cy="56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286644" y="1000108"/>
            <a:ext cx="121444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Analyse spatiale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714356"/>
            <a:ext cx="2219330" cy="4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00174"/>
            <a:ext cx="701798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86058"/>
            <a:ext cx="517072" cy="16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Analyse spatiale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132358"/>
            <a:ext cx="5760720" cy="459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2844" y="6072206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Forel, B., Gabillot, M., </a:t>
            </a:r>
            <a:r>
              <a:rPr lang="fr-FR" sz="1200" dirty="0" err="1" smtClean="0"/>
              <a:t>Monna</a:t>
            </a:r>
            <a:r>
              <a:rPr lang="fr-FR" sz="1200" dirty="0" smtClean="0"/>
              <a:t>, F., Forel, S., </a:t>
            </a:r>
            <a:r>
              <a:rPr lang="fr-FR" sz="1200" dirty="0" err="1" smtClean="0"/>
              <a:t>Dommergues</a:t>
            </a:r>
            <a:r>
              <a:rPr lang="fr-FR" sz="1200" dirty="0" smtClean="0"/>
              <a:t>, C.H., Gerber, S., Petit, C. Mordant, C., Château, C. (2009) </a:t>
            </a:r>
            <a:r>
              <a:rPr lang="fr-FR" sz="1200" dirty="0" err="1" smtClean="0"/>
              <a:t>Morphometry</a:t>
            </a:r>
            <a:r>
              <a:rPr lang="fr-FR" sz="1200" dirty="0" smtClean="0"/>
              <a:t> of Middle Bronze Age </a:t>
            </a:r>
            <a:r>
              <a:rPr lang="fr-FR" sz="1200" dirty="0" err="1" smtClean="0"/>
              <a:t>palstaves</a:t>
            </a:r>
            <a:r>
              <a:rPr lang="fr-FR" sz="1200" dirty="0" smtClean="0"/>
              <a:t> by </a:t>
            </a:r>
            <a:r>
              <a:rPr lang="fr-FR" sz="1200" dirty="0" err="1" smtClean="0"/>
              <a:t>Discrete</a:t>
            </a:r>
            <a:r>
              <a:rPr lang="fr-FR" sz="1200" dirty="0" smtClean="0"/>
              <a:t> </a:t>
            </a:r>
            <a:r>
              <a:rPr lang="fr-FR" sz="1200" dirty="0" err="1" smtClean="0"/>
              <a:t>Cosine</a:t>
            </a:r>
            <a:r>
              <a:rPr lang="fr-FR" sz="1200" dirty="0" smtClean="0"/>
              <a:t> </a:t>
            </a:r>
            <a:r>
              <a:rPr lang="fr-FR" sz="1200" dirty="0" err="1" smtClean="0"/>
              <a:t>Transform</a:t>
            </a:r>
            <a:r>
              <a:rPr lang="fr-FR" sz="1200" dirty="0" smtClean="0"/>
              <a:t>. </a:t>
            </a:r>
            <a:r>
              <a:rPr lang="fr-FR" sz="1200" i="1" dirty="0" smtClean="0"/>
              <a:t>Journal of </a:t>
            </a:r>
            <a:r>
              <a:rPr lang="fr-FR" sz="1200" i="1" dirty="0" err="1" smtClean="0"/>
              <a:t>Archaeological</a:t>
            </a:r>
            <a:r>
              <a:rPr lang="fr-FR" sz="1200" i="1" dirty="0" smtClean="0"/>
              <a:t> Science</a:t>
            </a:r>
            <a:r>
              <a:rPr lang="fr-FR" sz="1200" dirty="0" smtClean="0"/>
              <a:t>. 36, 721-729.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714356"/>
            <a:ext cx="225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première étude…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Approche spatiale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4348" y="1357298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Problème</a:t>
            </a:r>
            <a:r>
              <a:rPr lang="fr-FR" dirty="0" smtClean="0"/>
              <a:t>: Le </a:t>
            </a:r>
            <a:r>
              <a:rPr lang="fr-FR" dirty="0" err="1" smtClean="0"/>
              <a:t>census</a:t>
            </a:r>
            <a:r>
              <a:rPr lang="fr-FR" dirty="0" smtClean="0"/>
              <a:t> n’est pas pris en compte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Solution possible</a:t>
            </a:r>
            <a:r>
              <a:rPr lang="fr-FR" dirty="0" smtClean="0"/>
              <a:t>: l’approche </a:t>
            </a:r>
            <a:r>
              <a:rPr lang="fr-FR" dirty="0" err="1" smtClean="0"/>
              <a:t>SatScan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r"/>
            <a:r>
              <a:rPr lang="fr-FR" b="1" dirty="0" smtClean="0"/>
              <a:t>Test sur la loi binomiale – calcul des rapports de vraisemblance – </a:t>
            </a:r>
          </a:p>
          <a:p>
            <a:pPr algn="r"/>
            <a:r>
              <a:rPr lang="fr-FR" b="1" dirty="0" smtClean="0"/>
              <a:t>calcul des </a:t>
            </a:r>
            <a:r>
              <a:rPr lang="fr-FR" b="1" i="1" dirty="0" smtClean="0"/>
              <a:t>p</a:t>
            </a:r>
            <a:r>
              <a:rPr lang="fr-FR" b="1" dirty="0" smtClean="0"/>
              <a:t>-values.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6481928" cy="62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Approche spatiale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214678" y="2285992"/>
            <a:ext cx="2357454" cy="2357454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929455" y="1000108"/>
            <a:ext cx="18573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Ellipses ou cercles de tailles croissantes</a:t>
            </a:r>
          </a:p>
          <a:p>
            <a:endParaRPr lang="fr-FR" dirty="0" smtClean="0"/>
          </a:p>
          <a:p>
            <a:r>
              <a:rPr lang="fr-FR" dirty="0" smtClean="0"/>
              <a:t>Test sur la base de la loi de </a:t>
            </a:r>
            <a:r>
              <a:rPr lang="fr-FR" dirty="0" err="1" smtClean="0"/>
              <a:t>Bernouilli</a:t>
            </a:r>
            <a:r>
              <a:rPr lang="fr-FR" dirty="0" smtClean="0"/>
              <a:t> (distribution </a:t>
            </a:r>
            <a:r>
              <a:rPr lang="fr-FR" b="1" dirty="0" smtClean="0"/>
              <a:t>binomiale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H</a:t>
            </a:r>
            <a:r>
              <a:rPr lang="fr-FR" baseline="-25000" dirty="0" smtClean="0"/>
              <a:t>0</a:t>
            </a:r>
            <a:r>
              <a:rPr lang="fr-FR" dirty="0" smtClean="0"/>
              <a:t>: le taux de « bizarres » est le même partout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EPCS-TOSH\Momo\scan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143900" cy="438792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Analyse spatiale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7158" y="5357826"/>
            <a:ext cx="5131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logiciel</a:t>
            </a:r>
            <a:r>
              <a:rPr lang="en-US" dirty="0" smtClean="0"/>
              <a:t> simple et </a:t>
            </a:r>
            <a:r>
              <a:rPr lang="en-US" dirty="0" err="1" smtClean="0"/>
              <a:t>gratuit</a:t>
            </a:r>
            <a:r>
              <a:rPr lang="en-US" dirty="0" smtClean="0"/>
              <a:t>: </a:t>
            </a:r>
            <a:endParaRPr lang="en-US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http://www.satscan.org</a:t>
            </a:r>
            <a:r>
              <a:rPr lang="en-US" dirty="0" smtClean="0"/>
              <a:t>, </a:t>
            </a:r>
            <a:r>
              <a:rPr lang="en-US" dirty="0" err="1" smtClean="0"/>
              <a:t>Kulldorff</a:t>
            </a:r>
            <a:r>
              <a:rPr lang="en-US" dirty="0" smtClean="0"/>
              <a:t> et al. (1998, etc….)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EPCS-TOSH\Momo\satsc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549621" cy="460653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Analyse spatiale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7158" y="5857892"/>
            <a:ext cx="5131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http://www.satscan.org</a:t>
            </a:r>
            <a:r>
              <a:rPr lang="en-US" dirty="0" smtClean="0"/>
              <a:t>, </a:t>
            </a:r>
            <a:r>
              <a:rPr lang="en-US" dirty="0" err="1" smtClean="0"/>
              <a:t>Kulldorff</a:t>
            </a:r>
            <a:r>
              <a:rPr lang="en-US" dirty="0" smtClean="0"/>
              <a:t> et al. (1998, etc….)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-values </a:t>
            </a:r>
            <a:r>
              <a:rPr lang="en-US" dirty="0" err="1" smtClean="0"/>
              <a:t>obtenues</a:t>
            </a:r>
            <a:r>
              <a:rPr lang="en-US" dirty="0" smtClean="0"/>
              <a:t> par randomization (Monte-Carlo)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714356"/>
            <a:ext cx="2219330" cy="4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701798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86058"/>
            <a:ext cx="517072" cy="16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Analyse spatiale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29454" y="928670"/>
            <a:ext cx="19029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❶: 5 haches</a:t>
            </a:r>
          </a:p>
          <a:p>
            <a:r>
              <a:rPr lang="fr-FR" dirty="0" smtClean="0"/>
              <a:t>5 non-conformes</a:t>
            </a:r>
          </a:p>
          <a:p>
            <a:r>
              <a:rPr lang="fr-FR" dirty="0" smtClean="0"/>
              <a:t>0.8 attendues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=0.048</a:t>
            </a:r>
          </a:p>
          <a:p>
            <a:endParaRPr lang="fr-FR" dirty="0" smtClean="0"/>
          </a:p>
          <a:p>
            <a:r>
              <a:rPr lang="fr-FR" dirty="0" smtClean="0"/>
              <a:t>❷: 159 haches</a:t>
            </a:r>
          </a:p>
          <a:p>
            <a:r>
              <a:rPr lang="fr-FR" dirty="0" smtClean="0"/>
              <a:t>16 non-conformes</a:t>
            </a:r>
          </a:p>
          <a:p>
            <a:r>
              <a:rPr lang="fr-FR" dirty="0" smtClean="0"/>
              <a:t>26 attendues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=0.702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40" y="610105"/>
            <a:ext cx="7586674" cy="60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36" y="2714620"/>
            <a:ext cx="542326" cy="172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Analyse spatiale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29454" y="1357298"/>
            <a:ext cx="19029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❶: 148 haches</a:t>
            </a:r>
          </a:p>
          <a:p>
            <a:r>
              <a:rPr lang="fr-FR" dirty="0" smtClean="0"/>
              <a:t>14 non-conformes</a:t>
            </a:r>
          </a:p>
          <a:p>
            <a:r>
              <a:rPr lang="fr-FR" dirty="0" smtClean="0"/>
              <a:t>37 attendues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 = 10</a:t>
            </a:r>
            <a:r>
              <a:rPr lang="en-US" baseline="30000" dirty="0" smtClean="0"/>
              <a:t>-5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❷: 89 haches</a:t>
            </a:r>
          </a:p>
          <a:p>
            <a:r>
              <a:rPr lang="fr-FR" dirty="0" smtClean="0"/>
              <a:t>38 non-conformes</a:t>
            </a:r>
          </a:p>
          <a:p>
            <a:r>
              <a:rPr lang="fr-FR" dirty="0" smtClean="0"/>
              <a:t>22 attendues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=0.027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00213"/>
            <a:ext cx="6232525" cy="426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Une histoire cohérente…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158" y="857232"/>
            <a:ext cx="222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travaux discrets…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Une histoire cohérente…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5" name="Picture 2" descr="Mine de plomb et de zinc (Yuk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62013"/>
            <a:ext cx="77755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9113" y="6040438"/>
            <a:ext cx="3458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Mine de plomb/ zinc dans le Yukon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urpetit"/>
          <p:cNvPicPr>
            <a:picLocks noChangeAspect="1" noChangeArrowheads="1"/>
          </p:cNvPicPr>
          <p:nvPr/>
        </p:nvPicPr>
        <p:blipFill>
          <a:blip r:embed="rId2" cstate="print"/>
          <a:srcRect b="3641"/>
          <a:stretch>
            <a:fillRect/>
          </a:stretch>
        </p:blipFill>
        <p:spPr bwMode="auto">
          <a:xfrm>
            <a:off x="0" y="338138"/>
            <a:ext cx="9144000" cy="65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Une histoire cohérente…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38973" cy="37862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5750" y="5786438"/>
            <a:ext cx="8572500" cy="7381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Monna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F., Petit, C., Guillaumet, J.-P., Jouffroy-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Bapicot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I., Blanchot, C.,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Dominik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J.,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Losno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R., Richard, H.,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Lévêque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J.,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Chateau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C.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History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and 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environmental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impact  of 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mining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activity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in 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Celtic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Aeduan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territory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recorded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in  a 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peat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bog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(Morvan – France). E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nviron. </a:t>
            </a:r>
            <a:r>
              <a:rPr lang="fr-FR" sz="1400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Sci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fr-FR" sz="1400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Technol</a:t>
            </a:r>
            <a:r>
              <a:rPr lang="fr-FR" sz="1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.,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38, 3, 657-673, 2004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Une histoire cohérente…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28720"/>
            <a:ext cx="8143931" cy="63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>
                <a:solidFill>
                  <a:schemeClr val="tx2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1-beuv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63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Une histoire cohérente…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208" y="1000108"/>
            <a:ext cx="4375791" cy="58578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4248150" cy="3032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2" name="Picture 4" descr="Copie de DSCN0012b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05263"/>
            <a:ext cx="3600450" cy="2698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4643438" y="2781300"/>
            <a:ext cx="1584325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2124075" y="3716338"/>
            <a:ext cx="576263" cy="865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Une histoire cohérente…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Une histoire cohérente…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28662" y="714356"/>
            <a:ext cx="180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mais complexe….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857356" y="1357298"/>
            <a:ext cx="5857916" cy="5357850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Statistiques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500430" y="785794"/>
            <a:ext cx="3000396" cy="3000396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Géochimie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214678" y="3000372"/>
            <a:ext cx="4000528" cy="3357586"/>
          </a:xfrm>
          <a:prstGeom prst="ellipse">
            <a:avLst/>
          </a:prstGeom>
          <a:solidFill>
            <a:schemeClr val="accent6">
              <a:alpha val="4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Géographie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714480" y="2285992"/>
            <a:ext cx="2714644" cy="3643338"/>
          </a:xfrm>
          <a:prstGeom prst="ellipse">
            <a:avLst/>
          </a:prstGeom>
          <a:solidFill>
            <a:schemeClr val="accent6">
              <a:alpha val="3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71538" y="4786322"/>
            <a:ext cx="130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Archéologie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928662" y="1571612"/>
            <a:ext cx="3643338" cy="2714644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Palynologie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572527" cy="344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>
                <a:solidFill>
                  <a:schemeClr val="tx2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428604"/>
            <a:ext cx="826779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>
                <a:solidFill>
                  <a:schemeClr val="tx2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358214" cy="587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>
                <a:solidFill>
                  <a:schemeClr val="tx2"/>
                </a:solidFill>
              </a:rPr>
              <a:t>Introduction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642918"/>
            <a:ext cx="3230150" cy="180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8817261" cy="37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>
                <a:solidFill>
                  <a:schemeClr val="tx2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 smtClean="0">
                <a:solidFill>
                  <a:schemeClr val="tx2"/>
                </a:solidFill>
              </a:rPr>
              <a:t>La présente étude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57224" y="2071678"/>
            <a:ext cx="7683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Vers une approche spatiale de la </a:t>
            </a:r>
          </a:p>
          <a:p>
            <a:r>
              <a:rPr lang="fr-FR" sz="4000" dirty="0" smtClean="0"/>
              <a:t>		donnée </a:t>
            </a:r>
            <a:r>
              <a:rPr lang="fr-FR" sz="4000" dirty="0" err="1" smtClean="0"/>
              <a:t>morphométrique</a:t>
            </a:r>
            <a:r>
              <a:rPr lang="fr-FR" sz="4000" dirty="0" smtClean="0"/>
              <a:t>…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578</Words>
  <Application>Microsoft Office PowerPoint</Application>
  <PresentationFormat>Affichage à l'écran (4:3)</PresentationFormat>
  <Paragraphs>116</Paragraphs>
  <Slides>42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4" baseType="lpstr">
      <vt:lpstr>Thème Office</vt:lpstr>
      <vt:lpstr>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epcs</cp:lastModifiedBy>
  <cp:revision>46</cp:revision>
  <dcterms:created xsi:type="dcterms:W3CDTF">2012-02-22T17:21:17Z</dcterms:created>
  <dcterms:modified xsi:type="dcterms:W3CDTF">2012-10-23T16:32:19Z</dcterms:modified>
</cp:coreProperties>
</file>