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7" r:id="rId2"/>
    <p:sldId id="278" r:id="rId3"/>
    <p:sldId id="279" r:id="rId4"/>
    <p:sldId id="280" r:id="rId5"/>
    <p:sldId id="308" r:id="rId6"/>
    <p:sldId id="290" r:id="rId7"/>
    <p:sldId id="291" r:id="rId8"/>
    <p:sldId id="303" r:id="rId9"/>
    <p:sldId id="288" r:id="rId10"/>
    <p:sldId id="307" r:id="rId11"/>
    <p:sldId id="310" r:id="rId12"/>
    <p:sldId id="281" r:id="rId13"/>
    <p:sldId id="317" r:id="rId14"/>
    <p:sldId id="293" r:id="rId15"/>
    <p:sldId id="301" r:id="rId16"/>
    <p:sldId id="302" r:id="rId17"/>
    <p:sldId id="282" r:id="rId18"/>
    <p:sldId id="294" r:id="rId19"/>
    <p:sldId id="284" r:id="rId20"/>
    <p:sldId id="285" r:id="rId21"/>
    <p:sldId id="295" r:id="rId22"/>
    <p:sldId id="296" r:id="rId23"/>
    <p:sldId id="297" r:id="rId24"/>
    <p:sldId id="298" r:id="rId25"/>
    <p:sldId id="299" r:id="rId26"/>
    <p:sldId id="300" r:id="rId27"/>
    <p:sldId id="305" r:id="rId28"/>
    <p:sldId id="306" r:id="rId29"/>
    <p:sldId id="283" r:id="rId30"/>
    <p:sldId id="286" r:id="rId31"/>
    <p:sldId id="292" r:id="rId32"/>
    <p:sldId id="287" r:id="rId33"/>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112" d="100"/>
          <a:sy n="112" d="100"/>
        </p:scale>
        <p:origin x="1589"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Click to edit Master text styles</a:t>
            </a:r>
          </a:p>
          <a:p>
            <a:pPr lvl="1"/>
            <a:r>
              <a:rPr lang="fr-FR" altLang="fr-FR" noProof="0" smtClean="0"/>
              <a:t>Second level</a:t>
            </a:r>
          </a:p>
          <a:p>
            <a:pPr lvl="2"/>
            <a:r>
              <a:rPr lang="fr-FR" altLang="fr-FR" noProof="0" smtClean="0"/>
              <a:t>Third level</a:t>
            </a:r>
          </a:p>
          <a:p>
            <a:pPr lvl="3"/>
            <a:r>
              <a:rPr lang="fr-FR" altLang="fr-FR" noProof="0" smtClean="0"/>
              <a:t>Fourth level</a:t>
            </a:r>
          </a:p>
          <a:p>
            <a:pPr lvl="4"/>
            <a:r>
              <a:rPr lang="fr-FR" altLang="fr-FR"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9E74D8-7D34-4AAA-8667-669CC14215D2}" type="slidenum">
              <a:rPr lang="fr-FR" altLang="fr-FR"/>
              <a:pPr>
                <a:defRPr/>
              </a:pPr>
              <a:t>‹N°›</a:t>
            </a:fld>
            <a:endParaRPr lang="fr-FR" altLang="fr-FR"/>
          </a:p>
        </p:txBody>
      </p:sp>
    </p:spTree>
    <p:extLst>
      <p:ext uri="{BB962C8B-B14F-4D97-AF65-F5344CB8AC3E}">
        <p14:creationId xmlns:p14="http://schemas.microsoft.com/office/powerpoint/2010/main" val="2739166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9B6731D2-EF9B-49A5-B526-CDB3406762A3}" type="slidenum">
              <a:rPr lang="fr-FR" altLang="fr-FR"/>
              <a:pPr>
                <a:defRPr/>
              </a:pPr>
              <a:t>‹N°›</a:t>
            </a:fld>
            <a:endParaRPr lang="fr-FR" altLang="fr-FR"/>
          </a:p>
        </p:txBody>
      </p:sp>
    </p:spTree>
    <p:extLst>
      <p:ext uri="{BB962C8B-B14F-4D97-AF65-F5344CB8AC3E}">
        <p14:creationId xmlns:p14="http://schemas.microsoft.com/office/powerpoint/2010/main" val="177847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66B79C02-30EB-4E19-9005-FE199244DE98}" type="slidenum">
              <a:rPr lang="fr-FR" altLang="fr-FR"/>
              <a:pPr>
                <a:defRPr/>
              </a:pPr>
              <a:t>‹N°›</a:t>
            </a:fld>
            <a:endParaRPr lang="fr-FR" altLang="fr-FR"/>
          </a:p>
        </p:txBody>
      </p:sp>
    </p:spTree>
    <p:extLst>
      <p:ext uri="{BB962C8B-B14F-4D97-AF65-F5344CB8AC3E}">
        <p14:creationId xmlns:p14="http://schemas.microsoft.com/office/powerpoint/2010/main" val="134719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4CFBCCC-2FA0-49DD-A298-08512F1405C2}" type="slidenum">
              <a:rPr lang="fr-FR" altLang="fr-FR"/>
              <a:pPr>
                <a:defRPr/>
              </a:pPr>
              <a:t>‹N°›</a:t>
            </a:fld>
            <a:endParaRPr lang="fr-FR" altLang="fr-FR"/>
          </a:p>
        </p:txBody>
      </p:sp>
    </p:spTree>
    <p:extLst>
      <p:ext uri="{BB962C8B-B14F-4D97-AF65-F5344CB8AC3E}">
        <p14:creationId xmlns:p14="http://schemas.microsoft.com/office/powerpoint/2010/main" val="351910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E28DCDA9-1580-424D-9519-1C4F8A9E3A52}" type="slidenum">
              <a:rPr lang="fr-FR" altLang="fr-FR"/>
              <a:pPr>
                <a:defRPr/>
              </a:pPr>
              <a:t>‹N°›</a:t>
            </a:fld>
            <a:endParaRPr lang="fr-FR" altLang="fr-FR"/>
          </a:p>
        </p:txBody>
      </p:sp>
    </p:spTree>
    <p:extLst>
      <p:ext uri="{BB962C8B-B14F-4D97-AF65-F5344CB8AC3E}">
        <p14:creationId xmlns:p14="http://schemas.microsoft.com/office/powerpoint/2010/main" val="193867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9CE2444-F76F-473B-AD7B-21D70D8F4532}" type="slidenum">
              <a:rPr lang="fr-FR" altLang="fr-FR"/>
              <a:pPr>
                <a:defRPr/>
              </a:pPr>
              <a:t>‹N°›</a:t>
            </a:fld>
            <a:endParaRPr lang="fr-FR" altLang="fr-FR"/>
          </a:p>
        </p:txBody>
      </p:sp>
    </p:spTree>
    <p:extLst>
      <p:ext uri="{BB962C8B-B14F-4D97-AF65-F5344CB8AC3E}">
        <p14:creationId xmlns:p14="http://schemas.microsoft.com/office/powerpoint/2010/main" val="32298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81589BD6-B15F-4A56-9EE9-70EDA578E65D}" type="slidenum">
              <a:rPr lang="fr-FR" altLang="fr-FR"/>
              <a:pPr>
                <a:defRPr/>
              </a:pPr>
              <a:t>‹N°›</a:t>
            </a:fld>
            <a:endParaRPr lang="fr-FR" altLang="fr-FR"/>
          </a:p>
        </p:txBody>
      </p:sp>
    </p:spTree>
    <p:extLst>
      <p:ext uri="{BB962C8B-B14F-4D97-AF65-F5344CB8AC3E}">
        <p14:creationId xmlns:p14="http://schemas.microsoft.com/office/powerpoint/2010/main" val="275324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66ECFE92-7A88-458A-A7B5-BAC9D119C3DC}" type="slidenum">
              <a:rPr lang="fr-FR" altLang="fr-FR"/>
              <a:pPr>
                <a:defRPr/>
              </a:pPr>
              <a:t>‹N°›</a:t>
            </a:fld>
            <a:endParaRPr lang="fr-FR" altLang="fr-FR"/>
          </a:p>
        </p:txBody>
      </p:sp>
    </p:spTree>
    <p:extLst>
      <p:ext uri="{BB962C8B-B14F-4D97-AF65-F5344CB8AC3E}">
        <p14:creationId xmlns:p14="http://schemas.microsoft.com/office/powerpoint/2010/main" val="3064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A07B6B79-375C-428C-8B48-D6B8103B4FE0}" type="slidenum">
              <a:rPr lang="fr-FR" altLang="fr-FR"/>
              <a:pPr>
                <a:defRPr/>
              </a:pPr>
              <a:t>‹N°›</a:t>
            </a:fld>
            <a:endParaRPr lang="fr-FR" altLang="fr-FR"/>
          </a:p>
        </p:txBody>
      </p:sp>
    </p:spTree>
    <p:extLst>
      <p:ext uri="{BB962C8B-B14F-4D97-AF65-F5344CB8AC3E}">
        <p14:creationId xmlns:p14="http://schemas.microsoft.com/office/powerpoint/2010/main" val="318409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3F3B3EAE-63DB-4A2F-8D21-BB12CCBF5162}" type="slidenum">
              <a:rPr lang="fr-FR" altLang="fr-FR"/>
              <a:pPr>
                <a:defRPr/>
              </a:pPr>
              <a:t>‹N°›</a:t>
            </a:fld>
            <a:endParaRPr lang="fr-FR" altLang="fr-FR"/>
          </a:p>
        </p:txBody>
      </p:sp>
    </p:spTree>
    <p:extLst>
      <p:ext uri="{BB962C8B-B14F-4D97-AF65-F5344CB8AC3E}">
        <p14:creationId xmlns:p14="http://schemas.microsoft.com/office/powerpoint/2010/main" val="372822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7FE33E5-F404-420A-8DA3-F007A9BB5025}" type="slidenum">
              <a:rPr lang="fr-FR" altLang="fr-FR"/>
              <a:pPr>
                <a:defRPr/>
              </a:pPr>
              <a:t>‹N°›</a:t>
            </a:fld>
            <a:endParaRPr lang="fr-FR" altLang="fr-FR"/>
          </a:p>
        </p:txBody>
      </p:sp>
    </p:spTree>
    <p:extLst>
      <p:ext uri="{BB962C8B-B14F-4D97-AF65-F5344CB8AC3E}">
        <p14:creationId xmlns:p14="http://schemas.microsoft.com/office/powerpoint/2010/main" val="152629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6C45824D-03C9-4341-AF60-7CF9504A71E6}" type="slidenum">
              <a:rPr lang="fr-FR" altLang="fr-FR"/>
              <a:pPr>
                <a:defRPr/>
              </a:pPr>
              <a:t>‹N°›</a:t>
            </a:fld>
            <a:endParaRPr lang="fr-FR" altLang="fr-FR"/>
          </a:p>
        </p:txBody>
      </p:sp>
    </p:spTree>
    <p:extLst>
      <p:ext uri="{BB962C8B-B14F-4D97-AF65-F5344CB8AC3E}">
        <p14:creationId xmlns:p14="http://schemas.microsoft.com/office/powerpoint/2010/main" val="17365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55A561-CF06-46AE-8185-1B2411A5C58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abrice.Monna@u-bourgogne.f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fr.wrs.yahoo.com/_ylt=A0geunPdZYFF8nsAMJ9uAQx./SIG=11jdothoo/EXP=1166194525/**http%3A/ina.tamu.edu/ub_main.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19431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075" name="Rectangle 6"/>
          <p:cNvSpPr>
            <a:spLocks noChangeArrowheads="1"/>
          </p:cNvSpPr>
          <p:nvPr/>
        </p:nvSpPr>
        <p:spPr bwMode="auto">
          <a:xfrm>
            <a:off x="684213" y="404813"/>
            <a:ext cx="7991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a:solidFill>
                  <a:schemeClr val="bg1"/>
                </a:solidFill>
                <a:latin typeface="Square721 BT"/>
              </a:rPr>
              <a:t>Archéologues en quête de provenance</a:t>
            </a:r>
            <a:br>
              <a:rPr lang="fr-FR" altLang="fr-FR" sz="2800">
                <a:solidFill>
                  <a:schemeClr val="bg1"/>
                </a:solidFill>
                <a:latin typeface="Square721 BT"/>
              </a:rPr>
            </a:br>
            <a:r>
              <a:rPr lang="fr-FR" altLang="fr-FR" sz="2800">
                <a:solidFill>
                  <a:schemeClr val="bg1"/>
                </a:solidFill>
                <a:latin typeface="Square721 BT"/>
              </a:rPr>
              <a:t>Artéfacts (et autres…)</a:t>
            </a:r>
          </a:p>
        </p:txBody>
      </p:sp>
      <p:sp>
        <p:nvSpPr>
          <p:cNvPr id="3076" name="Text Box 7"/>
          <p:cNvSpPr txBox="1">
            <a:spLocks noChangeArrowheads="1"/>
          </p:cNvSpPr>
          <p:nvPr/>
        </p:nvSpPr>
        <p:spPr bwMode="auto">
          <a:xfrm>
            <a:off x="755650" y="2924175"/>
            <a:ext cx="6789738"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Fabrice Monna</a:t>
            </a:r>
          </a:p>
          <a:p>
            <a:pPr eaLnBrk="1" hangingPunct="1">
              <a:spcBef>
                <a:spcPct val="0"/>
              </a:spcBef>
              <a:buFontTx/>
              <a:buNone/>
            </a:pPr>
            <a:endParaRPr lang="fr-FR" altLang="fr-FR" sz="1800" b="1"/>
          </a:p>
          <a:p>
            <a:pPr eaLnBrk="1" hangingPunct="1">
              <a:spcBef>
                <a:spcPct val="0"/>
              </a:spcBef>
              <a:buFontTx/>
              <a:buNone/>
            </a:pPr>
            <a:endParaRPr lang="fr-FR" altLang="fr-FR" sz="1800"/>
          </a:p>
          <a:p>
            <a:pPr eaLnBrk="1" hangingPunct="1">
              <a:spcBef>
                <a:spcPct val="0"/>
              </a:spcBef>
              <a:buFontTx/>
              <a:buNone/>
            </a:pPr>
            <a:r>
              <a:rPr lang="fr-FR" altLang="fr-FR" sz="1600"/>
              <a:t>Archéologie, cultures et sociétés. UMR 5594 Université de Bourgogne – CNRS, Bâtiment Gabriel, boulevard Gabriel, 21000 Dijon France.</a:t>
            </a:r>
          </a:p>
          <a:p>
            <a:pPr eaLnBrk="1" hangingPunct="1">
              <a:spcBef>
                <a:spcPct val="0"/>
              </a:spcBef>
              <a:buFontTx/>
              <a:buNone/>
            </a:pPr>
            <a:endParaRPr lang="fr-FR" altLang="fr-FR" sz="1600"/>
          </a:p>
          <a:p>
            <a:pPr eaLnBrk="1" hangingPunct="1">
              <a:spcBef>
                <a:spcPct val="0"/>
              </a:spcBef>
              <a:buFontTx/>
              <a:buNone/>
            </a:pPr>
            <a:r>
              <a:rPr lang="fr-FR" altLang="fr-FR" sz="1600"/>
              <a:t>email : </a:t>
            </a:r>
            <a:r>
              <a:rPr lang="fr-FR" altLang="fr-FR" sz="1600">
                <a:hlinkClick r:id="rId2"/>
              </a:rPr>
              <a:t>Fabrice.Monna@u-bourgogne.fr</a:t>
            </a:r>
            <a:endParaRPr lang="fr-FR" altLang="fr-FR"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981075"/>
            <a:ext cx="2160588"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52513"/>
            <a:ext cx="1814512"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468313" y="5300663"/>
            <a:ext cx="439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a:t>Bronze Age Shipwreck Excavation at Uluburun, </a:t>
            </a:r>
            <a:r>
              <a:rPr lang="fr-FR" altLang="fr-FR" sz="1200">
                <a:hlinkClick r:id="rId4"/>
              </a:rPr>
              <a:t>http://ina.tamu.edu/ub_main.htm</a:t>
            </a:r>
            <a:r>
              <a:rPr lang="fr-FR" altLang="fr-FR" sz="1200"/>
              <a:t> </a:t>
            </a:r>
          </a:p>
        </p:txBody>
      </p:sp>
      <p:sp>
        <p:nvSpPr>
          <p:cNvPr id="12293"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12294" name="Text Box 6"/>
          <p:cNvSpPr txBox="1">
            <a:spLocks noChangeArrowheads="1"/>
          </p:cNvSpPr>
          <p:nvPr/>
        </p:nvSpPr>
        <p:spPr bwMode="auto">
          <a:xfrm>
            <a:off x="395288" y="3860800"/>
            <a:ext cx="4321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1318 BC (origin Cyprus?, richness in terms of Cu ores)</a:t>
            </a:r>
          </a:p>
        </p:txBody>
      </p:sp>
      <p:pic>
        <p:nvPicPr>
          <p:cNvPr id="1229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781300"/>
            <a:ext cx="3919538"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ol029"/>
          <p:cNvPicPr>
            <a:picLocks noChangeAspect="1" noChangeArrowheads="1"/>
          </p:cNvPicPr>
          <p:nvPr/>
        </p:nvPicPr>
        <p:blipFill>
          <a:blip r:embed="rId2" cstate="print">
            <a:extLst>
              <a:ext uri="{28A0092B-C50C-407E-A947-70E740481C1C}">
                <a14:useLocalDpi xmlns:a14="http://schemas.microsoft.com/office/drawing/2010/main" val="0"/>
              </a:ext>
            </a:extLst>
          </a:blip>
          <a:srcRect l="5316" t="8220"/>
          <a:stretch>
            <a:fillRect/>
          </a:stretch>
        </p:blipFill>
        <p:spPr bwMode="auto">
          <a:xfrm>
            <a:off x="250825" y="685800"/>
            <a:ext cx="84248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76238" y="784225"/>
            <a:ext cx="8156575" cy="38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b="1">
                <a:solidFill>
                  <a:schemeClr val="accent2"/>
                </a:solidFill>
              </a:rPr>
              <a:t>There still remain several unresolved problems with the use of LIA in metals provenance work: </a:t>
            </a:r>
          </a:p>
          <a:p>
            <a:pPr eaLnBrk="1" hangingPunct="1"/>
            <a:endParaRPr lang="fr-FR" altLang="fr-FR" sz="2400" b="1">
              <a:solidFill>
                <a:schemeClr val="accent2"/>
              </a:solidFill>
            </a:endParaRPr>
          </a:p>
          <a:p>
            <a:pPr eaLnBrk="1" hangingPunct="1"/>
            <a:endParaRPr lang="fr-FR" altLang="fr-FR" b="1">
              <a:solidFill>
                <a:schemeClr val="accent2"/>
              </a:solidFill>
            </a:endParaRPr>
          </a:p>
          <a:p>
            <a:pPr eaLnBrk="1" hangingPunct="1"/>
            <a:endParaRPr lang="fr-FR" altLang="fr-FR" b="1">
              <a:solidFill>
                <a:schemeClr val="accent2"/>
              </a:solidFill>
            </a:endParaRPr>
          </a:p>
          <a:p>
            <a:pPr eaLnBrk="1" hangingPunct="1"/>
            <a:endParaRPr lang="fr-FR" altLang="fr-FR" b="1">
              <a:solidFill>
                <a:schemeClr val="accent2"/>
              </a:solidFill>
            </a:endParaRPr>
          </a:p>
          <a:p>
            <a:pPr lvl="1" eaLnBrk="1" hangingPunct="1">
              <a:buFontTx/>
              <a:buAutoNum type="arabicParenR"/>
            </a:pPr>
            <a:r>
              <a:rPr lang="fr-FR" altLang="fr-FR" sz="2400"/>
              <a:t> different ore deposits may contain lead that is isotopically indistinguishable - a factor that makes it impossible to assign an artifact or ingot </a:t>
            </a:r>
            <a:r>
              <a:rPr lang="fr-FR" altLang="fr-FR" sz="2400" u="sng"/>
              <a:t>positively </a:t>
            </a:r>
            <a:r>
              <a:rPr lang="fr-FR" altLang="fr-FR" sz="2400"/>
              <a:t>to a specific ore source (Pernicka </a:t>
            </a:r>
            <a:r>
              <a:rPr lang="fr-FR" altLang="fr-FR" sz="2400" i="1"/>
              <a:t>et al. </a:t>
            </a:r>
            <a:r>
              <a:rPr lang="fr-FR" altLang="fr-FR" sz="2400"/>
              <a:t>1990, Reedy and Reedy 1988); </a:t>
            </a:r>
          </a:p>
        </p:txBody>
      </p:sp>
      <p:sp>
        <p:nvSpPr>
          <p:cNvPr id="14339"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14340" name="Text Box 6"/>
          <p:cNvSpPr txBox="1">
            <a:spLocks noChangeArrowheads="1"/>
          </p:cNvSpPr>
          <p:nvPr/>
        </p:nvSpPr>
        <p:spPr bwMode="auto">
          <a:xfrm>
            <a:off x="376238" y="64008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Knapp 2000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15363" name="Text Box 3"/>
          <p:cNvSpPr txBox="1">
            <a:spLocks noChangeArrowheads="1"/>
          </p:cNvSpPr>
          <p:nvPr/>
        </p:nvSpPr>
        <p:spPr bwMode="auto">
          <a:xfrm>
            <a:off x="323850" y="692150"/>
            <a:ext cx="84248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t>« </a:t>
            </a:r>
            <a:r>
              <a:rPr lang="fr-FR" altLang="fr-FR" sz="2400" i="1"/>
              <a:t>It is largely a question of </a:t>
            </a:r>
            <a:r>
              <a:rPr lang="fr-FR" altLang="fr-FR" sz="2400" b="1" i="1"/>
              <a:t>semantics</a:t>
            </a:r>
            <a:r>
              <a:rPr lang="fr-FR" altLang="fr-FR" sz="2400" i="1"/>
              <a:t> to engage in arguments that lead isotope analyses can only exclude ore sources and can at best establish only that an ore deposit is consistent with being the metal source for particular artifacts </a:t>
            </a:r>
            <a:r>
              <a:rPr lang="fr-FR" altLang="fr-FR" sz="2400"/>
              <a:t>» </a:t>
            </a:r>
          </a:p>
          <a:p>
            <a:pPr eaLnBrk="1" hangingPunct="1">
              <a:spcBef>
                <a:spcPct val="0"/>
              </a:spcBef>
              <a:buFontTx/>
              <a:buNone/>
            </a:pPr>
            <a:endParaRPr lang="fr-FR" altLang="fr-FR" sz="2400"/>
          </a:p>
          <a:p>
            <a:pPr eaLnBrk="1" hangingPunct="1">
              <a:spcBef>
                <a:spcPct val="0"/>
              </a:spcBef>
              <a:buFontTx/>
              <a:buNone/>
            </a:pPr>
            <a:r>
              <a:rPr lang="fr-FR" altLang="fr-FR" sz="2400"/>
              <a:t>Gale and Stos-Gale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163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169988"/>
            <a:ext cx="5208587"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169988"/>
            <a:ext cx="5208587"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163638"/>
            <a:ext cx="5208587"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95288" y="765175"/>
            <a:ext cx="78692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fr-FR" altLang="fr-FR" b="1"/>
              <a:t>2) not all ore sources are known, and the isotopic variation within each is also therefore unknown (Killick 1992:120-21); </a:t>
            </a:r>
            <a:endParaRPr lang="fr-FR" altLang="fr-FR"/>
          </a:p>
        </p:txBody>
      </p:sp>
      <p:sp>
        <p:nvSpPr>
          <p:cNvPr id="19459"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19460" name="Picture 6" descr="Fig1-beuvr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2565400"/>
            <a:ext cx="377983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349500"/>
            <a:ext cx="2843212"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8" descr="mm01"/>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2339975" y="4292600"/>
            <a:ext cx="298767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432117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4333875"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842963"/>
            <a:ext cx="79819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5"/>
          <p:cNvSpPr txBox="1">
            <a:spLocks noChangeArrowheads="1"/>
          </p:cNvSpPr>
          <p:nvPr/>
        </p:nvSpPr>
        <p:spPr bwMode="auto">
          <a:xfrm>
            <a:off x="1095375" y="6040438"/>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Santos Zalduegui et al. 2004</a:t>
            </a:r>
          </a:p>
        </p:txBody>
      </p:sp>
      <p:sp>
        <p:nvSpPr>
          <p:cNvPr id="21508"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19113" y="604043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Dufosse et Turon (1998)</a:t>
            </a:r>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6075363"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Introduction</a:t>
            </a:r>
            <a:endParaRPr lang="fr-FR" altLang="fr-FR" sz="2000" b="1" i="1">
              <a:solidFill>
                <a:schemeClr val="bg1"/>
              </a:solidFill>
            </a:endParaRPr>
          </a:p>
        </p:txBody>
      </p:sp>
      <p:pic>
        <p:nvPicPr>
          <p:cNvPr id="41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365625"/>
            <a:ext cx="4286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38862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5"/>
          <p:cNvSpPr txBox="1">
            <a:spLocks noChangeArrowheads="1"/>
          </p:cNvSpPr>
          <p:nvPr/>
        </p:nvSpPr>
        <p:spPr bwMode="auto">
          <a:xfrm>
            <a:off x="395288" y="6381750"/>
            <a:ext cx="309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Santos Zalduegui et al. 2004</a:t>
            </a: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808038"/>
            <a:ext cx="5364162" cy="53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7"/>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22534" name="Text Box 8"/>
          <p:cNvSpPr txBox="1">
            <a:spLocks noChangeArrowheads="1"/>
          </p:cNvSpPr>
          <p:nvPr/>
        </p:nvSpPr>
        <p:spPr bwMode="auto">
          <a:xfrm>
            <a:off x="5272088" y="625633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1,20</a:t>
            </a:r>
          </a:p>
        </p:txBody>
      </p:sp>
      <p:sp>
        <p:nvSpPr>
          <p:cNvPr id="22535" name="Text Box 9"/>
          <p:cNvSpPr txBox="1">
            <a:spLocks noChangeArrowheads="1"/>
          </p:cNvSpPr>
          <p:nvPr/>
        </p:nvSpPr>
        <p:spPr bwMode="auto">
          <a:xfrm>
            <a:off x="7524750" y="62372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1,14</a:t>
            </a:r>
          </a:p>
        </p:txBody>
      </p:sp>
      <p:sp>
        <p:nvSpPr>
          <p:cNvPr id="22536" name="Line 10"/>
          <p:cNvSpPr>
            <a:spLocks noChangeShapeType="1"/>
          </p:cNvSpPr>
          <p:nvPr/>
        </p:nvSpPr>
        <p:spPr bwMode="auto">
          <a:xfrm flipV="1">
            <a:off x="5651500" y="4005263"/>
            <a:ext cx="0"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37" name="Line 11"/>
          <p:cNvSpPr>
            <a:spLocks noChangeShapeType="1"/>
          </p:cNvSpPr>
          <p:nvPr/>
        </p:nvSpPr>
        <p:spPr bwMode="auto">
          <a:xfrm flipV="1">
            <a:off x="7812088" y="5229225"/>
            <a:ext cx="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752475"/>
            <a:ext cx="696277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23556" name="Text Box 6"/>
          <p:cNvSpPr txBox="1">
            <a:spLocks noChangeArrowheads="1"/>
          </p:cNvSpPr>
          <p:nvPr/>
        </p:nvSpPr>
        <p:spPr bwMode="auto">
          <a:xfrm>
            <a:off x="592138" y="625633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Baron et al. 2006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52513"/>
            <a:ext cx="61722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5"/>
          <p:cNvSpPr txBox="1">
            <a:spLocks noChangeArrowheads="1"/>
          </p:cNvSpPr>
          <p:nvPr/>
        </p:nvSpPr>
        <p:spPr bwMode="auto">
          <a:xfrm>
            <a:off x="592138" y="625633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Baron et al. 2006</a:t>
            </a:r>
          </a:p>
        </p:txBody>
      </p:sp>
      <p:sp>
        <p:nvSpPr>
          <p:cNvPr id="24580"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245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45125"/>
            <a:ext cx="77628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019175"/>
            <a:ext cx="78105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6"/>
          <p:cNvSpPr txBox="1">
            <a:spLocks noChangeArrowheads="1"/>
          </p:cNvSpPr>
          <p:nvPr/>
        </p:nvSpPr>
        <p:spPr bwMode="auto">
          <a:xfrm>
            <a:off x="592138" y="625633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Baron et al. 2006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37242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052513"/>
            <a:ext cx="37338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26629" name="Text Box 7"/>
          <p:cNvSpPr txBox="1">
            <a:spLocks noChangeArrowheads="1"/>
          </p:cNvSpPr>
          <p:nvPr/>
        </p:nvSpPr>
        <p:spPr bwMode="auto">
          <a:xfrm>
            <a:off x="592138" y="625633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Baron et al. 2006</a:t>
            </a:r>
          </a:p>
        </p:txBody>
      </p:sp>
      <p:sp>
        <p:nvSpPr>
          <p:cNvPr id="26630" name="Text Box 8"/>
          <p:cNvSpPr txBox="1">
            <a:spLocks noChangeArrowheads="1"/>
          </p:cNvSpPr>
          <p:nvPr/>
        </p:nvSpPr>
        <p:spPr bwMode="auto">
          <a:xfrm>
            <a:off x="6443663" y="558958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1,14 – 1,19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276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338455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73463"/>
            <a:ext cx="3097213"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701675"/>
            <a:ext cx="5724525"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 Box 9"/>
          <p:cNvSpPr txBox="1">
            <a:spLocks noChangeArrowheads="1"/>
          </p:cNvSpPr>
          <p:nvPr/>
        </p:nvSpPr>
        <p:spPr bwMode="auto">
          <a:xfrm>
            <a:off x="592138" y="625633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Baron et al.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36613"/>
            <a:ext cx="88011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376363"/>
            <a:ext cx="73818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3"/>
          <p:cNvSpPr txBox="1">
            <a:spLocks noChangeArrowheads="1"/>
          </p:cNvSpPr>
          <p:nvPr/>
        </p:nvSpPr>
        <p:spPr bwMode="auto">
          <a:xfrm>
            <a:off x="1816100" y="6184900"/>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Baxter et al. 2000</a:t>
            </a:r>
          </a:p>
        </p:txBody>
      </p:sp>
      <p:sp>
        <p:nvSpPr>
          <p:cNvPr id="29700"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29701" name="Text Box 5"/>
          <p:cNvSpPr txBox="1">
            <a:spLocks noChangeArrowheads="1"/>
          </p:cNvSpPr>
          <p:nvPr/>
        </p:nvSpPr>
        <p:spPr bwMode="auto">
          <a:xfrm>
            <a:off x="663575" y="5465763"/>
            <a:ext cx="285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Multivariate normality????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814388"/>
            <a:ext cx="66103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3"/>
          <p:cNvSpPr txBox="1">
            <a:spLocks noChangeArrowheads="1"/>
          </p:cNvSpPr>
          <p:nvPr/>
        </p:nvSpPr>
        <p:spPr bwMode="auto">
          <a:xfrm>
            <a:off x="1816100" y="6184900"/>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Baxter et al. 2000</a:t>
            </a:r>
          </a:p>
        </p:txBody>
      </p:sp>
      <p:sp>
        <p:nvSpPr>
          <p:cNvPr id="30724"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23850" y="836613"/>
            <a:ext cx="822801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t>3) other materials used in smelting copper (i.e., fuels and fluxes) or alloyed with it (e.g., tin) may contain lead unrelated to that derived from the copper ore; </a:t>
            </a:r>
          </a:p>
          <a:p>
            <a:pPr eaLnBrk="1" hangingPunct="1">
              <a:spcBef>
                <a:spcPct val="0"/>
              </a:spcBef>
              <a:buFontTx/>
              <a:buNone/>
            </a:pPr>
            <a:endParaRPr lang="fr-FR" altLang="fr-FR" sz="2400"/>
          </a:p>
          <a:p>
            <a:pPr eaLnBrk="1" hangingPunct="1">
              <a:spcBef>
                <a:spcPct val="0"/>
              </a:spcBef>
              <a:buFontTx/>
              <a:buNone/>
            </a:pPr>
            <a:endParaRPr lang="fr-FR" altLang="fr-FR" sz="2400"/>
          </a:p>
          <a:p>
            <a:pPr eaLnBrk="1" hangingPunct="1">
              <a:spcBef>
                <a:spcPct val="0"/>
              </a:spcBef>
              <a:buFontTx/>
              <a:buNone/>
            </a:pPr>
            <a:endParaRPr lang="fr-FR" altLang="fr-FR" sz="2400"/>
          </a:p>
          <a:p>
            <a:pPr eaLnBrk="1" hangingPunct="1">
              <a:spcBef>
                <a:spcPct val="0"/>
              </a:spcBef>
              <a:buFontTx/>
              <a:buNone/>
            </a:pPr>
            <a:r>
              <a:rPr lang="fr-FR" altLang="fr-FR" sz="2400"/>
              <a:t>Not sure… </a:t>
            </a:r>
            <a:r>
              <a:rPr lang="fr-FR" altLang="fr-FR" sz="1800"/>
              <a:t>Gale and Stos-Gale (2000)</a:t>
            </a:r>
          </a:p>
          <a:p>
            <a:pPr eaLnBrk="1" hangingPunct="1">
              <a:spcBef>
                <a:spcPct val="0"/>
              </a:spcBef>
              <a:buFontTx/>
              <a:buNone/>
            </a:pPr>
            <a:endParaRPr lang="fr-FR" altLang="fr-FR" sz="2400"/>
          </a:p>
          <a:p>
            <a:pPr lvl="1" eaLnBrk="1" hangingPunct="1">
              <a:spcBef>
                <a:spcPct val="0"/>
              </a:spcBef>
              <a:buFontTx/>
              <a:buNone/>
            </a:pPr>
            <a:endParaRPr lang="fr-FR" altLang="fr-FR" sz="2400"/>
          </a:p>
          <a:p>
            <a:pPr eaLnBrk="1" hangingPunct="1">
              <a:spcBef>
                <a:spcPct val="0"/>
              </a:spcBef>
              <a:buFontTx/>
              <a:buNone/>
            </a:pPr>
            <a:endParaRPr lang="fr-FR" altLang="fr-FR" sz="2400"/>
          </a:p>
        </p:txBody>
      </p:sp>
      <p:sp>
        <p:nvSpPr>
          <p:cNvPr id="31747"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31748" name="Text Box 6"/>
          <p:cNvSpPr txBox="1">
            <a:spLocks noChangeArrowheads="1"/>
          </p:cNvSpPr>
          <p:nvPr/>
        </p:nvSpPr>
        <p:spPr bwMode="auto">
          <a:xfrm>
            <a:off x="395288" y="4076700"/>
            <a:ext cx="4425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Coal </a:t>
            </a:r>
            <a:r>
              <a:rPr lang="fr-FR" altLang="fr-FR" sz="1800">
                <a:sym typeface="Symbol" panose="05050102010706020507" pitchFamily="18" charset="2"/>
              </a:rPr>
              <a:t> 0 Pb</a:t>
            </a:r>
          </a:p>
          <a:p>
            <a:pPr eaLnBrk="1" hangingPunct="1">
              <a:spcBef>
                <a:spcPct val="0"/>
              </a:spcBef>
              <a:buFontTx/>
              <a:buNone/>
            </a:pPr>
            <a:r>
              <a:rPr lang="fr-FR" altLang="fr-FR" sz="1800">
                <a:sym typeface="Symbol" panose="05050102010706020507" pitchFamily="18" charset="2"/>
              </a:rPr>
              <a:t>Tin : 15 – 1100 ppm but minor component</a:t>
            </a:r>
          </a:p>
          <a:p>
            <a:pPr eaLnBrk="1" hangingPunct="1">
              <a:spcBef>
                <a:spcPct val="0"/>
              </a:spcBef>
              <a:buFontTx/>
              <a:buNone/>
            </a:pPr>
            <a:endParaRPr lang="fr-FR" altLang="fr-FR" sz="1800">
              <a:sym typeface="Symbol" panose="05050102010706020507" pitchFamily="18" charset="2"/>
            </a:endParaRPr>
          </a:p>
          <a:p>
            <a:pPr eaLnBrk="1" hangingPunct="1">
              <a:spcBef>
                <a:spcPct val="0"/>
              </a:spcBef>
              <a:buFontTx/>
              <a:buNone/>
            </a:pPr>
            <a:endParaRPr lang="fr-FR" altLang="fr-FR" sz="1800">
              <a:sym typeface="Symbol" panose="05050102010706020507" pitchFamily="18"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3375"/>
            <a:ext cx="6858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492375"/>
            <a:ext cx="6335713"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6"/>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Introduction</a:t>
            </a:r>
            <a:endParaRPr lang="fr-FR" altLang="fr-FR" sz="2000" b="1" i="1">
              <a:solidFill>
                <a:schemeClr val="bg1"/>
              </a:solidFill>
            </a:endParaRPr>
          </a:p>
        </p:txBody>
      </p:sp>
      <p:sp>
        <p:nvSpPr>
          <p:cNvPr id="5125" name="Text Box 7"/>
          <p:cNvSpPr txBox="1">
            <a:spLocks noChangeArrowheads="1"/>
          </p:cNvSpPr>
          <p:nvPr/>
        </p:nvSpPr>
        <p:spPr bwMode="auto">
          <a:xfrm>
            <a:off x="6227763" y="692150"/>
            <a:ext cx="266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Dufosse et Turon (1998)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23850" y="908050"/>
            <a:ext cx="81565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t>4) because human beings were always involved in the extraction of ores and the production and trade of metals and because economic constraints on availability always obtained, it is possible and indeed likely that more than one ore source would have been involved at the manufacturing or refining stage, a factor further compounded by the likely melting and re-use of bronze which may contain lead from several different ore sources (Muhly 1985a; Needham </a:t>
            </a:r>
            <a:r>
              <a:rPr lang="fr-FR" altLang="fr-FR" sz="2400" i="1"/>
              <a:t>et al. </a:t>
            </a:r>
            <a:r>
              <a:rPr lang="fr-FR" altLang="fr-FR" sz="2400"/>
              <a:t>1989; Budd </a:t>
            </a:r>
            <a:r>
              <a:rPr lang="fr-FR" altLang="fr-FR" sz="2400" i="1"/>
              <a:t>et al. </a:t>
            </a:r>
            <a:r>
              <a:rPr lang="fr-FR" altLang="fr-FR" sz="2400"/>
              <a:t>1995). Mixing ores from different deposits will provide a lead isotopic ratio that may bear no relationship to an actual ore-body (Killick 1992);</a:t>
            </a:r>
          </a:p>
        </p:txBody>
      </p:sp>
      <p:sp>
        <p:nvSpPr>
          <p:cNvPr id="32771"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169988"/>
            <a:ext cx="5208587"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468313" y="765175"/>
            <a:ext cx="80137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t>5) finally, it must be pointed out that very few copper or bronze metal artifacts analysed have an isotopic signature which can be correlated with the field established for the copper oxhide ingots (Muhly 1998).</a:t>
            </a:r>
          </a:p>
        </p:txBody>
      </p:sp>
      <p:sp>
        <p:nvSpPr>
          <p:cNvPr id="34819"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Introduction</a:t>
            </a:r>
            <a:endParaRPr lang="fr-FR" altLang="fr-FR" sz="2000" b="1" i="1">
              <a:solidFill>
                <a:schemeClr val="bg1"/>
              </a:solidFill>
            </a:endParaRPr>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147763"/>
            <a:ext cx="70389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6"/>
          <p:cNvSpPr txBox="1">
            <a:spLocks noChangeArrowheads="1"/>
          </p:cNvSpPr>
          <p:nvPr/>
        </p:nvSpPr>
        <p:spPr bwMode="auto">
          <a:xfrm>
            <a:off x="519113" y="604043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Dufosse et Turon (1998)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581525"/>
            <a:ext cx="8713787"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Introduction</a:t>
            </a:r>
            <a:endParaRPr lang="fr-FR" altLang="fr-FR" sz="2000" b="1" i="1">
              <a:solidFill>
                <a:schemeClr val="bg1"/>
              </a:solidFill>
            </a:endParaRP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196975"/>
            <a:ext cx="5903913"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7"/>
          <p:cNvSpPr txBox="1">
            <a:spLocks noChangeArrowheads="1"/>
          </p:cNvSpPr>
          <p:nvPr/>
        </p:nvSpPr>
        <p:spPr bwMode="auto">
          <a:xfrm>
            <a:off x="447675" y="687388"/>
            <a:ext cx="326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i="1"/>
              <a:t>Archaeological applications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ol028"/>
          <p:cNvPicPr>
            <a:picLocks noChangeAspect="1" noChangeArrowheads="1"/>
          </p:cNvPicPr>
          <p:nvPr/>
        </p:nvPicPr>
        <p:blipFill>
          <a:blip r:embed="rId2">
            <a:extLst>
              <a:ext uri="{28A0092B-C50C-407E-A947-70E740481C1C}">
                <a14:useLocalDpi xmlns:a14="http://schemas.microsoft.com/office/drawing/2010/main" val="0"/>
              </a:ext>
            </a:extLst>
          </a:blip>
          <a:srcRect t="14787"/>
          <a:stretch>
            <a:fillRect/>
          </a:stretch>
        </p:blipFill>
        <p:spPr bwMode="auto">
          <a:xfrm>
            <a:off x="611188" y="771525"/>
            <a:ext cx="756126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9220" name="Text Box 6"/>
          <p:cNvSpPr txBox="1">
            <a:spLocks noChangeArrowheads="1"/>
          </p:cNvSpPr>
          <p:nvPr/>
        </p:nvSpPr>
        <p:spPr bwMode="auto">
          <a:xfrm>
            <a:off x="4119563" y="712788"/>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Fractionation??</a:t>
            </a:r>
          </a:p>
        </p:txBody>
      </p:sp>
      <p:sp>
        <p:nvSpPr>
          <p:cNvPr id="9221" name="Text Box 7"/>
          <p:cNvSpPr txBox="1">
            <a:spLocks noChangeArrowheads="1"/>
          </p:cNvSpPr>
          <p:nvPr/>
        </p:nvSpPr>
        <p:spPr bwMode="auto">
          <a:xfrm>
            <a:off x="6011863" y="623728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Pollard and Heron, 1996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gal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389812"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10244" name="Text Box 6"/>
          <p:cNvSpPr txBox="1">
            <a:spLocks noChangeArrowheads="1"/>
          </p:cNvSpPr>
          <p:nvPr/>
        </p:nvSpPr>
        <p:spPr bwMode="auto">
          <a:xfrm>
            <a:off x="6588125" y="6165850"/>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Zwicker et al. 1983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a030"/>
          <p:cNvPicPr>
            <a:picLocks noChangeAspect="1" noChangeArrowheads="1"/>
          </p:cNvPicPr>
          <p:nvPr/>
        </p:nvPicPr>
        <p:blipFill>
          <a:blip r:embed="rId2">
            <a:extLst>
              <a:ext uri="{28A0092B-C50C-407E-A947-70E740481C1C}">
                <a14:useLocalDpi xmlns:a14="http://schemas.microsoft.com/office/drawing/2010/main" val="0"/>
              </a:ext>
            </a:extLst>
          </a:blip>
          <a:srcRect t="2548"/>
          <a:stretch>
            <a:fillRect/>
          </a:stretch>
        </p:blipFill>
        <p:spPr bwMode="auto">
          <a:xfrm>
            <a:off x="1403350" y="692150"/>
            <a:ext cx="46386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11268" name="Text Box 6"/>
          <p:cNvSpPr txBox="1">
            <a:spLocks noChangeArrowheads="1"/>
          </p:cNvSpPr>
          <p:nvPr/>
        </p:nvSpPr>
        <p:spPr bwMode="auto">
          <a:xfrm>
            <a:off x="6156325" y="908050"/>
            <a:ext cx="2736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Gulson and Mizon, 1979</a:t>
            </a:r>
          </a:p>
          <a:p>
            <a:pPr eaLnBrk="1" hangingPunct="1">
              <a:spcBef>
                <a:spcPct val="0"/>
              </a:spcBef>
              <a:buFontTx/>
              <a:buNone/>
            </a:pPr>
            <a:r>
              <a:rPr lang="fr-FR" altLang="fr-FR" sz="1800"/>
              <a:t>Cited in Gale and Stos-Gale (2000)</a:t>
            </a:r>
          </a:p>
          <a:p>
            <a:pPr eaLnBrk="1" hangingPunct="1">
              <a:spcBef>
                <a:spcPct val="0"/>
              </a:spcBef>
              <a:buFontTx/>
              <a:buNone/>
            </a:pPr>
            <a:endParaRPr lang="fr-FR" altLang="fr-FR" sz="1800"/>
          </a:p>
        </p:txBody>
      </p:sp>
      <p:sp>
        <p:nvSpPr>
          <p:cNvPr id="11269" name="Text Box 7"/>
          <p:cNvSpPr txBox="1">
            <a:spLocks noChangeArrowheads="1"/>
          </p:cNvSpPr>
          <p:nvPr/>
        </p:nvSpPr>
        <p:spPr bwMode="auto">
          <a:xfrm>
            <a:off x="447675" y="4529138"/>
            <a:ext cx="801211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 Pernicka (1993) has noted that an increasing number of copper minerals can be shown to have a different isotopic signature from the co-existing lead minerals because of incorporation of uranium and/or thorium at the time of the formation of the ore deposit. » cited in Pollard and Heron, (1996)</a:t>
            </a:r>
          </a:p>
          <a:p>
            <a:pPr eaLnBrk="1" hangingPunct="1">
              <a:spcBef>
                <a:spcPct val="0"/>
              </a:spcBef>
              <a:buFontTx/>
              <a:buNone/>
            </a:pPr>
            <a:endParaRPr lang="fr-FR" altLang="fr-FR"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En quête de provenance…</a:t>
            </a:r>
            <a:endParaRPr lang="fr-FR" altLang="fr-FR" sz="2000" b="1" i="1">
              <a:solidFill>
                <a:schemeClr val="bg1"/>
              </a:solidFill>
            </a:endParaRPr>
          </a:p>
        </p:txBody>
      </p:sp>
      <p:sp>
        <p:nvSpPr>
          <p:cNvPr id="8195" name="Text Box 5"/>
          <p:cNvSpPr txBox="1">
            <a:spLocks noChangeArrowheads="1"/>
          </p:cNvSpPr>
          <p:nvPr/>
        </p:nvSpPr>
        <p:spPr bwMode="auto">
          <a:xfrm>
            <a:off x="395288" y="620713"/>
            <a:ext cx="84248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 </a:t>
            </a:r>
            <a:r>
              <a:rPr lang="fr-FR" altLang="fr-FR" sz="1800" i="1"/>
              <a:t>Only if all the lead isotope ratios of an artifact fall within the fields for an ore source in both diagrams could that ore source have provided the metal for the artifact. </a:t>
            </a:r>
            <a:r>
              <a:rPr lang="fr-FR" altLang="fr-FR" sz="1800"/>
              <a:t>» </a:t>
            </a:r>
          </a:p>
          <a:p>
            <a:pPr eaLnBrk="1" hangingPunct="1">
              <a:spcBef>
                <a:spcPct val="0"/>
              </a:spcBef>
              <a:buFontTx/>
              <a:buNone/>
            </a:pPr>
            <a:endParaRPr lang="fr-FR" altLang="fr-FR" sz="1800"/>
          </a:p>
          <a:p>
            <a:pPr eaLnBrk="1" hangingPunct="1">
              <a:spcBef>
                <a:spcPct val="0"/>
              </a:spcBef>
              <a:buFontTx/>
              <a:buNone/>
            </a:pPr>
            <a:r>
              <a:rPr lang="fr-FR" altLang="fr-FR" sz="1800"/>
              <a:t>Gale and Stos-Gale (2000)</a:t>
            </a:r>
          </a:p>
        </p:txBody>
      </p:sp>
      <p:pic>
        <p:nvPicPr>
          <p:cNvPr id="8196" name="Picture 6" descr="gal025"/>
          <p:cNvPicPr>
            <a:picLocks noChangeAspect="1" noChangeArrowheads="1"/>
          </p:cNvPicPr>
          <p:nvPr/>
        </p:nvPicPr>
        <p:blipFill>
          <a:blip r:embed="rId2">
            <a:extLst>
              <a:ext uri="{28A0092B-C50C-407E-A947-70E740481C1C}">
                <a14:useLocalDpi xmlns:a14="http://schemas.microsoft.com/office/drawing/2010/main" val="0"/>
              </a:ext>
            </a:extLst>
          </a:blip>
          <a:srcRect b="51189"/>
          <a:stretch>
            <a:fillRect/>
          </a:stretch>
        </p:blipFill>
        <p:spPr bwMode="auto">
          <a:xfrm>
            <a:off x="323850" y="2349500"/>
            <a:ext cx="42799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gal025"/>
          <p:cNvPicPr>
            <a:picLocks noChangeAspect="1" noChangeArrowheads="1"/>
          </p:cNvPicPr>
          <p:nvPr/>
        </p:nvPicPr>
        <p:blipFill>
          <a:blip r:embed="rId2">
            <a:extLst>
              <a:ext uri="{28A0092B-C50C-407E-A947-70E740481C1C}">
                <a14:useLocalDpi xmlns:a14="http://schemas.microsoft.com/office/drawing/2010/main" val="0"/>
              </a:ext>
            </a:extLst>
          </a:blip>
          <a:srcRect t="47661"/>
          <a:stretch>
            <a:fillRect/>
          </a:stretch>
        </p:blipFill>
        <p:spPr bwMode="auto">
          <a:xfrm>
            <a:off x="4643438" y="2349500"/>
            <a:ext cx="42799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231775" y="6184900"/>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Archaeological applications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592</Words>
  <Application>Microsoft Office PowerPoint</Application>
  <PresentationFormat>Affichage à l'écran (4:3)</PresentationFormat>
  <Paragraphs>88</Paragraphs>
  <Slides>32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Square721 BT</vt:lpstr>
      <vt:lpstr>Symbol</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koko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Momo</dc:creator>
  <cp:lastModifiedBy>Fabrice Monna</cp:lastModifiedBy>
  <cp:revision>30</cp:revision>
  <dcterms:created xsi:type="dcterms:W3CDTF">2006-12-13T12:24:55Z</dcterms:created>
  <dcterms:modified xsi:type="dcterms:W3CDTF">2017-09-18T10:14:24Z</dcterms:modified>
</cp:coreProperties>
</file>