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96" r:id="rId3"/>
    <p:sldId id="300" r:id="rId4"/>
    <p:sldId id="295" r:id="rId5"/>
    <p:sldId id="297" r:id="rId6"/>
    <p:sldId id="259" r:id="rId7"/>
    <p:sldId id="263" r:id="rId8"/>
    <p:sldId id="261" r:id="rId9"/>
    <p:sldId id="269" r:id="rId10"/>
    <p:sldId id="299" r:id="rId11"/>
    <p:sldId id="294" r:id="rId12"/>
    <p:sldId id="280" r:id="rId13"/>
    <p:sldId id="281" r:id="rId14"/>
    <p:sldId id="302" r:id="rId15"/>
    <p:sldId id="303" r:id="rId16"/>
    <p:sldId id="268" r:id="rId17"/>
    <p:sldId id="304" r:id="rId18"/>
    <p:sldId id="305" r:id="rId19"/>
    <p:sldId id="309" r:id="rId20"/>
    <p:sldId id="275" r:id="rId21"/>
    <p:sldId id="260" r:id="rId22"/>
    <p:sldId id="306" r:id="rId23"/>
    <p:sldId id="301" r:id="rId24"/>
    <p:sldId id="307" r:id="rId25"/>
    <p:sldId id="308" r:id="rId26"/>
    <p:sldId id="289" r:id="rId27"/>
    <p:sldId id="291" r:id="rId28"/>
  </p:sldIdLst>
  <p:sldSz cx="9144000" cy="6858000" type="screen4x3"/>
  <p:notesSz cx="9926638" cy="67818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>
      <p:cViewPr varScale="1">
        <p:scale>
          <a:sx n="112" d="100"/>
          <a:sy n="112" d="100"/>
        </p:scale>
        <p:origin x="1613" y="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09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09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0F793-422C-4C8C-A2B8-26C0EA0D0918}" type="datetimeFigureOut">
              <a:rPr lang="fr-FR" smtClean="0"/>
              <a:t>18/09/2017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441533"/>
            <a:ext cx="4301543" cy="33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622798" y="6441533"/>
            <a:ext cx="4301543" cy="33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C1821-61DB-4EAA-8BD9-CA05D898CB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4717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09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09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A2A121-838E-4B30-AEA7-49E37AC5318E}" type="datetimeFigureOut">
              <a:rPr lang="fr-FR" smtClean="0"/>
              <a:pPr/>
              <a:t>18/09/2017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267075" y="508000"/>
            <a:ext cx="3392488" cy="25431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92664" y="3221355"/>
            <a:ext cx="7941310" cy="3051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41533"/>
            <a:ext cx="4301543" cy="33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2798" y="6441533"/>
            <a:ext cx="4301543" cy="33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C0329-6DE9-423B-A0A1-964F98C21E2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684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7C0329-6DE9-423B-A0A1-964F98C21E2C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11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7C0329-6DE9-423B-A0A1-964F98C21E2C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754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0BBF-B1A1-4FEA-86C4-CBF7D4EE66CA}" type="datetimeFigureOut">
              <a:rPr lang="fr-FR" smtClean="0"/>
              <a:pPr/>
              <a:t>18/09/2017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5B55E-5C2B-4C64-8B8E-75FDE681CE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0BBF-B1A1-4FEA-86C4-CBF7D4EE66CA}" type="datetimeFigureOut">
              <a:rPr lang="fr-FR" smtClean="0"/>
              <a:pPr/>
              <a:t>18/09/2017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5B55E-5C2B-4C64-8B8E-75FDE681CE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0BBF-B1A1-4FEA-86C4-CBF7D4EE66CA}" type="datetimeFigureOut">
              <a:rPr lang="fr-FR" smtClean="0"/>
              <a:pPr/>
              <a:t>18/09/2017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5B55E-5C2B-4C64-8B8E-75FDE681CE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0BBF-B1A1-4FEA-86C4-CBF7D4EE66CA}" type="datetimeFigureOut">
              <a:rPr lang="fr-FR" smtClean="0"/>
              <a:pPr/>
              <a:t>18/09/2017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5B55E-5C2B-4C64-8B8E-75FDE681CE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0BBF-B1A1-4FEA-86C4-CBF7D4EE66CA}" type="datetimeFigureOut">
              <a:rPr lang="fr-FR" smtClean="0"/>
              <a:pPr/>
              <a:t>18/09/2017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5B55E-5C2B-4C64-8B8E-75FDE681CE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0BBF-B1A1-4FEA-86C4-CBF7D4EE66CA}" type="datetimeFigureOut">
              <a:rPr lang="fr-FR" smtClean="0"/>
              <a:pPr/>
              <a:t>18/09/2017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5B55E-5C2B-4C64-8B8E-75FDE681CE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0BBF-B1A1-4FEA-86C4-CBF7D4EE66CA}" type="datetimeFigureOut">
              <a:rPr lang="fr-FR" smtClean="0"/>
              <a:pPr/>
              <a:t>18/09/2017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5B55E-5C2B-4C64-8B8E-75FDE681CE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0BBF-B1A1-4FEA-86C4-CBF7D4EE66CA}" type="datetimeFigureOut">
              <a:rPr lang="fr-FR" smtClean="0"/>
              <a:pPr/>
              <a:t>18/09/2017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5B55E-5C2B-4C64-8B8E-75FDE681CE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0BBF-B1A1-4FEA-86C4-CBF7D4EE66CA}" type="datetimeFigureOut">
              <a:rPr lang="fr-FR" smtClean="0"/>
              <a:pPr/>
              <a:t>18/09/2017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5B55E-5C2B-4C64-8B8E-75FDE681CE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0BBF-B1A1-4FEA-86C4-CBF7D4EE66CA}" type="datetimeFigureOut">
              <a:rPr lang="fr-FR" smtClean="0"/>
              <a:pPr/>
              <a:t>18/09/2017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5B55E-5C2B-4C64-8B8E-75FDE681CE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0BBF-B1A1-4FEA-86C4-CBF7D4EE66CA}" type="datetimeFigureOut">
              <a:rPr lang="fr-FR" smtClean="0"/>
              <a:pPr/>
              <a:t>18/09/2017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5B55E-5C2B-4C64-8B8E-75FDE681CE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A0BBF-B1A1-4FEA-86C4-CBF7D4EE66CA}" type="datetimeFigureOut">
              <a:rPr lang="fr-FR" smtClean="0"/>
              <a:pPr/>
              <a:t>18/09/2017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5B55E-5C2B-4C64-8B8E-75FDE681CEC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Pictures\Bibracte Mines 2011\P101077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566057" y="0"/>
            <a:ext cx="1027453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0" y="4643446"/>
            <a:ext cx="9144000" cy="2214554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2844" y="4143380"/>
            <a:ext cx="9001156" cy="2143140"/>
          </a:xfrm>
        </p:spPr>
        <p:txBody>
          <a:bodyPr anchor="ctr">
            <a:noAutofit/>
          </a:bodyPr>
          <a:lstStyle/>
          <a:p>
            <a:pPr algn="l"/>
            <a:r>
              <a:rPr lang="en-US" sz="2500" b="1" dirty="0"/>
              <a:t>Tracking archaeological and historical mines using mineral</a:t>
            </a:r>
            <a:br>
              <a:rPr lang="en-US" sz="2500" b="1" dirty="0"/>
            </a:br>
            <a:r>
              <a:rPr lang="en-US" sz="2500" b="1" dirty="0" err="1"/>
              <a:t>prospectivity</a:t>
            </a:r>
            <a:r>
              <a:rPr lang="en-US" sz="2500" b="1" dirty="0"/>
              <a:t> mapping</a:t>
            </a:r>
            <a:endParaRPr lang="fr-FR" sz="25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2844" y="5572140"/>
            <a:ext cx="9072626" cy="1357322"/>
          </a:xfrm>
        </p:spPr>
        <p:txBody>
          <a:bodyPr anchor="ctr">
            <a:normAutofit/>
          </a:bodyPr>
          <a:lstStyle/>
          <a:p>
            <a:pPr algn="l"/>
            <a:r>
              <a:rPr lang="fr-FR" sz="2000" b="1" dirty="0">
                <a:solidFill>
                  <a:schemeClr val="tx1"/>
                </a:solidFill>
              </a:rPr>
              <a:t>F. Monna </a:t>
            </a:r>
            <a:r>
              <a:rPr lang="fr-FR" sz="2000" b="1" dirty="0" smtClean="0">
                <a:solidFill>
                  <a:schemeClr val="tx1"/>
                </a:solidFill>
              </a:rPr>
              <a:t>, </a:t>
            </a:r>
            <a:r>
              <a:rPr lang="fr-FR" sz="2000" b="1" dirty="0">
                <a:solidFill>
                  <a:schemeClr val="tx1"/>
                </a:solidFill>
              </a:rPr>
              <a:t>E. </a:t>
            </a:r>
            <a:r>
              <a:rPr lang="fr-FR" sz="2000" b="1" dirty="0" smtClean="0">
                <a:solidFill>
                  <a:schemeClr val="tx1"/>
                </a:solidFill>
              </a:rPr>
              <a:t>Camizuli, </a:t>
            </a:r>
            <a:r>
              <a:rPr lang="fr-FR" sz="2000" b="1" dirty="0">
                <a:solidFill>
                  <a:schemeClr val="tx1"/>
                </a:solidFill>
              </a:rPr>
              <a:t>R. </a:t>
            </a:r>
            <a:r>
              <a:rPr lang="fr-FR" sz="2000" b="1" dirty="0" err="1" smtClean="0">
                <a:solidFill>
                  <a:schemeClr val="tx1"/>
                </a:solidFill>
              </a:rPr>
              <a:t>Nedjai</a:t>
            </a:r>
            <a:r>
              <a:rPr lang="fr-FR" sz="2000" b="1" dirty="0" smtClean="0">
                <a:solidFill>
                  <a:schemeClr val="tx1"/>
                </a:solidFill>
              </a:rPr>
              <a:t>, </a:t>
            </a:r>
            <a:r>
              <a:rPr lang="fr-FR" sz="2000" b="1" dirty="0">
                <a:solidFill>
                  <a:schemeClr val="tx1"/>
                </a:solidFill>
              </a:rPr>
              <a:t>F. </a:t>
            </a:r>
            <a:r>
              <a:rPr lang="fr-FR" sz="2000" b="1" dirty="0" smtClean="0">
                <a:solidFill>
                  <a:schemeClr val="tx1"/>
                </a:solidFill>
              </a:rPr>
              <a:t>Cattin, </a:t>
            </a:r>
            <a:r>
              <a:rPr lang="fr-FR" sz="2000" b="1" dirty="0">
                <a:solidFill>
                  <a:schemeClr val="tx1"/>
                </a:solidFill>
              </a:rPr>
              <a:t>C. Petit </a:t>
            </a:r>
            <a:r>
              <a:rPr lang="fr-FR" sz="2000" b="1" dirty="0" smtClean="0">
                <a:solidFill>
                  <a:schemeClr val="tx1"/>
                </a:solidFill>
              </a:rPr>
              <a:t>, </a:t>
            </a:r>
            <a:r>
              <a:rPr lang="fr-FR" sz="2000" b="1" dirty="0">
                <a:solidFill>
                  <a:schemeClr val="tx1"/>
                </a:solidFill>
              </a:rPr>
              <a:t>J.-P. </a:t>
            </a:r>
            <a:r>
              <a:rPr lang="fr-FR" sz="2000" b="1" dirty="0" smtClean="0">
                <a:solidFill>
                  <a:schemeClr val="tx1"/>
                </a:solidFill>
              </a:rPr>
              <a:t>Guillaumet,</a:t>
            </a:r>
            <a:endParaRPr lang="fr-FR" sz="2000" b="1" dirty="0">
              <a:solidFill>
                <a:schemeClr val="tx1"/>
              </a:solidFill>
            </a:endParaRPr>
          </a:p>
          <a:p>
            <a:pPr algn="l"/>
            <a:r>
              <a:rPr lang="fr-FR" sz="2000" b="1" dirty="0">
                <a:solidFill>
                  <a:schemeClr val="tx1"/>
                </a:solidFill>
              </a:rPr>
              <a:t>I. </a:t>
            </a:r>
            <a:r>
              <a:rPr lang="fr-FR" sz="2000" b="1" dirty="0" smtClean="0">
                <a:solidFill>
                  <a:schemeClr val="tx1"/>
                </a:solidFill>
              </a:rPr>
              <a:t>Jouffroy-</a:t>
            </a:r>
            <a:r>
              <a:rPr lang="fr-FR" sz="2000" b="1" dirty="0" err="1" smtClean="0">
                <a:solidFill>
                  <a:schemeClr val="tx1"/>
                </a:solidFill>
              </a:rPr>
              <a:t>Bapicot</a:t>
            </a:r>
            <a:r>
              <a:rPr lang="fr-FR" sz="2000" b="1" dirty="0" smtClean="0">
                <a:solidFill>
                  <a:schemeClr val="tx1"/>
                </a:solidFill>
              </a:rPr>
              <a:t>, </a:t>
            </a:r>
            <a:r>
              <a:rPr lang="fr-FR" sz="2000" b="1" dirty="0">
                <a:solidFill>
                  <a:schemeClr val="tx1"/>
                </a:solidFill>
              </a:rPr>
              <a:t>B. </a:t>
            </a:r>
            <a:r>
              <a:rPr lang="fr-FR" sz="2000" b="1" dirty="0" smtClean="0">
                <a:solidFill>
                  <a:schemeClr val="tx1"/>
                </a:solidFill>
              </a:rPr>
              <a:t>Bohard, </a:t>
            </a:r>
            <a:r>
              <a:rPr lang="fr-FR" sz="2000" b="1" dirty="0">
                <a:solidFill>
                  <a:schemeClr val="tx1"/>
                </a:solidFill>
              </a:rPr>
              <a:t>C. </a:t>
            </a:r>
            <a:r>
              <a:rPr lang="fr-FR" sz="2000" b="1" dirty="0" smtClean="0">
                <a:solidFill>
                  <a:schemeClr val="tx1"/>
                </a:solidFill>
              </a:rPr>
              <a:t>Chateau, </a:t>
            </a:r>
            <a:r>
              <a:rPr lang="fr-FR" sz="2000" b="1" dirty="0">
                <a:solidFill>
                  <a:schemeClr val="tx1"/>
                </a:solidFill>
              </a:rPr>
              <a:t>P. </a:t>
            </a:r>
            <a:r>
              <a:rPr lang="fr-FR" sz="2000" b="1" dirty="0" smtClean="0">
                <a:solidFill>
                  <a:schemeClr val="tx1"/>
                </a:solidFill>
              </a:rPr>
              <a:t>Alibert</a:t>
            </a:r>
            <a:endParaRPr lang="fr-FR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42" y="1259003"/>
            <a:ext cx="8369116" cy="43399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principe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du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Stream Sediment Sampling</a:t>
            </a:r>
            <a:endParaRPr kumimoji="0" lang="fr-FR" sz="2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4" descr="truites 1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92696"/>
            <a:ext cx="1346530" cy="898154"/>
          </a:xfrm>
          <a:prstGeom prst="rect">
            <a:avLst/>
          </a:prstGeom>
          <a:noFill/>
          <a:effectLst>
            <a:outerShdw blurRad="317500" dist="114300" dir="2700000" algn="tl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8"/>
          <p:cNvCxnSpPr>
            <a:stCxn id="7" idx="2"/>
          </p:cNvCxnSpPr>
          <p:nvPr/>
        </p:nvCxnSpPr>
        <p:spPr>
          <a:xfrm>
            <a:off x="2796993" y="1590850"/>
            <a:ext cx="406855" cy="90204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28" name="Picture 4" descr="http://www.pmcpi.com/images/exploration-pic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65104"/>
            <a:ext cx="1464097" cy="1095982"/>
          </a:xfrm>
          <a:prstGeom prst="rect">
            <a:avLst/>
          </a:prstGeom>
          <a:noFill/>
          <a:effectLst>
            <a:outerShdw blurRad="254000" dist="127000" dir="2700000" algn="tl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Connecteur droit 17"/>
          <p:cNvCxnSpPr/>
          <p:nvPr/>
        </p:nvCxnSpPr>
        <p:spPr>
          <a:xfrm flipH="1">
            <a:off x="1403648" y="4221088"/>
            <a:ext cx="72008" cy="1440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63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Zone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pilote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Image 7" descr="par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764704"/>
            <a:ext cx="1760240" cy="271977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40018" y="3505362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30x30 km</a:t>
            </a:r>
            <a:r>
              <a:rPr lang="fr-FR" baseline="30000" dirty="0" smtClean="0"/>
              <a:t>2</a:t>
            </a:r>
            <a:endParaRPr lang="fr-FR" baseline="30000" dirty="0"/>
          </a:p>
        </p:txBody>
      </p:sp>
      <p:sp>
        <p:nvSpPr>
          <p:cNvPr id="16" name="ZoneTexte 15"/>
          <p:cNvSpPr txBox="1"/>
          <p:nvPr/>
        </p:nvSpPr>
        <p:spPr>
          <a:xfrm>
            <a:off x="967610" y="119333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PNRM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925581" y="2264902"/>
            <a:ext cx="788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Bibracte</a:t>
            </a:r>
            <a:endParaRPr lang="fr-FR" sz="1400" dirty="0"/>
          </a:p>
        </p:txBody>
      </p:sp>
      <p:sp>
        <p:nvSpPr>
          <p:cNvPr id="2" name="Ellipse 1"/>
          <p:cNvSpPr/>
          <p:nvPr/>
        </p:nvSpPr>
        <p:spPr>
          <a:xfrm>
            <a:off x="1258492" y="2644892"/>
            <a:ext cx="137746" cy="1159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9670" y="3579718"/>
            <a:ext cx="336956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Flèche droite 18"/>
          <p:cNvSpPr/>
          <p:nvPr/>
        </p:nvSpPr>
        <p:spPr>
          <a:xfrm rot="3070431">
            <a:off x="1797382" y="3272876"/>
            <a:ext cx="642942" cy="571504"/>
          </a:xfrm>
          <a:prstGeom prst="rightArrow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 descr="brgm zo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1137" y="1142985"/>
            <a:ext cx="2802748" cy="3947484"/>
          </a:xfrm>
          <a:prstGeom prst="rect">
            <a:avLst/>
          </a:prstGeom>
        </p:spPr>
      </p:pic>
      <p:sp>
        <p:nvSpPr>
          <p:cNvPr id="21" name="Flèche droite 20"/>
          <p:cNvSpPr/>
          <p:nvPr/>
        </p:nvSpPr>
        <p:spPr>
          <a:xfrm rot="19637537">
            <a:off x="5547760" y="4129079"/>
            <a:ext cx="642942" cy="571504"/>
          </a:xfrm>
          <a:prstGeom prst="rightArrow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5735765" y="4149080"/>
            <a:ext cx="3571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2543 </a:t>
            </a:r>
            <a:r>
              <a:rPr lang="en-US" sz="1600" dirty="0" err="1" smtClean="0"/>
              <a:t>échantillons</a:t>
            </a:r>
            <a:endParaRPr lang="en-US" sz="1600" dirty="0"/>
          </a:p>
        </p:txBody>
      </p:sp>
      <p:sp>
        <p:nvSpPr>
          <p:cNvPr id="23" name="ZoneTexte 22"/>
          <p:cNvSpPr txBox="1"/>
          <p:nvPr/>
        </p:nvSpPr>
        <p:spPr>
          <a:xfrm>
            <a:off x="3131840" y="6236138"/>
            <a:ext cx="2422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http://sigminesfrance.brgm.fr/</a:t>
            </a:r>
            <a:endParaRPr lang="fr-F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Cartes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prospectivité</a:t>
            </a:r>
            <a:r>
              <a:rPr lang="en-US" sz="2800" b="1" dirty="0" smtClean="0">
                <a:latin typeface="+mj-lt"/>
                <a:ea typeface="+mj-ea"/>
                <a:cs typeface="+mj-cs"/>
              </a:rPr>
              <a:t>: </a:t>
            </a:r>
            <a:r>
              <a:rPr lang="en-US" sz="2800" b="1" dirty="0" err="1" smtClean="0">
                <a:latin typeface="+mj-lt"/>
                <a:ea typeface="+mj-ea"/>
                <a:cs typeface="+mj-cs"/>
              </a:rPr>
              <a:t>approche</a:t>
            </a:r>
            <a:r>
              <a:rPr lang="en-US" sz="2800" b="1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800" b="1" dirty="0" err="1" smtClean="0">
                <a:latin typeface="+mj-lt"/>
                <a:ea typeface="+mj-ea"/>
                <a:cs typeface="+mj-cs"/>
              </a:rPr>
              <a:t>fractale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Image 10" descr="cuint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714356"/>
            <a:ext cx="2928958" cy="4141878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369013" y="3786190"/>
            <a:ext cx="24177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 smtClean="0"/>
              <a:t>Interpolation log</a:t>
            </a:r>
            <a:r>
              <a:rPr lang="en-US" sz="1500" baseline="-25000" dirty="0" smtClean="0"/>
              <a:t>10</a:t>
            </a:r>
            <a:r>
              <a:rPr lang="en-US" sz="1500" dirty="0" smtClean="0"/>
              <a:t>(Cu)</a:t>
            </a:r>
          </a:p>
          <a:p>
            <a:pPr algn="ctr"/>
            <a:r>
              <a:rPr lang="en-US" sz="1500" dirty="0" smtClean="0"/>
              <a:t>-&gt; </a:t>
            </a:r>
            <a:r>
              <a:rPr lang="en-US" sz="1500" dirty="0" err="1" smtClean="0"/>
              <a:t>Paysage</a:t>
            </a:r>
            <a:r>
              <a:rPr lang="en-US" sz="1500" dirty="0" smtClean="0"/>
              <a:t> </a:t>
            </a:r>
            <a:r>
              <a:rPr lang="en-US" sz="1500" dirty="0" err="1" smtClean="0"/>
              <a:t>géochimique</a:t>
            </a:r>
            <a:r>
              <a:rPr lang="en-US" sz="1500" dirty="0" smtClean="0"/>
              <a:t> (Cu)</a:t>
            </a:r>
            <a:endParaRPr lang="en-US" sz="1500" dirty="0"/>
          </a:p>
        </p:txBody>
      </p:sp>
      <p:sp>
        <p:nvSpPr>
          <p:cNvPr id="22" name="ZoneTexte 21"/>
          <p:cNvSpPr txBox="1"/>
          <p:nvPr/>
        </p:nvSpPr>
        <p:spPr>
          <a:xfrm>
            <a:off x="357158" y="4714884"/>
            <a:ext cx="3848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A(</a:t>
            </a:r>
            <a:r>
              <a:rPr lang="en-US" sz="2000" i="1" dirty="0" smtClean="0"/>
              <a:t>r</a:t>
            </a:r>
            <a:r>
              <a:rPr lang="en-US" sz="2000" dirty="0" smtClean="0"/>
              <a:t>&gt;</a:t>
            </a:r>
            <a:r>
              <a:rPr lang="en-US" sz="2000" i="1" dirty="0" err="1" smtClean="0"/>
              <a:t>r</a:t>
            </a:r>
            <a:r>
              <a:rPr lang="en-US" sz="2000" i="1" baseline="-25000" dirty="0" err="1" smtClean="0"/>
              <a:t>i</a:t>
            </a:r>
            <a:r>
              <a:rPr lang="en-US" sz="2000" dirty="0" smtClean="0"/>
              <a:t>) : surface pour </a:t>
            </a:r>
            <a:r>
              <a:rPr lang="en-US" sz="2000" dirty="0" err="1" smtClean="0"/>
              <a:t>laquelle</a:t>
            </a:r>
            <a:r>
              <a:rPr lang="en-US" sz="2000" dirty="0" smtClean="0"/>
              <a:t> </a:t>
            </a:r>
            <a:r>
              <a:rPr lang="en-US" sz="2000" i="1" dirty="0" smtClean="0"/>
              <a:t>r </a:t>
            </a:r>
            <a:r>
              <a:rPr lang="en-US" sz="2000" dirty="0" smtClean="0"/>
              <a:t>&gt; </a:t>
            </a:r>
            <a:r>
              <a:rPr lang="en-US" sz="2000" i="1" dirty="0" err="1" smtClean="0"/>
              <a:t>r</a:t>
            </a:r>
            <a:r>
              <a:rPr lang="en-US" sz="2000" i="1" baseline="-25000" dirty="0" err="1" smtClean="0"/>
              <a:t>i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cuintp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802" y="714356"/>
            <a:ext cx="2930037" cy="4143404"/>
          </a:xfrm>
          <a:prstGeom prst="rect">
            <a:avLst/>
          </a:prstGeom>
        </p:spPr>
      </p:pic>
      <p:pic>
        <p:nvPicPr>
          <p:cNvPr id="15" name="Image 14" descr="CaC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4271245"/>
            <a:ext cx="2571768" cy="24366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dirty="0" err="1"/>
              <a:t>Cartes</a:t>
            </a:r>
            <a:r>
              <a:rPr lang="en-US" sz="2800" b="1" dirty="0"/>
              <a:t> de </a:t>
            </a:r>
            <a:r>
              <a:rPr lang="en-US" sz="2800" b="1" dirty="0" err="1" smtClean="0"/>
              <a:t>prospectivité</a:t>
            </a:r>
            <a:r>
              <a:rPr lang="en-US" sz="2800" b="1" dirty="0"/>
              <a:t> : </a:t>
            </a:r>
            <a:r>
              <a:rPr lang="en-US" sz="2800" b="1" dirty="0" err="1"/>
              <a:t>approche</a:t>
            </a:r>
            <a:r>
              <a:rPr lang="en-US" sz="2800" b="1" dirty="0"/>
              <a:t> </a:t>
            </a:r>
            <a:r>
              <a:rPr lang="en-US" sz="2800" b="1" dirty="0" err="1"/>
              <a:t>fractale</a:t>
            </a:r>
            <a:endParaRPr lang="fr-FR" sz="2800" dirty="0"/>
          </a:p>
        </p:txBody>
      </p:sp>
      <p:pic>
        <p:nvPicPr>
          <p:cNvPr id="11" name="Image 10" descr="cuint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714356"/>
            <a:ext cx="2928958" cy="4141878"/>
          </a:xfrm>
          <a:prstGeom prst="rect">
            <a:avLst/>
          </a:prstGeom>
        </p:spPr>
      </p:pic>
      <p:sp>
        <p:nvSpPr>
          <p:cNvPr id="14" name="Flèche droite 13"/>
          <p:cNvSpPr/>
          <p:nvPr/>
        </p:nvSpPr>
        <p:spPr>
          <a:xfrm>
            <a:off x="2714612" y="2000240"/>
            <a:ext cx="714380" cy="428628"/>
          </a:xfrm>
          <a:prstGeom prst="rightArrow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vers le bas 16"/>
          <p:cNvSpPr/>
          <p:nvPr/>
        </p:nvSpPr>
        <p:spPr>
          <a:xfrm>
            <a:off x="6215074" y="3071810"/>
            <a:ext cx="1285884" cy="785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4000496" y="3820215"/>
            <a:ext cx="109998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500" dirty="0" smtClean="0"/>
              <a:t>Log</a:t>
            </a:r>
            <a:r>
              <a:rPr lang="fr-FR" sz="1500" baseline="-25000" dirty="0" smtClean="0"/>
              <a:t>10</a:t>
            </a:r>
            <a:r>
              <a:rPr lang="fr-FR" sz="1500" dirty="0" smtClean="0"/>
              <a:t>(Cu)&gt;1</a:t>
            </a:r>
            <a:endParaRPr lang="fr-FR" sz="1500" dirty="0"/>
          </a:p>
        </p:txBody>
      </p:sp>
      <p:cxnSp>
        <p:nvCxnSpPr>
          <p:cNvPr id="23" name="Connecteur droit 22"/>
          <p:cNvCxnSpPr/>
          <p:nvPr/>
        </p:nvCxnSpPr>
        <p:spPr>
          <a:xfrm rot="5400000" flipH="1" flipV="1">
            <a:off x="4672807" y="5428470"/>
            <a:ext cx="18573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rot="10800000">
            <a:off x="4929191" y="4470406"/>
            <a:ext cx="6429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369013" y="3786190"/>
            <a:ext cx="24177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 smtClean="0"/>
              <a:t>Interpolation log</a:t>
            </a:r>
            <a:r>
              <a:rPr lang="en-US" sz="1500" baseline="-25000" dirty="0" smtClean="0"/>
              <a:t>10</a:t>
            </a:r>
            <a:r>
              <a:rPr lang="en-US" sz="1500" dirty="0" smtClean="0"/>
              <a:t>(Cu)</a:t>
            </a:r>
          </a:p>
          <a:p>
            <a:pPr algn="ctr"/>
            <a:r>
              <a:rPr lang="en-US" sz="1500" dirty="0" smtClean="0"/>
              <a:t>-&gt; </a:t>
            </a:r>
            <a:r>
              <a:rPr lang="en-US" sz="1500" dirty="0" err="1" smtClean="0"/>
              <a:t>Paysage</a:t>
            </a:r>
            <a:r>
              <a:rPr lang="en-US" sz="1500" dirty="0" smtClean="0"/>
              <a:t> </a:t>
            </a:r>
            <a:r>
              <a:rPr lang="en-US" sz="1500" dirty="0" err="1" smtClean="0"/>
              <a:t>géochimique</a:t>
            </a:r>
            <a:r>
              <a:rPr lang="en-US" sz="1500" dirty="0" smtClean="0"/>
              <a:t> (Cu)</a:t>
            </a:r>
            <a:endParaRPr lang="en-US" sz="1500" dirty="0"/>
          </a:p>
        </p:txBody>
      </p:sp>
      <p:sp>
        <p:nvSpPr>
          <p:cNvPr id="22" name="ZoneTexte 21"/>
          <p:cNvSpPr txBox="1"/>
          <p:nvPr/>
        </p:nvSpPr>
        <p:spPr>
          <a:xfrm>
            <a:off x="357158" y="4714884"/>
            <a:ext cx="3848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A(</a:t>
            </a:r>
            <a:r>
              <a:rPr lang="en-US" sz="2000" i="1" dirty="0" smtClean="0"/>
              <a:t>r</a:t>
            </a:r>
            <a:r>
              <a:rPr lang="en-US" sz="2000" dirty="0" smtClean="0"/>
              <a:t>&gt;</a:t>
            </a:r>
            <a:r>
              <a:rPr lang="en-US" sz="2000" i="1" dirty="0" err="1" smtClean="0"/>
              <a:t>r</a:t>
            </a:r>
            <a:r>
              <a:rPr lang="en-US" sz="2000" i="1" baseline="-25000" dirty="0" err="1" smtClean="0"/>
              <a:t>i</a:t>
            </a:r>
            <a:r>
              <a:rPr lang="en-US" sz="2000" dirty="0" smtClean="0"/>
              <a:t>) : surface pour </a:t>
            </a:r>
            <a:r>
              <a:rPr lang="en-US" sz="2000" dirty="0" err="1" smtClean="0"/>
              <a:t>laquelle</a:t>
            </a:r>
            <a:r>
              <a:rPr lang="en-US" sz="2000" dirty="0" smtClean="0"/>
              <a:t> </a:t>
            </a:r>
            <a:r>
              <a:rPr lang="en-US" sz="2000" i="1" dirty="0" smtClean="0"/>
              <a:t>r </a:t>
            </a:r>
            <a:r>
              <a:rPr lang="en-US" sz="2000" dirty="0" smtClean="0"/>
              <a:t>&gt; </a:t>
            </a:r>
            <a:r>
              <a:rPr lang="en-US" sz="2000" i="1" dirty="0" err="1" smtClean="0"/>
              <a:t>r</a:t>
            </a:r>
            <a:r>
              <a:rPr lang="en-US" sz="2000" i="1" baseline="-25000" dirty="0" err="1" smtClean="0"/>
              <a:t>i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cuintp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0760" y="714356"/>
            <a:ext cx="2930037" cy="4143404"/>
          </a:xfrm>
          <a:prstGeom prst="rect">
            <a:avLst/>
          </a:prstGeom>
        </p:spPr>
      </p:pic>
      <p:pic>
        <p:nvPicPr>
          <p:cNvPr id="12" name="Image 11" descr="cuintp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2" y="714356"/>
            <a:ext cx="2930037" cy="4143404"/>
          </a:xfrm>
          <a:prstGeom prst="rect">
            <a:avLst/>
          </a:prstGeom>
        </p:spPr>
      </p:pic>
      <p:pic>
        <p:nvPicPr>
          <p:cNvPr id="24" name="Image 23" descr="CaC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4271245"/>
            <a:ext cx="2571768" cy="2436675"/>
          </a:xfrm>
          <a:prstGeom prst="rect">
            <a:avLst/>
          </a:prstGeom>
        </p:spPr>
      </p:pic>
      <p:cxnSp>
        <p:nvCxnSpPr>
          <p:cNvPr id="26" name="Connecteur droit 25"/>
          <p:cNvCxnSpPr/>
          <p:nvPr/>
        </p:nvCxnSpPr>
        <p:spPr>
          <a:xfrm rot="5400000" flipH="1" flipV="1">
            <a:off x="4672807" y="5428470"/>
            <a:ext cx="1857388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 rot="10800000">
            <a:off x="4929191" y="4470406"/>
            <a:ext cx="6429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dirty="0" err="1"/>
              <a:t>Cartes</a:t>
            </a:r>
            <a:r>
              <a:rPr lang="en-US" sz="2800" b="1" dirty="0"/>
              <a:t> de </a:t>
            </a:r>
            <a:r>
              <a:rPr lang="en-US" sz="2800" b="1" dirty="0" err="1" smtClean="0"/>
              <a:t>prospectivité</a:t>
            </a:r>
            <a:r>
              <a:rPr lang="en-US" sz="2800" b="1" dirty="0" smtClean="0"/>
              <a:t>: </a:t>
            </a:r>
            <a:r>
              <a:rPr lang="en-US" sz="2800" b="1" dirty="0" err="1"/>
              <a:t>approche</a:t>
            </a:r>
            <a:r>
              <a:rPr lang="en-US" sz="2800" b="1" dirty="0"/>
              <a:t> </a:t>
            </a:r>
            <a:r>
              <a:rPr lang="en-US" sz="2800" b="1" dirty="0" err="1"/>
              <a:t>fractale</a:t>
            </a:r>
            <a:endParaRPr lang="fr-FR" sz="2800" dirty="0"/>
          </a:p>
        </p:txBody>
      </p:sp>
      <p:pic>
        <p:nvPicPr>
          <p:cNvPr id="11" name="Image 10" descr="cuint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714356"/>
            <a:ext cx="2928958" cy="4141878"/>
          </a:xfrm>
          <a:prstGeom prst="rect">
            <a:avLst/>
          </a:prstGeom>
        </p:spPr>
      </p:pic>
      <p:sp>
        <p:nvSpPr>
          <p:cNvPr id="14" name="Flèche droite 13"/>
          <p:cNvSpPr/>
          <p:nvPr/>
        </p:nvSpPr>
        <p:spPr>
          <a:xfrm>
            <a:off x="2714612" y="2000240"/>
            <a:ext cx="714380" cy="428628"/>
          </a:xfrm>
          <a:prstGeom prst="rightArrow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droite 14"/>
          <p:cNvSpPr/>
          <p:nvPr/>
        </p:nvSpPr>
        <p:spPr>
          <a:xfrm>
            <a:off x="5572132" y="2000240"/>
            <a:ext cx="714380" cy="428628"/>
          </a:xfrm>
          <a:prstGeom prst="rightArrow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4000496" y="3820215"/>
            <a:ext cx="109998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500" dirty="0" smtClean="0"/>
              <a:t>Log</a:t>
            </a:r>
            <a:r>
              <a:rPr lang="fr-FR" sz="1500" baseline="-25000" dirty="0" smtClean="0"/>
              <a:t>10</a:t>
            </a:r>
            <a:r>
              <a:rPr lang="fr-FR" sz="1500" dirty="0" smtClean="0"/>
              <a:t>(Cu)&gt;1</a:t>
            </a:r>
            <a:endParaRPr lang="fr-FR" sz="1500" dirty="0"/>
          </a:p>
        </p:txBody>
      </p:sp>
      <p:sp>
        <p:nvSpPr>
          <p:cNvPr id="20" name="ZoneTexte 19"/>
          <p:cNvSpPr txBox="1"/>
          <p:nvPr/>
        </p:nvSpPr>
        <p:spPr>
          <a:xfrm>
            <a:off x="6929454" y="3786190"/>
            <a:ext cx="12458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500" dirty="0" smtClean="0"/>
              <a:t>Log</a:t>
            </a:r>
            <a:r>
              <a:rPr lang="fr-FR" sz="1500" baseline="-25000" dirty="0" smtClean="0"/>
              <a:t>10</a:t>
            </a:r>
            <a:r>
              <a:rPr lang="fr-FR" sz="1500" dirty="0" smtClean="0"/>
              <a:t>(Cu)&gt;1.5</a:t>
            </a:r>
            <a:endParaRPr lang="fr-FR" sz="1500" dirty="0"/>
          </a:p>
        </p:txBody>
      </p:sp>
      <p:cxnSp>
        <p:nvCxnSpPr>
          <p:cNvPr id="25" name="Connecteur droit 24"/>
          <p:cNvCxnSpPr/>
          <p:nvPr/>
        </p:nvCxnSpPr>
        <p:spPr>
          <a:xfrm rot="5400000" flipH="1" flipV="1">
            <a:off x="5249867" y="5678503"/>
            <a:ext cx="135732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rot="10800000">
            <a:off x="4929196" y="4999048"/>
            <a:ext cx="1000127" cy="15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500034" y="4572008"/>
            <a:ext cx="400052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A(</a:t>
            </a:r>
            <a:r>
              <a:rPr lang="en-US" sz="2400" i="1" dirty="0" smtClean="0"/>
              <a:t>r</a:t>
            </a:r>
            <a:r>
              <a:rPr lang="en-US" sz="2400" dirty="0" smtClean="0"/>
              <a:t>&gt;</a:t>
            </a:r>
            <a:r>
              <a:rPr lang="en-US" sz="2400" i="1" dirty="0" err="1" smtClean="0"/>
              <a:t>r</a:t>
            </a:r>
            <a:r>
              <a:rPr lang="en-US" sz="2400" i="1" baseline="-25000" dirty="0" err="1" smtClean="0"/>
              <a:t>i</a:t>
            </a:r>
            <a:r>
              <a:rPr lang="en-US" sz="2400" dirty="0" smtClean="0"/>
              <a:t>) = </a:t>
            </a:r>
            <a:r>
              <a:rPr lang="en-US" sz="2400" i="1" dirty="0" smtClean="0"/>
              <a:t>cr</a:t>
            </a:r>
            <a:r>
              <a:rPr lang="en-US" sz="2400" i="1" baseline="-25000" dirty="0" smtClean="0"/>
              <a:t>i</a:t>
            </a:r>
            <a:r>
              <a:rPr lang="en-US" sz="2400" i="1" baseline="30000" dirty="0" smtClean="0"/>
              <a:t>-D</a:t>
            </a:r>
          </a:p>
          <a:p>
            <a:endParaRPr lang="en-US" i="1" baseline="30000" dirty="0" smtClean="0"/>
          </a:p>
          <a:p>
            <a:r>
              <a:rPr lang="en-US" dirty="0" smtClean="0"/>
              <a:t>A(</a:t>
            </a:r>
            <a:r>
              <a:rPr lang="en-US" i="1" dirty="0" smtClean="0"/>
              <a:t>r</a:t>
            </a:r>
            <a:r>
              <a:rPr lang="en-US" dirty="0" smtClean="0"/>
              <a:t>&gt;</a:t>
            </a:r>
            <a:r>
              <a:rPr lang="en-US" i="1" dirty="0" err="1" smtClean="0"/>
              <a:t>r</a:t>
            </a:r>
            <a:r>
              <a:rPr lang="en-US" i="1" baseline="-25000" dirty="0" err="1" smtClean="0"/>
              <a:t>i</a:t>
            </a:r>
            <a:r>
              <a:rPr lang="en-US" dirty="0" smtClean="0"/>
              <a:t>) : </a:t>
            </a:r>
            <a:r>
              <a:rPr lang="en-US" dirty="0"/>
              <a:t>surface pour </a:t>
            </a:r>
            <a:r>
              <a:rPr lang="en-US" dirty="0" err="1"/>
              <a:t>laquelle</a:t>
            </a:r>
            <a:r>
              <a:rPr lang="en-US" dirty="0"/>
              <a:t> </a:t>
            </a:r>
            <a:r>
              <a:rPr lang="en-US" i="1" dirty="0"/>
              <a:t>r </a:t>
            </a:r>
            <a:r>
              <a:rPr lang="en-US" dirty="0"/>
              <a:t>&gt; </a:t>
            </a:r>
            <a:r>
              <a:rPr lang="en-US" i="1" dirty="0" err="1"/>
              <a:t>r</a:t>
            </a:r>
            <a:r>
              <a:rPr lang="en-US" i="1" baseline="-25000" dirty="0" err="1"/>
              <a:t>i</a:t>
            </a:r>
            <a:endParaRPr lang="fr-FR" dirty="0"/>
          </a:p>
          <a:p>
            <a:r>
              <a:rPr lang="fr-FR" i="1" dirty="0" smtClean="0"/>
              <a:t>c</a:t>
            </a:r>
            <a:r>
              <a:rPr lang="fr-FR" dirty="0" smtClean="0"/>
              <a:t>: une constant</a:t>
            </a:r>
          </a:p>
          <a:p>
            <a:r>
              <a:rPr lang="fr-FR" i="1" dirty="0" smtClean="0"/>
              <a:t>D</a:t>
            </a:r>
            <a:r>
              <a:rPr lang="fr-FR" dirty="0" smtClean="0"/>
              <a:t>: </a:t>
            </a:r>
            <a:r>
              <a:rPr lang="fr-FR" dirty="0"/>
              <a:t>la dimension </a:t>
            </a:r>
            <a:r>
              <a:rPr lang="fr-FR" dirty="0" smtClean="0"/>
              <a:t>fractale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369013" y="3786190"/>
            <a:ext cx="24177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 smtClean="0"/>
              <a:t>Interpolation log</a:t>
            </a:r>
            <a:r>
              <a:rPr lang="en-US" sz="1500" baseline="-25000" dirty="0" smtClean="0"/>
              <a:t>10</a:t>
            </a:r>
            <a:r>
              <a:rPr lang="en-US" sz="1500" dirty="0" smtClean="0"/>
              <a:t>(Cu)</a:t>
            </a:r>
          </a:p>
          <a:p>
            <a:pPr algn="ctr"/>
            <a:r>
              <a:rPr lang="en-US" sz="1500" dirty="0" smtClean="0"/>
              <a:t>-&gt; </a:t>
            </a:r>
            <a:r>
              <a:rPr lang="en-US" sz="1500" dirty="0" err="1" smtClean="0"/>
              <a:t>Paysage</a:t>
            </a:r>
            <a:r>
              <a:rPr lang="en-US" sz="1500" dirty="0" smtClean="0"/>
              <a:t> </a:t>
            </a:r>
            <a:r>
              <a:rPr lang="en-US" sz="1500" dirty="0" err="1" smtClean="0"/>
              <a:t>géochimique</a:t>
            </a:r>
            <a:r>
              <a:rPr lang="en-US" sz="1500" dirty="0" smtClean="0"/>
              <a:t> (Cu)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09654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cuintp.jpg"/>
          <p:cNvPicPr>
            <a:picLocks noChangeAspect="1"/>
          </p:cNvPicPr>
          <p:nvPr/>
        </p:nvPicPr>
        <p:blipFill>
          <a:blip r:embed="rId2" cstate="print">
            <a:lum bright="26000"/>
          </a:blip>
          <a:stretch>
            <a:fillRect/>
          </a:stretch>
        </p:blipFill>
        <p:spPr>
          <a:xfrm>
            <a:off x="142844" y="714356"/>
            <a:ext cx="2928958" cy="4141878"/>
          </a:xfrm>
          <a:prstGeom prst="rect">
            <a:avLst/>
          </a:prstGeom>
        </p:spPr>
      </p:pic>
      <p:pic>
        <p:nvPicPr>
          <p:cNvPr id="13" name="Image 12" descr="cuintp15.jpg"/>
          <p:cNvPicPr>
            <a:picLocks noChangeAspect="1"/>
          </p:cNvPicPr>
          <p:nvPr/>
        </p:nvPicPr>
        <p:blipFill>
          <a:blip r:embed="rId3" cstate="print">
            <a:lum bright="26000"/>
          </a:blip>
          <a:stretch>
            <a:fillRect/>
          </a:stretch>
        </p:blipFill>
        <p:spPr>
          <a:xfrm>
            <a:off x="6000760" y="714356"/>
            <a:ext cx="2930037" cy="4143404"/>
          </a:xfrm>
          <a:prstGeom prst="rect">
            <a:avLst/>
          </a:prstGeom>
        </p:spPr>
      </p:pic>
      <p:pic>
        <p:nvPicPr>
          <p:cNvPr id="12" name="Image 11" descr="cuintp1.jpg"/>
          <p:cNvPicPr>
            <a:picLocks noChangeAspect="1"/>
          </p:cNvPicPr>
          <p:nvPr/>
        </p:nvPicPr>
        <p:blipFill>
          <a:blip r:embed="rId4" cstate="print">
            <a:lum bright="26000"/>
          </a:blip>
          <a:stretch>
            <a:fillRect/>
          </a:stretch>
        </p:blipFill>
        <p:spPr>
          <a:xfrm>
            <a:off x="3071802" y="714356"/>
            <a:ext cx="2930037" cy="414340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643042" y="1000108"/>
            <a:ext cx="6215106" cy="52864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droite 13"/>
          <p:cNvSpPr/>
          <p:nvPr/>
        </p:nvSpPr>
        <p:spPr>
          <a:xfrm>
            <a:off x="2714612" y="2000240"/>
            <a:ext cx="714380" cy="428628"/>
          </a:xfrm>
          <a:prstGeom prst="rightArrow">
            <a:avLst/>
          </a:prstGeom>
          <a:solidFill>
            <a:schemeClr val="accent1">
              <a:alpha val="17000"/>
            </a:schemeClr>
          </a:solidFill>
          <a:ln>
            <a:solidFill>
              <a:schemeClr val="accent1">
                <a:shade val="50000"/>
                <a:alpha val="3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droite 14"/>
          <p:cNvSpPr/>
          <p:nvPr/>
        </p:nvSpPr>
        <p:spPr>
          <a:xfrm>
            <a:off x="5572132" y="2000240"/>
            <a:ext cx="714380" cy="428628"/>
          </a:xfrm>
          <a:prstGeom prst="rightArrow">
            <a:avLst/>
          </a:prstGeom>
          <a:solidFill>
            <a:schemeClr val="accent1">
              <a:alpha val="17000"/>
            </a:schemeClr>
          </a:solidFill>
          <a:ln>
            <a:solidFill>
              <a:schemeClr val="accent1">
                <a:shade val="50000"/>
                <a:alpha val="3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 descr="CaCusim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3108" y="1142984"/>
            <a:ext cx="5244506" cy="49690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dirty="0" err="1"/>
              <a:t>Cartes</a:t>
            </a:r>
            <a:r>
              <a:rPr lang="en-US" sz="2800" b="1" dirty="0"/>
              <a:t> de </a:t>
            </a:r>
            <a:r>
              <a:rPr lang="en-US" sz="2800" b="1" dirty="0" err="1" smtClean="0"/>
              <a:t>prospectivité</a:t>
            </a:r>
            <a:r>
              <a:rPr lang="en-US" sz="2800" b="1" dirty="0" smtClean="0"/>
              <a:t> </a:t>
            </a:r>
            <a:r>
              <a:rPr lang="en-US" sz="2800" b="1" dirty="0"/>
              <a:t>: </a:t>
            </a:r>
            <a:r>
              <a:rPr lang="en-US" sz="2800" b="1" dirty="0" err="1"/>
              <a:t>approche</a:t>
            </a:r>
            <a:r>
              <a:rPr lang="en-US" sz="2800" b="1" dirty="0"/>
              <a:t> </a:t>
            </a:r>
            <a:r>
              <a:rPr lang="en-US" sz="2800" b="1" dirty="0" err="1"/>
              <a:t>fractale</a:t>
            </a:r>
            <a:endParaRPr lang="fr-FR" sz="2800" dirty="0"/>
          </a:p>
        </p:txBody>
      </p:sp>
      <p:sp>
        <p:nvSpPr>
          <p:cNvPr id="17" name="Flèche vers le bas 16"/>
          <p:cNvSpPr/>
          <p:nvPr/>
        </p:nvSpPr>
        <p:spPr>
          <a:xfrm rot="16200000">
            <a:off x="321439" y="4179099"/>
            <a:ext cx="1285884" cy="785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4357686" y="1214422"/>
            <a:ext cx="993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Low</a:t>
            </a:r>
            <a:r>
              <a:rPr lang="fr-FR" sz="1400" dirty="0" smtClean="0"/>
              <a:t> </a:t>
            </a:r>
            <a:r>
              <a:rPr lang="fr-FR" sz="1400" dirty="0" err="1" smtClean="0"/>
              <a:t>Backg</a:t>
            </a:r>
            <a:r>
              <a:rPr lang="fr-FR" sz="1400" dirty="0" smtClean="0"/>
              <a:t>.</a:t>
            </a:r>
            <a:endParaRPr lang="fr-FR" sz="1400" dirty="0"/>
          </a:p>
        </p:txBody>
      </p:sp>
      <p:sp>
        <p:nvSpPr>
          <p:cNvPr id="23" name="ZoneTexte 22"/>
          <p:cNvSpPr txBox="1"/>
          <p:nvPr/>
        </p:nvSpPr>
        <p:spPr>
          <a:xfrm>
            <a:off x="5500694" y="2786058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Backg</a:t>
            </a:r>
            <a:r>
              <a:rPr lang="fr-FR" sz="1400" dirty="0" smtClean="0"/>
              <a:t>.</a:t>
            </a:r>
            <a:endParaRPr lang="fr-FR" sz="1400" dirty="0"/>
          </a:p>
        </p:txBody>
      </p:sp>
      <p:sp>
        <p:nvSpPr>
          <p:cNvPr id="31" name="ZoneTexte 30"/>
          <p:cNvSpPr txBox="1"/>
          <p:nvPr/>
        </p:nvSpPr>
        <p:spPr>
          <a:xfrm>
            <a:off x="3500430" y="3857628"/>
            <a:ext cx="1900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Changes in fractal </a:t>
            </a:r>
          </a:p>
          <a:p>
            <a:pPr algn="ctr"/>
            <a:r>
              <a:rPr lang="fr-FR" dirty="0" smtClean="0"/>
              <a:t>dimension</a:t>
            </a:r>
            <a:endParaRPr lang="fr-FR" dirty="0"/>
          </a:p>
        </p:txBody>
      </p:sp>
      <p:cxnSp>
        <p:nvCxnSpPr>
          <p:cNvPr id="33" name="Connecteur droit avec flèche 32"/>
          <p:cNvCxnSpPr/>
          <p:nvPr/>
        </p:nvCxnSpPr>
        <p:spPr>
          <a:xfrm rot="5400000" flipH="1" flipV="1">
            <a:off x="3714744" y="2428868"/>
            <a:ext cx="1357322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 flipV="1">
            <a:off x="5429256" y="3786190"/>
            <a:ext cx="285752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>
            <a:off x="5357818" y="4357694"/>
            <a:ext cx="571504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>
            <a:off x="5500694" y="4643446"/>
            <a:ext cx="785818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à coins arrondis 41"/>
          <p:cNvSpPr/>
          <p:nvPr/>
        </p:nvSpPr>
        <p:spPr>
          <a:xfrm>
            <a:off x="6072198" y="3786190"/>
            <a:ext cx="928694" cy="2857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6018012" y="3781417"/>
            <a:ext cx="10486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High </a:t>
            </a:r>
            <a:r>
              <a:rPr lang="fr-FR" sz="1400" b="1" dirty="0" err="1" smtClean="0">
                <a:solidFill>
                  <a:schemeClr val="bg1"/>
                </a:solidFill>
              </a:rPr>
              <a:t>Backg</a:t>
            </a:r>
            <a:r>
              <a:rPr lang="fr-FR" sz="1400" b="1" dirty="0" smtClean="0">
                <a:solidFill>
                  <a:schemeClr val="bg1"/>
                </a:solidFill>
              </a:rPr>
              <a:t>.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43" name="Rectangle à coins arrondis 42"/>
          <p:cNvSpPr/>
          <p:nvPr/>
        </p:nvSpPr>
        <p:spPr>
          <a:xfrm>
            <a:off x="6286512" y="4286256"/>
            <a:ext cx="928694" cy="285752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6245073" y="4286256"/>
            <a:ext cx="1024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 smtClean="0">
                <a:solidFill>
                  <a:schemeClr val="bg1"/>
                </a:solidFill>
              </a:rPr>
              <a:t>Low</a:t>
            </a:r>
            <a:r>
              <a:rPr lang="fr-FR" sz="1400" b="1" dirty="0" smtClean="0">
                <a:solidFill>
                  <a:schemeClr val="bg1"/>
                </a:solidFill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</a:rPr>
              <a:t>Anom</a:t>
            </a:r>
            <a:r>
              <a:rPr lang="fr-FR" sz="1400" b="1" dirty="0" smtClean="0">
                <a:solidFill>
                  <a:schemeClr val="bg1"/>
                </a:solidFill>
              </a:rPr>
              <a:t>.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45" name="Rectangle à coins arrondis 44"/>
          <p:cNvSpPr/>
          <p:nvPr/>
        </p:nvSpPr>
        <p:spPr>
          <a:xfrm>
            <a:off x="6505850" y="4786322"/>
            <a:ext cx="995108" cy="285752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6500826" y="4764297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High </a:t>
            </a:r>
            <a:r>
              <a:rPr lang="fr-FR" sz="1400" b="1" dirty="0" err="1" smtClean="0">
                <a:solidFill>
                  <a:schemeClr val="bg1"/>
                </a:solidFill>
              </a:rPr>
              <a:t>Anom</a:t>
            </a:r>
            <a:r>
              <a:rPr lang="fr-FR" sz="1400" b="1" dirty="0" smtClean="0">
                <a:solidFill>
                  <a:schemeClr val="bg1"/>
                </a:solidFill>
              </a:rPr>
              <a:t>.</a:t>
            </a:r>
            <a:endParaRPr lang="fr-FR" sz="1400" b="1" dirty="0">
              <a:solidFill>
                <a:schemeClr val="bg1"/>
              </a:solidFill>
            </a:endParaRPr>
          </a:p>
        </p:txBody>
      </p:sp>
      <p:pic>
        <p:nvPicPr>
          <p:cNvPr id="28" name="Image 27" descr="legend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43570" y="1214422"/>
            <a:ext cx="1435608" cy="112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0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dirty="0" err="1"/>
              <a:t>Cartes</a:t>
            </a:r>
            <a:r>
              <a:rPr lang="en-US" sz="2800" b="1" dirty="0"/>
              <a:t> de </a:t>
            </a:r>
            <a:r>
              <a:rPr lang="en-US" sz="2800" b="1" dirty="0" err="1" smtClean="0"/>
              <a:t>prospectivité</a:t>
            </a:r>
            <a:r>
              <a:rPr lang="en-US" sz="2800" b="1" dirty="0" smtClean="0"/>
              <a:t> </a:t>
            </a:r>
            <a:r>
              <a:rPr lang="en-US" sz="2800" b="1" dirty="0"/>
              <a:t>: </a:t>
            </a:r>
            <a:r>
              <a:rPr lang="en-US" sz="2800" b="1" dirty="0" err="1"/>
              <a:t>approche</a:t>
            </a:r>
            <a:r>
              <a:rPr lang="en-US" sz="2800" b="1" dirty="0"/>
              <a:t> </a:t>
            </a:r>
            <a:r>
              <a:rPr lang="en-US" sz="2800" b="1" dirty="0" err="1"/>
              <a:t>fractale</a:t>
            </a:r>
            <a:endParaRPr lang="fr-FR" sz="2800" dirty="0"/>
          </a:p>
        </p:txBody>
      </p:sp>
      <p:pic>
        <p:nvPicPr>
          <p:cNvPr id="7" name="Image 6" descr="caplotfi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857231"/>
            <a:ext cx="8691799" cy="5425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dirty="0" err="1"/>
              <a:t>Cartes</a:t>
            </a:r>
            <a:r>
              <a:rPr lang="en-US" sz="2800" b="1" dirty="0"/>
              <a:t> de </a:t>
            </a:r>
            <a:r>
              <a:rPr lang="en-US" sz="2800" b="1" dirty="0" err="1" smtClean="0"/>
              <a:t>prospectivité</a:t>
            </a:r>
            <a:r>
              <a:rPr lang="en-US" sz="2800" b="1" dirty="0" smtClean="0"/>
              <a:t> </a:t>
            </a:r>
            <a:r>
              <a:rPr lang="en-US" sz="2800" b="1" dirty="0"/>
              <a:t>: </a:t>
            </a:r>
            <a:r>
              <a:rPr lang="en-US" sz="2800" b="1" dirty="0" err="1"/>
              <a:t>approche</a:t>
            </a:r>
            <a:r>
              <a:rPr lang="en-US" sz="2800" b="1" dirty="0"/>
              <a:t> </a:t>
            </a:r>
            <a:r>
              <a:rPr lang="en-US" sz="2800" b="1" dirty="0" err="1"/>
              <a:t>fractale</a:t>
            </a:r>
            <a:endParaRPr lang="fr-FR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246" y="1124744"/>
            <a:ext cx="6048900" cy="4675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124744"/>
            <a:ext cx="3066750" cy="46805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755576" y="579974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BD </a:t>
            </a:r>
            <a:r>
              <a:rPr lang="fr-FR" dirty="0" err="1" smtClean="0"/>
              <a:t>Alti</a:t>
            </a:r>
            <a:r>
              <a:rPr lang="fr-FR" dirty="0" smtClean="0"/>
              <a:t> IGN</a:t>
            </a:r>
            <a:endParaRPr lang="fr-FR" dirty="0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2483768" y="6021288"/>
            <a:ext cx="39604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6804248" y="5799744"/>
            <a:ext cx="1817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Extraction des BV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053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dirty="0" err="1"/>
              <a:t>Cartes</a:t>
            </a:r>
            <a:r>
              <a:rPr lang="en-US" sz="2800" b="1" dirty="0"/>
              <a:t> de </a:t>
            </a:r>
            <a:r>
              <a:rPr lang="en-US" sz="2800" b="1" dirty="0" err="1" smtClean="0"/>
              <a:t>prospectivité</a:t>
            </a:r>
            <a:r>
              <a:rPr lang="en-US" sz="2800" b="1" dirty="0" smtClean="0"/>
              <a:t> </a:t>
            </a:r>
            <a:r>
              <a:rPr lang="en-US" sz="2800" b="1" dirty="0"/>
              <a:t>: </a:t>
            </a:r>
            <a:r>
              <a:rPr lang="en-US" sz="2800" b="1" dirty="0" err="1"/>
              <a:t>approche</a:t>
            </a:r>
            <a:r>
              <a:rPr lang="en-US" sz="2800" b="1" dirty="0"/>
              <a:t> </a:t>
            </a:r>
            <a:r>
              <a:rPr lang="en-US" sz="2800" b="1" dirty="0" err="1"/>
              <a:t>fractale</a:t>
            </a:r>
            <a:endParaRPr lang="fr-FR" sz="28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620688"/>
            <a:ext cx="5058394" cy="325104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637038"/>
            <a:ext cx="5007536" cy="322096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23528" y="692696"/>
            <a:ext cx="2813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L’exemple de deux cartes de</a:t>
            </a:r>
          </a:p>
          <a:p>
            <a:r>
              <a:rPr lang="fr-FR" dirty="0" err="1" smtClean="0"/>
              <a:t>Prospectivité</a:t>
            </a:r>
            <a:r>
              <a:rPr lang="fr-FR" dirty="0" smtClean="0"/>
              <a:t>: Pb et Cu.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861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3typ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836713"/>
            <a:ext cx="6480720" cy="47215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Prospection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pédestre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2844" y="2420888"/>
            <a:ext cx="8733676" cy="3744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6948264" y="1052736"/>
            <a:ext cx="13036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Gourault, C.</a:t>
            </a:r>
          </a:p>
          <a:p>
            <a:r>
              <a:rPr lang="fr-FR" dirty="0" smtClean="0"/>
              <a:t>Tamas, C.</a:t>
            </a:r>
          </a:p>
          <a:p>
            <a:r>
              <a:rPr lang="fr-FR" dirty="0" smtClean="0"/>
              <a:t>M2 AGES…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501008"/>
            <a:ext cx="4007173" cy="2490827"/>
          </a:xfrm>
          <a:prstGeom prst="rect">
            <a:avLst/>
          </a:prstGeom>
          <a:effectLst>
            <a:outerShdw blurRad="203200" dist="152400" dir="2700000" algn="tl" rotWithShape="0">
              <a:prstClr val="black">
                <a:alpha val="40000"/>
              </a:prstClr>
            </a:outerShdw>
            <a:softEdge rad="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339" y="3503111"/>
            <a:ext cx="4121125" cy="2507118"/>
          </a:xfrm>
          <a:prstGeom prst="rect">
            <a:avLst/>
          </a:prstGeom>
          <a:effectLst>
            <a:outerShdw blurRad="203200" dist="152400" dir="2700000" algn="tl" rotWithShape="0">
              <a:prstClr val="black">
                <a:alpha val="40000"/>
              </a:prstClr>
            </a:outerShdw>
            <a:softEdge rad="0"/>
          </a:effectLst>
        </p:spPr>
      </p:pic>
      <p:sp>
        <p:nvSpPr>
          <p:cNvPr id="10" name="ZoneTexte 9"/>
          <p:cNvSpPr txBox="1"/>
          <p:nvPr/>
        </p:nvSpPr>
        <p:spPr>
          <a:xfrm>
            <a:off x="2051720" y="6161832"/>
            <a:ext cx="5367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Modélisation 3D d’une structure par photogrammétrie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614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525" y="456036"/>
            <a:ext cx="9662189" cy="6416298"/>
          </a:xfrm>
          <a:prstGeom prst="rect">
            <a:avLst/>
          </a:prstGeom>
        </p:spPr>
      </p:pic>
      <p:pic>
        <p:nvPicPr>
          <p:cNvPr id="15" name="Picture 2" descr="jo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" r="3269" b="5264"/>
          <a:stretch/>
        </p:blipFill>
        <p:spPr bwMode="auto">
          <a:xfrm>
            <a:off x="-6832" y="500018"/>
            <a:ext cx="4659422" cy="307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043607" y="581622"/>
            <a:ext cx="3519811" cy="379372"/>
          </a:xfrm>
          <a:prstGeom prst="rect">
            <a:avLst/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Introduction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73015"/>
            <a:ext cx="4654157" cy="329111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2616" y="3678574"/>
            <a:ext cx="2941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Poro</a:t>
            </a:r>
            <a:r>
              <a:rPr lang="fr-FR" dirty="0" smtClean="0"/>
              <a:t>, Nouvelle Calédonie (Ni)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115616" y="586746"/>
            <a:ext cx="3447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Johannesburg, Afrique du Sud (Au)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5597692" y="549694"/>
            <a:ext cx="3237860" cy="379372"/>
          </a:xfrm>
          <a:prstGeom prst="rect">
            <a:avLst/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5724128" y="554818"/>
            <a:ext cx="3159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Rum</a:t>
            </a:r>
            <a:r>
              <a:rPr lang="fr-FR" dirty="0" smtClean="0"/>
              <a:t> Jungle, </a:t>
            </a:r>
            <a:r>
              <a:rPr lang="fr-FR" dirty="0" err="1" smtClean="0"/>
              <a:t>Autralie</a:t>
            </a:r>
            <a:r>
              <a:rPr lang="fr-FR" dirty="0" smtClean="0"/>
              <a:t> (U, Co, Cu)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454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3typ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836713"/>
            <a:ext cx="6480720" cy="47215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Prospection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pédestre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203848" y="5805264"/>
            <a:ext cx="3018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 grands types de structures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mines car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713646"/>
            <a:ext cx="8001056" cy="58761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dirty="0"/>
              <a:t>Prospection </a:t>
            </a:r>
            <a:r>
              <a:rPr lang="en-US" sz="2800" b="1" dirty="0" err="1"/>
              <a:t>pédestre</a:t>
            </a:r>
            <a:endParaRPr lang="fr-FR" sz="2800" dirty="0"/>
          </a:p>
        </p:txBody>
      </p:sp>
      <p:sp>
        <p:nvSpPr>
          <p:cNvPr id="6" name="ZoneTexte 5"/>
          <p:cNvSpPr txBox="1"/>
          <p:nvPr/>
        </p:nvSpPr>
        <p:spPr>
          <a:xfrm>
            <a:off x="6643702" y="2786058"/>
            <a:ext cx="2071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A total of 104 past and modern mining areas are identified when modern U, </a:t>
            </a:r>
            <a:r>
              <a:rPr lang="en-US" sz="1600" dirty="0" err="1" smtClean="0"/>
              <a:t>Ba</a:t>
            </a:r>
            <a:r>
              <a:rPr lang="en-US" sz="1600" dirty="0" smtClean="0"/>
              <a:t>, &amp; F mines are removed</a:t>
            </a:r>
            <a:endParaRPr lang="en-US" sz="1600" dirty="0"/>
          </a:p>
        </p:txBody>
      </p:sp>
      <p:sp>
        <p:nvSpPr>
          <p:cNvPr id="2" name="ZoneTexte 1"/>
          <p:cNvSpPr txBox="1"/>
          <p:nvPr/>
        </p:nvSpPr>
        <p:spPr>
          <a:xfrm>
            <a:off x="5589099" y="6365032"/>
            <a:ext cx="3126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carte des mines découvertes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dirty="0" smtClean="0"/>
              <a:t>Evaluation du </a:t>
            </a:r>
            <a:r>
              <a:rPr lang="en-US" sz="2800" b="1" dirty="0" err="1" smtClean="0"/>
              <a:t>modèle</a:t>
            </a:r>
            <a:endParaRPr lang="fr-FR" sz="28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3"/>
            <a:ext cx="4070629" cy="257700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764703"/>
            <a:ext cx="4294920" cy="5760761"/>
          </a:xfrm>
          <a:prstGeom prst="rect">
            <a:avLst/>
          </a:prstGeom>
        </p:spPr>
      </p:pic>
      <p:sp>
        <p:nvSpPr>
          <p:cNvPr id="6" name="Flèche vers le bas 5"/>
          <p:cNvSpPr/>
          <p:nvPr/>
        </p:nvSpPr>
        <p:spPr>
          <a:xfrm rot="8091897">
            <a:off x="5843432" y="3461017"/>
            <a:ext cx="576064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373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20688"/>
            <a:ext cx="8723882" cy="244824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69" y="3789040"/>
            <a:ext cx="8462884" cy="23999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dirty="0" err="1" smtClean="0"/>
              <a:t>Une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autre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approche</a:t>
            </a:r>
            <a:r>
              <a:rPr lang="en-US" sz="2800" b="1" dirty="0" smtClean="0"/>
              <a:t>: EDA (</a:t>
            </a:r>
            <a:r>
              <a:rPr lang="en-US" sz="2800" b="1" dirty="0" err="1" smtClean="0"/>
              <a:t>Tukey</a:t>
            </a:r>
            <a:r>
              <a:rPr lang="en-US" sz="2800" b="1" dirty="0" smtClean="0"/>
              <a:t>)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58885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dirty="0" err="1" smtClean="0"/>
              <a:t>Autre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approche</a:t>
            </a:r>
            <a:r>
              <a:rPr lang="en-US" sz="2800" b="1" dirty="0" smtClean="0"/>
              <a:t>: EDA (</a:t>
            </a:r>
            <a:r>
              <a:rPr lang="en-US" sz="2800" b="1" dirty="0" err="1" smtClean="0"/>
              <a:t>Tukey</a:t>
            </a:r>
            <a:r>
              <a:rPr lang="en-US" sz="2800" b="1" dirty="0" smtClean="0"/>
              <a:t>)</a:t>
            </a:r>
            <a:endParaRPr lang="fr-FR" sz="28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514876"/>
            <a:ext cx="4536503" cy="6106709"/>
          </a:xfrm>
          <a:prstGeom prst="rect">
            <a:avLst/>
          </a:prstGeom>
        </p:spPr>
      </p:pic>
      <p:sp>
        <p:nvSpPr>
          <p:cNvPr id="3" name="Flèche droite 2"/>
          <p:cNvSpPr/>
          <p:nvPr/>
        </p:nvSpPr>
        <p:spPr>
          <a:xfrm rot="13742193">
            <a:off x="3424185" y="3472902"/>
            <a:ext cx="50405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droite 7"/>
          <p:cNvSpPr/>
          <p:nvPr/>
        </p:nvSpPr>
        <p:spPr>
          <a:xfrm rot="13742193">
            <a:off x="4936354" y="2392781"/>
            <a:ext cx="50405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674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800" b="1" dirty="0" smtClean="0"/>
              <a:t>Extension à </a:t>
            </a:r>
            <a:r>
              <a:rPr lang="en-US" sz="2800" b="1" dirty="0" err="1" smtClean="0"/>
              <a:t>l’ensemble</a:t>
            </a:r>
            <a:r>
              <a:rPr lang="en-US" sz="2800" b="1" dirty="0" smtClean="0"/>
              <a:t> de la zone</a:t>
            </a:r>
            <a:endParaRPr lang="fr-FR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74" y="1545250"/>
            <a:ext cx="8100451" cy="37675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619672" y="5445224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Pb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218306" y="5445224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Cu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7164288" y="5402934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32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71472" y="1285860"/>
            <a:ext cx="800105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just">
              <a:buFont typeface="+mj-lt"/>
              <a:buAutoNum type="romanLcPeriod"/>
            </a:pPr>
            <a:r>
              <a:rPr lang="fr-FR" sz="2000" dirty="0" smtClean="0"/>
              <a:t>Une </a:t>
            </a:r>
            <a:r>
              <a:rPr lang="fr-FR" sz="2000" b="1" dirty="0" smtClean="0"/>
              <a:t>procédure efficace</a:t>
            </a:r>
            <a:r>
              <a:rPr lang="fr-FR" sz="2000" dirty="0" smtClean="0"/>
              <a:t>: découverte des mines de Pb (Ag), mais pas Fe!</a:t>
            </a:r>
          </a:p>
          <a:p>
            <a:pPr marL="400050" indent="-400050" algn="just">
              <a:buFont typeface="+mj-lt"/>
              <a:buAutoNum type="romanLcPeriod"/>
            </a:pPr>
            <a:endParaRPr lang="fr-FR" sz="2000" dirty="0" smtClean="0"/>
          </a:p>
          <a:p>
            <a:pPr marL="400050" indent="-400050" algn="just">
              <a:buFont typeface="+mj-lt"/>
              <a:buAutoNum type="romanLcPeriod"/>
            </a:pPr>
            <a:endParaRPr lang="fr-FR" sz="2000" dirty="0" smtClean="0"/>
          </a:p>
          <a:p>
            <a:pPr marL="400050" indent="-400050" algn="just">
              <a:buFont typeface="+mj-lt"/>
              <a:buAutoNum type="romanLcPeriod"/>
            </a:pPr>
            <a:r>
              <a:rPr lang="fr-FR" sz="2000" dirty="0" smtClean="0"/>
              <a:t>Une </a:t>
            </a:r>
            <a:r>
              <a:rPr lang="fr-FR" sz="2000" b="1" dirty="0" smtClean="0"/>
              <a:t>procédure simple </a:t>
            </a:r>
            <a:r>
              <a:rPr lang="fr-FR" sz="2000" dirty="0" smtClean="0"/>
              <a:t>à mettre en œuvre (et peu couteuse) qui va faire gagner du temps au prospecteur.</a:t>
            </a:r>
          </a:p>
          <a:p>
            <a:pPr marL="400050" indent="-400050" algn="just">
              <a:buFont typeface="+mj-lt"/>
              <a:buAutoNum type="romanLcPeriod"/>
            </a:pPr>
            <a:endParaRPr lang="fr-FR" sz="2000" dirty="0" smtClean="0"/>
          </a:p>
          <a:p>
            <a:pPr marL="400050" indent="-400050" algn="just">
              <a:buFont typeface="+mj-lt"/>
              <a:buAutoNum type="romanLcPeriod"/>
            </a:pPr>
            <a:endParaRPr lang="fr-FR" sz="2000" dirty="0" smtClean="0"/>
          </a:p>
          <a:p>
            <a:pPr marL="400050" indent="-400050" algn="just">
              <a:buFont typeface="+mj-lt"/>
              <a:buAutoNum type="romanLcPeriod"/>
            </a:pPr>
            <a:endParaRPr lang="fr-FR" sz="2000" dirty="0"/>
          </a:p>
          <a:p>
            <a:pPr marL="400050" indent="-400050" algn="just">
              <a:buFont typeface="+mj-lt"/>
              <a:buAutoNum type="romanLcPeriod"/>
            </a:pPr>
            <a:endParaRPr lang="fr-FR" sz="2000" dirty="0" smtClean="0"/>
          </a:p>
          <a:p>
            <a:pPr marL="400050" indent="-400050" algn="just">
              <a:buFont typeface="+mj-lt"/>
              <a:buAutoNum type="romanLcPeriod"/>
            </a:pPr>
            <a:endParaRPr lang="fr-FR" sz="2000" dirty="0" smtClean="0"/>
          </a:p>
          <a:p>
            <a:pPr marL="400050" indent="-400050" algn="just">
              <a:buFont typeface="+mj-lt"/>
              <a:buAutoNum type="romanLcPeriod"/>
            </a:pPr>
            <a:r>
              <a:rPr lang="fr-FR" sz="2000" dirty="0" smtClean="0"/>
              <a:t>Une </a:t>
            </a:r>
            <a:r>
              <a:rPr lang="fr-FR" sz="2000" b="1" dirty="0" smtClean="0"/>
              <a:t>procédure améliorable</a:t>
            </a:r>
            <a:r>
              <a:rPr lang="fr-FR" sz="2000" dirty="0" smtClean="0"/>
              <a:t>, notamment en utilisant les statistiques spécialement conçues pour les données « bouclées »: transformation </a:t>
            </a:r>
            <a:r>
              <a:rPr lang="fr-FR" sz="2000" i="1" dirty="0" err="1" smtClean="0"/>
              <a:t>clr</a:t>
            </a:r>
            <a:r>
              <a:rPr lang="fr-FR" sz="2000" dirty="0" smtClean="0"/>
              <a:t>, </a:t>
            </a:r>
            <a:r>
              <a:rPr lang="fr-FR" sz="2000" i="1" dirty="0" err="1" smtClean="0"/>
              <a:t>ilr</a:t>
            </a:r>
            <a:r>
              <a:rPr lang="fr-FR" sz="2000" dirty="0" smtClean="0"/>
              <a:t>, globalisation du signal.</a:t>
            </a:r>
            <a:endParaRPr lang="fr-FR" sz="2000" dirty="0"/>
          </a:p>
        </p:txBody>
      </p:sp>
      <p:pic>
        <p:nvPicPr>
          <p:cNvPr id="1026" name="Picture 2" descr="R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892" y="3241552"/>
            <a:ext cx="9525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data:image/jpeg;base64,/9j/4AAQSkZJRgABAQAAAQABAAD/2wCEAAkGBxITEhQQEhIQEA8UFBUPEBUQEhAQEBAQFBIWFhQRFBQYHCggGBomHBQUITEhJSkrLi4uFx8zODMsNygtLisBCgoKDg0OGhAQGywkHyQsLCwsLCwsLCwsLCwsLCwsLCwsLCwsLCwsLSwsLCwsLCwsLCwsLCwsLCwsLCwsLCwsLP/AABEIAO4A0wMBEQACEQEDEQH/xAAbAAACAgMBAAAAAAAAAAAAAAAABgUHAgMEAf/EAD4QAAECBAQDBQYEBAUFAAAAAAEAAgMEBREGEiExQVFhInGBkbEHEzKhweEjQlLRFGKSshYzcoKiFUPC8PH/xAAaAQEAAgMBAAAAAAAAAAAAAAAAAwUBAgQG/8QAMxEBAAICAQMCAwUHBQEAAAAAAAECAxEEEiExBVETQXEiMmGRsRQjM1KBwfAVQqHR4fH/2gAMAwEAAhEDEQA/ALxQCAQCAQCAQCAQCAQCAQCAQCAQCAQCAQCAQCAug1fxDM2TM3PbNluM2UEC9uWo81jqjevmxuN6bLrLL1AIBAIBAIBAIBAIBAIBAIBAIBAIBAIBAINUWZa3cgLE2iPLEzEeUZN11jdvnoFBfk1hDbPWCxW8ZBjXHNsNm6Liyc2Z7Vcl+XM9oQXs8rT4z40w694jxDYOTGXJPiXH+ldXEw9MTa3mXRxsXTE2nzK0oTzYLrdTqQCAQCAQCAQCAQCAugxLwgxMdvNB5/EN5oPRHbzQZB4Qe3QeoBBrixmt1JA71iZiPLEzEeUdNVpjdtfkFDbkVqitnrBfqOLAPzW6NXHk52vm5cnM0Wp3EznfCPErgvzJnw4r8qZ8IaYnoj93FctslreZc9slreS9iaZyw7cSujiU6r7Tcau7bPPs3pmRjG8gL/6jqfmSvR1jUL6sajS1ocPQLLLagEAgEAgEAgEGLnWQc8Sa4DUrW1618yOd8Zx4gfNc1+XWPDOnPEiji4+dlx39R184ht0uaJPQhu5vi77rmn1Of5jpYCehHZzf6vutf9St/NLPS2CI07E+BUlfU7e7HSyERw2d5rop6n/NH5MdLYyoub8Q05jULtxcvFk7RPf8WNO+Xn2u4rpYdYfdAh45hx4ZMeXJJ/7kM65gPzM5Hpx79+Hk8e0z10n+jj5GC0/apP8AQitrb4w1ce4Kmy2vE95VOSb/ADYErnQvEAgXpwe+mocIagHM7ubr62HirngY+21rwsfZd2DZLKwK2WZvQCAQCAQCAQCDTGjAIOKLFvqTYclxZuXFfusxDgm6i1gvcABUubnd9R3lvEEHEftDEMlkLtO58ljHgy5u951BMxBIncRzkc6xHNHIHKFY4vT6R/t/Nr1OL3UZ28R58XH6rrjiV/D8mNs2y8YaiI/5/uk8Ss//AA275OszcE/E5w6E+hXLl9NrbxDaLHOg4yL7Nfv10Kp83Fvjn7LbZvl50OFwVy/GmO1mWbm8WnKemx7wrHj+pZMXae8fj/ZrNXTJ1Qg5X6H5HuK9Bg5GPPXqpP8A3DSY07puA2K1TsK1rWGQyK6I3QHV3K/PvVV6hhj70eVbzcUfehCvFjZUsqmWKDCO/K0nkFtWNzptWNzpH4HlPezD4p17WRvcNT9PJek41Omq+49Omq/aJAysHcul0JJAIBAIBAIBBomI9gsTOu8iPixbanf0VVyuX+TaIRU5O7ngvP5uTa86hJEKuxpiZznGDDOuxI4Kw4PD/wB1mtpLMlIFxudSV6DHiivlGaKZh5zuCmDJKYT6IOz/AAmOSDim8J9EC7PUJ0M5gNQosuGuSNSzEpfD1RI7LuGh6Ly/O4s47alJEm+FE0uquLTDZ7FaHCx+4PMLow8i+K3XSdSxMbEjOvYS06gC+bhb9+i9Xx+fTNi647T84/Fz5bRTyXcR1rMS1pvzKreTyOqdKbkZ+qdEioVdkM2Ju48BuoMXHtkQ48Frt0jPNiC4WmXFNJ1LTJjmk6lyYimckI9VLxadV0nHpuxt9mdKysZca2zO/wBR1PqvR1jUL6sahcEuyzQFs2bEAgEAgEAg1xolggi4kX8x8FWczkxH2Y8NohFzUe5XmeRnm8pIgp4yq3uoRAOpCk4WH4liZVnIQDEdnOpcbr1uDHFY2ilYOG6DmsSF0MLFptGa0DRBLslWjggz9yOSDXElWnggh6nRmuB0QIVWpZgvztGnEcwuflceM+Oaz5+TMTpN0yLdo46XHcvE5qTW0xPlNDtv9zyUnF49s1tR4+co8mSKRuS/Xaxb8Nnire9646/Dx+FFyORNpIdcq4hiwN3nZY4/HnJO5RYMM3nctOGsPvjO97EuXnYfp+6vsWKKQuseOKwYaphWJCHvYYOYaub+r7qHk8aMkbjyi5HHi8bjyUJmKZiPDg2Pxdscg3Ug+VlzcPB0z3c/Fw9MrxwVI5Wg2VqsjoEAgEAgEAg8JQRk5FucvDc/sufk5fh0/GWYhGzsbgvK8vP8oSRDge7S6rvMtlU42nTEjCGDpdej9Ow9kdpd+GKbmI0XoIaLcoNPDWjRBPtFkHqAQCDxzboICvU4OadECrSWFrnQ+DTe/ANP3BVB6lwJyZotXxPn+hOWKV3LmrlYDR7tniVHe9cVfh0U3J5M2khVyriGDrd52WuDBOSdyhw4ZyTuUDJSj3vER9yb314BW+G1K2isLrFhisLnwNItygruSnabp7XttZAkxsEwxM/xAbaIW5CRsRcG5HPQC/JY1G9sdMb2dqRKZGgLLKRQCAQCAQCDTNRLBBCufoTxOv7Ki5+fdp/Ds3rCNiOuV5vJbqnaRxVSLlhuPRZxV3aBUT/xJhx5aea9jwqaqilZuDpDY2Xe1WTKw7BBuQCAQCAQcNUjNa3XwWl7xSNy1vaKxuVeVyrht2Q9zuRzVLyuTMzpU8jkb7EKt1cQwdbvOwXPgwTkncufDhnJO0RSKY+M/wB5EuSdgeC7MuWuOvTVd4cMVg8wqKGsvZVf7TPV2dWk5hOdynJyNl6jDkjJSL+6KVkSkS4Uo2mGEGQCD1AIBAIBAIIuqxPy8zZR5b9FJt7QIybfovI8rJ2Sw4VWtkLiqNlgldXEru7Eq6oULNEJ5uXsuNGqIpXLhWWs0LoYNzQg9QCAQCDmnZtsNtz4Dmtb3isblra0Vjcq+xLXySWg3O2nAcgqXlcqZnSq5HI32V7W6uIYJJu87BcuHDOSXNixTklC0mmvjv8AexLknVo5dV35L1xV6arvDhisLLoNGDQCQqLkZ5l1xCbnYAyELkpb7TJUk42SP3r1npmTeOa+yKy0qFMZmhWbVMoBAIBAIBAIPCggp194ncCfp9Vw+oX6cWvef/W1fKPmnaryXItuUkNC5mSxjaJaHborDgx9piSrhSFcjvv5lewwxqkIZXTh+FZoUgnUAgEAg55uaDG3Ph1WtrRWNy1taKxuVf4mr5JIB1202AVNyuVvsquTyNq8rVWEMEk3cdguTDhtls5cWKckoamUqJHd72IDrq0HgOavsOGKQusOKKwsnDVFDWNJHBef5+SYyWr+LrqZIbLCypJnbcRm3aR0SvkIVUOWMD1XpfS7fb17wjssPCkzdoV80ODSg9QCAQCAQCDCKdEC7Edd7vAeqqPVbdqx9W9XHGOq8vlndkkNaiChjp3Z8FZ8CO7WyKwdD1b4L19PuwiXNRm9kLYSaAQCDRNTIYLn7la2tFY3LFrRWNyQMTV83IB7W2nAKn5XK34VXJ5G1eVmqiGC5xu47DiuLFitls5MWOclkVQqPEmYgixASCbsaeXMq+wYIpC5w4YrC2KVh4MZcjgul0JKRhgMA6kf8ivK+pRrkW/p+kJa+AVSy2eFAg4m0ieKv/TZ+3VpY24MjaBelRrDgnQIM0AgEAgEAg1TJ7JQLQPaf3/RUXq0/brH4N6ueJuvN3+8kYLQJmOToe5WnAa2c+DW6t8F6+viES4aUOyFkd6AQaZqYDBc/wD3otbWisblibREbkg4mr+4B12HQKo5XK9lXyeQrys1UMBc43cdlw4sVstnFjxzksh6LSYk1EEWICW3uxp2PU9FfYMEUhdYcMVhcuFcOhgBIXS6DTOwQ1lhyQQMuOz4u/uK8x6n/Ht/T9ElfDUVRz5bvFgIGMDZ/iPVXnp/mv1aWMGC37L1CNZ0qeyEG5AIBAIBAINE38JQLLD2n9/0VB6v/Er9P7pKNL915y/luxWoTcbt37lacGWsteDBqF6+PCJb1M+ELI7UGmZjhgJJWLWiI3LEzERuSJibEG4B12A5BVHK5Sr5HIV1WaqGAucbngFX48dstnFjpOSyEpFMiTcQRIgOS/ZbwPXu9fW9wYIpC5w4YrC5MK4cDQCQut0niBBDRYINFS+EoF2B8Pi7+4rzHqf8e39P0SV8NJVHPluFgV5jN3b8R6q99O8w0snsFnZenRrSk/hCDegEAgEAgEGma+EoFZp7bx3H1/ZUPrMatSfr/ZvRrfuvOX8pGK0CjjUaHuVlwmtnPgw6tXsK/dhEt6mfCFsOiYjhgJOwWJmIjcsTMRG5IuJsQbgHXgOSqeVylZyOSrqsVUMBe468FXY8dstnDSlslkBS6dEm4giPB93fst/V9vVXvH48UhcYMMVhcmFMOBoBIXW6j1AghosEG1BxVM9koICD8Hn/AHFeX9R/j2/z5Qkr4c5VJLd4sCs8YRbxQP5h6r0Xpte8NLGnBY2Xoka0ZT4Qg3oBAIBAIBBrmBoUClG0jEc2+h+6pvWq/uq29p/WP/G9HkReXv5SMFoFjGDOz4Lv4c92JRuDjqF7LHO6R9EK25KOGw8xNgAtpmIjcsTMRG5KmJsRa5W3Ljo1o1Nz0G5VVyeTvtCu5GeZ7QXW4Yno/bLGQr6gx3Fp/paC4eIC4fg2tO7IK8LLedzGvq4o3spjRHh8WbhOaNcghvt5l2vku3FlxYo1pZ4uNFIM1IwoYFu1Dfbldp8iF0xz8fziU/Sa5WdDLAjL/wC810482PJ92dmkpBmg5SsN4KDhqx7JQQbPgHdfzXk+dO8t/rKWHMqdswjOs0nos1jcip67FzzIHIkr1Xp1PCOx/wAFwtlctFlyw7IQbUAgEAgEAgxiDRAo1kZYjXcL2PjouL1HH8TjXj2jf5M1nuxcvFz3hMwWggsUQ7s8F2cSdSxJcw1FDHa6WK9jx7fuqyhtOjbHq74hbBhDNEdoxt7AaauceAA4rk5GaZ7Q4cuSbz01TlNpkKWGc2fHI7cR2/VrP0t9eK4L5a4o3Pl1YOPXH3+fuXcQ+0CFBJa3tv5DZQ1jPm7x2h0doLB9p0Un/LAHiVJ+w3/mk6k9Rscti6OAB6FcuXDlx/PbO4NMOaa8XGoK5ozzE+0s6anTDoZzA3bxHLqOiuuD6p12jFl8/Kff6tJqnqbUQ8DVXjR5WYnZKCMjCzbchZeN5Nt7n3Sw41WtnBW5jJCceimwV6rwSqiVd7yO53Ww817Hh06aoZW3g6X0C7WD9DGiDJAIBAIBAIAoFrEsvdpWJjYiZSYzNB48e/ivC8rBODLbH7fp8k0TuG5czKOrcK8NT4J1YlWs7NGDEtz1HnZeo4+X9zpxci2ljezqUtAM2/8AzI1wy/5YLTbTvcCe4NXJkv07mWvEx9uufM/ojPaFiIw2mGw9o6Lj4+Oc+Tqt4h2z2VfLwHRHXNzc6niV6XFhiI7o9mGToLiNlOw2PozoZzAWPqocuCuSNSzEnLDM2S0eXceS8lzsE47zEpKyn4+xXBE92yLp0+YcTLfsnUdOYXsvTuTObFq3mP8AIlFaNGOPNZ8o5kfddee3TjtP4NYYzRXjeTPZNDkXEySvaBVMrMgOp0Vr6fh3O5a2ks4ZlbkcybnxXq8VemqJdGGJazQpAzhB6gEAgEAgEAg4KpAzNKBDe4wopbwJuO/iqP1ji9URlj5dp/s3pKThRARdeYmNJGM2y7SFtSdSKx9oUiYcBkyBo2IYbu54uCfFlv8Acr707J13nH+G3Nnx9UQtWnQRClYMIbQ4MNmu5ysAJPVcvLv3lLSuoiFRYveYkxbqVZem0jUQWTOFqNmtortos2m0FoaNEHtQoDSDogVpSS91Hy7Nf/cNfS/yVP6zh6sPxI81/SW9J7p5w0XlUhXq8MhxI3bd3lv8lcem5/h5Y38+3+f1a2hKYVmjFffcMbmPedB9fJXvPtrFr3R1TU07VeR5M90sOCfmhDYXE2sFFjpNraZU/WZ0zMcn8oK9XwuP0xEIpk44Sp9yDZWrVbdJgZWhBIoBAIBAIBAIBBhFbcIEjFcjoXbEa35LW9YtWYt4kQNIqoOl9jYjkV5Dl8Wcd5j8klbRaNwYWuBCrZjTdGYiogmpOPLaZnsOThaK05oZvyzNb4XXbws3ws9b/wCa+bExuEv77PBa7bNDa621rsBss8mftTH4kKsrUv8Ajg9Srv0y251+DSx9wbLiwV00WLAbYBB7EbcIFDEEtlc1/JwPhfVQ8inXitX3iWYZRAvD3jsmcrJUF+Yi6xW0+IGrCVLMtBiB3xvivtz90xxbD8wC7/cr/mcuMkRr2j8/mjiHVMRQLk7Lz992skVrjfEWc+5hnobK64HE19qWkyh6FTySNNeK9Fjp0wjW5hSmWANlIHiCywQZoBAIBAIBAIBBrixQ0XJAWJmIJnRGxjVW2I4cBz6lV/I5UR2cOfkRHZUs1UnQIhjflPxt/UP3XHr48alpx889R2w/iFkRrXBwcx2x+h5HoqrkcW1ZmJhbRJrgRgRcFcHestmbjpZZteZCjXqUTdzRqNR+ytOByox5ImfDW0JrBscWC9YiWHBdcBBsQL2JIfZKDkjN0XhstdQmhzgrlidMvI0yGi5NgpOq1uwr/F+LN4UI3dsTyVrw+Fv7VmsyUafKOe7Mblx11Xo8OLpjco5WLhai7EhTsLOpsoGtCCQQCAQCAQCDB8QDUkAdUmdG3DMVeG3jfu281DbPSqK2asIKoYpDfzBvdqVyZObEOa/L0WZ/FJPw3PUrgyc2Z8OK/LmfBbn5wuu5x6rkm03s5ZtN5JUeE+biFrbiG02J5nkFd8TB0xtccbDqE9IUWLBF2XDeI4d/eunPx65Y1LtjsmqdiB0I5X38VQcngTWe6SLG2QrMOINxdVOTj2q22kQGu5FQxuGWgUwtf7yFYX1c06Anm08D0XovT/UZpWMeXvHyn/tHapgkai4CzmuB6g281eVzY7eJhpp3iog8z4FbTesfMR9Qhui6fC3iTv4BQ5OTSsdp2zpyzpGy8ly7R4hLDjXAyUMdVBzGENvfZWfp+KLW7tbK/kZIuNzq4r1ePFFe8o9nvDlBJIJCmYWbR6aGAaIJtosg9QCAQCAQcFVbELbQ4ghHn7sRD8yFpetpj7M6aXi0x2nSvK7Lz4vlm2O5ZoLm+jyuWeJe33ry5p41583JNQbVLm8WG4fyuePVq0/YY95/NrPD/H/lFGbnWntw3HqC13juorenwitwoTMjGL23IIPEEWVVmx9FulXZadFtOPEMzkhHmVJxadV0nHruxg9ntBuxmYakZnd51PqvSUjUaX1I1CyJigNyWtwWzYj17De9gsTWJjUhPmJSNCN2E9xv6riycKtvDMS2y2Ko8L4g4fMKvy+mx7NupPSHtFaPjF/kuOfT71+7Lbacl/aLK8SW/NZjFyK/LZ2bYntIlBs4nuCkiOT/AC/8sdkbF9psNxysaddLu0WL4ORMd5NwnqdPmM3Nz1VRmrNbalvDrUAX8T08PFyu3i5ZrPZiYLVBkB7zKeBt+y9nhyfEpFvdDK2KFT2ho0Ugn2gBB7nCD0OCD1AIBAIMIjLoOGPS2u3QcMXDrDwCDgmcKMIPZCBHrNNEGIWW3AcPmPoqH1Cms2/eFNzq6y794I9W/FmIcEajMC7/AEjU+im9Px/NJwsfzXTgqRytBsrhanMtQcM5T2uGyBWqmGgb6IFOoYWPAIIGaw0f0/JazWJ8wOB+Hv5fVa/Cp7DWKB/Kfmnwqewz/wCiEfl+S2ilY8QLPwvLhsrBsPyC/fsV4/n1n9oyb90tfCQVa2cs/CzNKkxzqQpwPw4/Qr1npeXqpNPZFZZ1DmAWBWjV1RZi5IuubkZpx6182YhE1WpCCC4uOmupVVm9Uy1t00iG0VbKXWQ/ir5oYYTrhBmgEAgEAgEHhQV57QIVnNf0ePQ/Qqq9Tr2rb6q71CO1Z+qssIyvvZqJFOoB9231d/4rq4lOmkJ+LTVV+UGWysHcut1JVAIMHQwUHLGkGngg4I1EaeAQccTDreSDX/htvJBoncPtDdkGmltywwz9Jc3/AJE/VeU9Ujp5Nvx1P/CWvhtKp5bMXC4SAsVqTIOYDUajwVv6dyPh5I348NbQYMN1DsDVesRJaFEJzO628h91S+qWnqiI+UN6q79oc+4EtDja1rKu4VOu25bS78HzRJC9WiWnIHsoOlAIBAIBAIBAge1Tsy5f+l2vcWkfsuHn06qR9YcfNrukfUuez2jFjIeYWc78R198z+1Y91wPBdeOuqxDpxxqsQtyVZZoC3btyAQCAQCAQeWQc08y7SgTs+SI5p49oeh+i8/65hn7GWPpP9v7pKS33XnJbvFgYPgB262rMjmhUFwfeE9jYZNy12a7OeW246aL1PD9Q/dxXJ5j5+6OapmMWwoeW9w0ak8TuSuDncjrmZ+cs1hS+KZ/30zlGozXPgV2+n4NRG2LScsGQtQrtotWRHZCDpQCAQCAQCAQLmM6P/EwTB0sXwy6/FjYrS8f0hwWmSnVGvojyU6419HtJp2U3st0hhAQeoBAIBAIBAIMIrbhAkYmli0527jVQ8jDGbHNLfNmJ0hJOtgHK4+a8hm4lqTMTHeEsSmoMy12xC47UmGW4FajyJPBguXAeKmpe/iAj4wxiMphQjdx0JHBWXF4drT13azJOo8sXOzHUlekwY+mNo1uYQkbAGynYP8ABbYINiAQCAQCAQCDF7LoPGQwEGaAQCAQCAQCAQCCIrElnaUFXYjozmkltwVDmwVy+WYnRTfPzUI2Go6FcF/T49mep47E8ztZ3zUP+n19mepxzFSmYmhc4DyU+PhRHirG2MpTSTc6ldtMMR5Y2d8N0MkgkKdhadGkcjQgmAg9QCAQCAQCAQCAQCAQCAQCAQCAQCDF7LoISqUkPB0QJlTwtcmwQQcXCx5ICDhU8kE7TMLWtcIHKl0gMA0QTbGWQZIBAIBAIBAIBAIBAIBAIBAIBAIBAIBB4Qg0xJZpQaHU5vIIBtPbyCDohywCDaAg9QCAQCAQf//Z"/>
          <p:cNvSpPr>
            <a:spLocks noChangeAspect="1" noChangeArrowheads="1"/>
          </p:cNvSpPr>
          <p:nvPr/>
        </p:nvSpPr>
        <p:spPr bwMode="auto">
          <a:xfrm>
            <a:off x="1619672" y="29840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6" descr="data:image/jpeg;base64,/9j/4AAQSkZJRgABAQAAAQABAAD/2wCEAAkGBxITEhQQEhIQEA8UFBUPEBUQEhAQEBAQFBIWFhQRFBQYHCggGBomHBQUITEhJSkrLi4uFx8zODMsNygtLisBCgoKDg0OGhAQGywkHyQsLCwsLCwsLCwsLCwsLCwsLCwsLCwsLCwsLSwsLCwsLCwsLCwsLCwsLCwsLCwsLCwsLP/AABEIAO4A0wMBEQACEQEDEQH/xAAbAAACAgMBAAAAAAAAAAAAAAAABgUHAgMEAf/EAD4QAAECBAQDBQYEBAUFAAAAAAEAAgMEBREGEiExQVFhInGBkbEHEzKhweEjQlLRFGKSshYzcoKiFUPC8PH/xAAaAQEAAgMBAAAAAAAAAAAAAAAAAwUBAgQG/8QAMxEBAAICAQMCAwUHBQEAAAAAAAECAxEEEiExBVETQXEiMmGRsRQjM1KBwfAVQqHR4fH/2gAMAwEAAhEDEQA/ALxQCAQCAQCAQCAQCAQCAQCAQCAQCAQCAQCAQCAug1fxDM2TM3PbNluM2UEC9uWo81jqjevmxuN6bLrLL1AIBAIBAIBAIBAIBAIBAIBAIBAIBAIBAINUWZa3cgLE2iPLEzEeUZN11jdvnoFBfk1hDbPWCxW8ZBjXHNsNm6Liyc2Z7Vcl+XM9oQXs8rT4z40w694jxDYOTGXJPiXH+ldXEw9MTa3mXRxsXTE2nzK0oTzYLrdTqQCAQCAQCAQCAQCAugxLwgxMdvNB5/EN5oPRHbzQZB4Qe3QeoBBrixmt1JA71iZiPLEzEeUdNVpjdtfkFDbkVqitnrBfqOLAPzW6NXHk52vm5cnM0Wp3EznfCPErgvzJnw4r8qZ8IaYnoj93FctslreZc9slreS9iaZyw7cSujiU6r7Tcau7bPPs3pmRjG8gL/6jqfmSvR1jUL6sajS1ocPQLLLagEAgEAgEAgEGLnWQc8Sa4DUrW1618yOd8Zx4gfNc1+XWPDOnPEiji4+dlx39R184ht0uaJPQhu5vi77rmn1Of5jpYCehHZzf6vutf9St/NLPS2CI07E+BUlfU7e7HSyERw2d5rop6n/NH5MdLYyoub8Q05jULtxcvFk7RPf8WNO+Xn2u4rpYdYfdAh45hx4ZMeXJJ/7kM65gPzM5Hpx79+Hk8e0z10n+jj5GC0/apP8AQitrb4w1ce4Kmy2vE95VOSb/ADYErnQvEAgXpwe+mocIagHM7ubr62HirngY+21rwsfZd2DZLKwK2WZvQCAQCAQCAQCDTGjAIOKLFvqTYclxZuXFfusxDgm6i1gvcABUubnd9R3lvEEHEftDEMlkLtO58ljHgy5u951BMxBIncRzkc6xHNHIHKFY4vT6R/t/Nr1OL3UZ28R58XH6rrjiV/D8mNs2y8YaiI/5/uk8Ss//AA275OszcE/E5w6E+hXLl9NrbxDaLHOg4yL7Nfv10Kp83Fvjn7LbZvl50OFwVy/GmO1mWbm8WnKemx7wrHj+pZMXae8fj/ZrNXTJ1Qg5X6H5HuK9Bg5GPPXqpP8A3DSY07puA2K1TsK1rWGQyK6I3QHV3K/PvVV6hhj70eVbzcUfehCvFjZUsqmWKDCO/K0nkFtWNzptWNzpH4HlPezD4p17WRvcNT9PJek41Omq+49Omq/aJAysHcul0JJAIBAIBAIBBomI9gsTOu8iPixbanf0VVyuX+TaIRU5O7ngvP5uTa86hJEKuxpiZznGDDOuxI4Kw4PD/wB1mtpLMlIFxudSV6DHiivlGaKZh5zuCmDJKYT6IOz/AAmOSDim8J9EC7PUJ0M5gNQosuGuSNSzEpfD1RI7LuGh6Ly/O4s47alJEm+FE0uquLTDZ7FaHCx+4PMLow8i+K3XSdSxMbEjOvYS06gC+bhb9+i9Xx+fTNi647T84/Fz5bRTyXcR1rMS1pvzKreTyOqdKbkZ+qdEioVdkM2Ju48BuoMXHtkQ48Frt0jPNiC4WmXFNJ1LTJjmk6lyYimckI9VLxadV0nHpuxt9mdKysZca2zO/wBR1PqvR1jUL6sahcEuyzQFs2bEAgEAgEAg1xolggi4kX8x8FWczkxH2Y8NohFzUe5XmeRnm8pIgp4yq3uoRAOpCk4WH4liZVnIQDEdnOpcbr1uDHFY2ilYOG6DmsSF0MLFptGa0DRBLslWjggz9yOSDXElWnggh6nRmuB0QIVWpZgvztGnEcwuflceM+Oaz5+TMTpN0yLdo46XHcvE5qTW0xPlNDtv9zyUnF49s1tR4+co8mSKRuS/Xaxb8Nnire9646/Dx+FFyORNpIdcq4hiwN3nZY4/HnJO5RYMM3nctOGsPvjO97EuXnYfp+6vsWKKQuseOKwYaphWJCHvYYOYaub+r7qHk8aMkbjyi5HHi8bjyUJmKZiPDg2Pxdscg3Ug+VlzcPB0z3c/Fw9MrxwVI5Wg2VqsjoEAgEAgEAg8JQRk5FucvDc/sufk5fh0/GWYhGzsbgvK8vP8oSRDge7S6rvMtlU42nTEjCGDpdej9Ow9kdpd+GKbmI0XoIaLcoNPDWjRBPtFkHqAQCDxzboICvU4OadECrSWFrnQ+DTe/ANP3BVB6lwJyZotXxPn+hOWKV3LmrlYDR7tniVHe9cVfh0U3J5M2khVyriGDrd52WuDBOSdyhw4ZyTuUDJSj3vER9yb314BW+G1K2isLrFhisLnwNItygruSnabp7XttZAkxsEwxM/xAbaIW5CRsRcG5HPQC/JY1G9sdMb2dqRKZGgLLKRQCAQCAQCDTNRLBBCufoTxOv7Ki5+fdp/Ds3rCNiOuV5vJbqnaRxVSLlhuPRZxV3aBUT/xJhx5aea9jwqaqilZuDpDY2Xe1WTKw7BBuQCAQCAQcNUjNa3XwWl7xSNy1vaKxuVeVyrht2Q9zuRzVLyuTMzpU8jkb7EKt1cQwdbvOwXPgwTkncufDhnJO0RSKY+M/wB5EuSdgeC7MuWuOvTVd4cMVg8wqKGsvZVf7TPV2dWk5hOdynJyNl6jDkjJSL+6KVkSkS4Uo2mGEGQCD1AIBAIBAIIuqxPy8zZR5b9FJt7QIybfovI8rJ2Sw4VWtkLiqNlgldXEru7Eq6oULNEJ5uXsuNGqIpXLhWWs0LoYNzQg9QCAQCDmnZtsNtz4Dmtb3isblra0Vjcq+xLXySWg3O2nAcgqXlcqZnSq5HI32V7W6uIYJJu87BcuHDOSXNixTklC0mmvjv8AexLknVo5dV35L1xV6arvDhisLLoNGDQCQqLkZ5l1xCbnYAyELkpb7TJUk42SP3r1npmTeOa+yKy0qFMZmhWbVMoBAIBAIBAIPCggp194ncCfp9Vw+oX6cWvef/W1fKPmnaryXItuUkNC5mSxjaJaHborDgx9piSrhSFcjvv5lewwxqkIZXTh+FZoUgnUAgEAg55uaDG3Ph1WtrRWNy1taKxuVf4mr5JIB1202AVNyuVvsquTyNq8rVWEMEk3cdguTDhtls5cWKckoamUqJHd72IDrq0HgOavsOGKQusOKKwsnDVFDWNJHBef5+SYyWr+LrqZIbLCypJnbcRm3aR0SvkIVUOWMD1XpfS7fb17wjssPCkzdoV80ODSg9QCAQCAQCDCKdEC7Edd7vAeqqPVbdqx9W9XHGOq8vlndkkNaiChjp3Z8FZ8CO7WyKwdD1b4L19PuwiXNRm9kLYSaAQCDRNTIYLn7la2tFY3LFrRWNyQMTV83IB7W2nAKn5XK34VXJ5G1eVmqiGC5xu47DiuLFitls5MWOclkVQqPEmYgixASCbsaeXMq+wYIpC5w4YrC2KVh4MZcjgul0JKRhgMA6kf8ivK+pRrkW/p+kJa+AVSy2eFAg4m0ieKv/TZ+3VpY24MjaBelRrDgnQIM0AgEAgEAg1TJ7JQLQPaf3/RUXq0/brH4N6ueJuvN3+8kYLQJmOToe5WnAa2c+DW6t8F6+viES4aUOyFkd6AQaZqYDBc/wD3otbWisblibREbkg4mr+4B12HQKo5XK9lXyeQrys1UMBc43cdlw4sVstnFjxzksh6LSYk1EEWICW3uxp2PU9FfYMEUhdYcMVhcuFcOhgBIXS6DTOwQ1lhyQQMuOz4u/uK8x6n/Ht/T9ElfDUVRz5bvFgIGMDZ/iPVXnp/mv1aWMGC37L1CNZ0qeyEG5AIBAIBAINE38JQLLD2n9/0VB6v/Er9P7pKNL915y/luxWoTcbt37lacGWsteDBqF6+PCJb1M+ELI7UGmZjhgJJWLWiI3LEzERuSJibEG4B12A5BVHK5Sr5HIV1WaqGAucbngFX48dstnFjpOSyEpFMiTcQRIgOS/ZbwPXu9fW9wYIpC5w4YrC5MK4cDQCQut0niBBDRYINFS+EoF2B8Pi7+4rzHqf8e39P0SV8NJVHPluFgV5jN3b8R6q99O8w0snsFnZenRrSk/hCDegEAgEAgEGma+EoFZp7bx3H1/ZUPrMatSfr/ZvRrfuvOX8pGK0CjjUaHuVlwmtnPgw6tXsK/dhEt6mfCFsOiYjhgJOwWJmIjcsTMRG5IuJsQbgHXgOSqeVylZyOSrqsVUMBe468FXY8dstnDSlslkBS6dEm4giPB93fst/V9vVXvH48UhcYMMVhcmFMOBoBIXW6j1AghosEG1BxVM9koICD8Hn/AHFeX9R/j2/z5Qkr4c5VJLd4sCs8YRbxQP5h6r0Xpte8NLGnBY2Xoka0ZT4Qg3oBAIBAIBBrmBoUClG0jEc2+h+6pvWq/uq29p/WP/G9HkReXv5SMFoFjGDOz4Lv4c92JRuDjqF7LHO6R9EK25KOGw8xNgAtpmIjcsTMRG5KmJsRa5W3Ljo1o1Nz0G5VVyeTvtCu5GeZ7QXW4Yno/bLGQr6gx3Fp/paC4eIC4fg2tO7IK8LLedzGvq4o3spjRHh8WbhOaNcghvt5l2vku3FlxYo1pZ4uNFIM1IwoYFu1Dfbldp8iF0xz8fziU/Sa5WdDLAjL/wC810482PJ92dmkpBmg5SsN4KDhqx7JQQbPgHdfzXk+dO8t/rKWHMqdswjOs0nos1jcip67FzzIHIkr1Xp1PCOx/wAFwtlctFlyw7IQbUAgEAgEAgxiDRAo1kZYjXcL2PjouL1HH8TjXj2jf5M1nuxcvFz3hMwWggsUQ7s8F2cSdSxJcw1FDHa6WK9jx7fuqyhtOjbHq74hbBhDNEdoxt7AaauceAA4rk5GaZ7Q4cuSbz01TlNpkKWGc2fHI7cR2/VrP0t9eK4L5a4o3Pl1YOPXH3+fuXcQ+0CFBJa3tv5DZQ1jPm7x2h0doLB9p0Un/LAHiVJ+w3/mk6k9Rscti6OAB6FcuXDlx/PbO4NMOaa8XGoK5ozzE+0s6anTDoZzA3bxHLqOiuuD6p12jFl8/Kff6tJqnqbUQ8DVXjR5WYnZKCMjCzbchZeN5Nt7n3Sw41WtnBW5jJCceimwV6rwSqiVd7yO53Ww817Hh06aoZW3g6X0C7WD9DGiDJAIBAIBAIAoFrEsvdpWJjYiZSYzNB48e/ivC8rBODLbH7fp8k0TuG5czKOrcK8NT4J1YlWs7NGDEtz1HnZeo4+X9zpxci2ljezqUtAM2/8AzI1wy/5YLTbTvcCe4NXJkv07mWvEx9uufM/ojPaFiIw2mGw9o6Lj4+Oc+Tqt4h2z2VfLwHRHXNzc6niV6XFhiI7o9mGToLiNlOw2PozoZzAWPqocuCuSNSzEnLDM2S0eXceS8lzsE47zEpKyn4+xXBE92yLp0+YcTLfsnUdOYXsvTuTObFq3mP8AIlFaNGOPNZ8o5kfddee3TjtP4NYYzRXjeTPZNDkXEySvaBVMrMgOp0Vr6fh3O5a2ks4ZlbkcybnxXq8VemqJdGGJazQpAzhB6gEAgEAgEAg4KpAzNKBDe4wopbwJuO/iqP1ji9URlj5dp/s3pKThRARdeYmNJGM2y7SFtSdSKx9oUiYcBkyBo2IYbu54uCfFlv8Acr707J13nH+G3Nnx9UQtWnQRClYMIbQ4MNmu5ysAJPVcvLv3lLSuoiFRYveYkxbqVZem0jUQWTOFqNmtortos2m0FoaNEHtQoDSDogVpSS91Hy7Nf/cNfS/yVP6zh6sPxI81/SW9J7p5w0XlUhXq8MhxI3bd3lv8lcem5/h5Y38+3+f1a2hKYVmjFffcMbmPedB9fJXvPtrFr3R1TU07VeR5M90sOCfmhDYXE2sFFjpNraZU/WZ0zMcn8oK9XwuP0xEIpk44Sp9yDZWrVbdJgZWhBIoBAIBAIBAIBBhFbcIEjFcjoXbEa35LW9YtWYt4kQNIqoOl9jYjkV5Dl8Wcd5j8klbRaNwYWuBCrZjTdGYiogmpOPLaZnsOThaK05oZvyzNb4XXbws3ws9b/wCa+bExuEv77PBa7bNDa621rsBss8mftTH4kKsrUv8Ajg9Srv0y251+DSx9wbLiwV00WLAbYBB7EbcIFDEEtlc1/JwPhfVQ8inXitX3iWYZRAvD3jsmcrJUF+Yi6xW0+IGrCVLMtBiB3xvivtz90xxbD8wC7/cr/mcuMkRr2j8/mjiHVMRQLk7Lz992skVrjfEWc+5hnobK64HE19qWkyh6FTySNNeK9Fjp0wjW5hSmWANlIHiCywQZoBAIBAIBAIBBrixQ0XJAWJmIJnRGxjVW2I4cBz6lV/I5UR2cOfkRHZUs1UnQIhjflPxt/UP3XHr48alpx889R2w/iFkRrXBwcx2x+h5HoqrkcW1ZmJhbRJrgRgRcFcHestmbjpZZteZCjXqUTdzRqNR+ytOByox5ImfDW0JrBscWC9YiWHBdcBBsQL2JIfZKDkjN0XhstdQmhzgrlidMvI0yGi5NgpOq1uwr/F+LN4UI3dsTyVrw+Fv7VmsyUafKOe7Mblx11Xo8OLpjco5WLhai7EhTsLOpsoGtCCQQCAQCAQCDB8QDUkAdUmdG3DMVeG3jfu281DbPSqK2asIKoYpDfzBvdqVyZObEOa/L0WZ/FJPw3PUrgyc2Z8OK/LmfBbn5wuu5x6rkm03s5ZtN5JUeE+biFrbiG02J5nkFd8TB0xtccbDqE9IUWLBF2XDeI4d/eunPx65Y1LtjsmqdiB0I5X38VQcngTWe6SLG2QrMOINxdVOTj2q22kQGu5FQxuGWgUwtf7yFYX1c06Anm08D0XovT/UZpWMeXvHyn/tHapgkai4CzmuB6g281eVzY7eJhpp3iog8z4FbTesfMR9Qhui6fC3iTv4BQ5OTSsdp2zpyzpGy8ly7R4hLDjXAyUMdVBzGENvfZWfp+KLW7tbK/kZIuNzq4r1ePFFe8o9nvDlBJIJCmYWbR6aGAaIJtosg9QCAQCAQcFVbELbQ4ghHn7sRD8yFpetpj7M6aXi0x2nSvK7Lz4vlm2O5ZoLm+jyuWeJe33ry5p41583JNQbVLm8WG4fyuePVq0/YY95/NrPD/H/lFGbnWntw3HqC13juorenwitwoTMjGL23IIPEEWVVmx9FulXZadFtOPEMzkhHmVJxadV0nHruxg9ntBuxmYakZnd51PqvSUjUaX1I1CyJigNyWtwWzYj17De9gsTWJjUhPmJSNCN2E9xv6riycKtvDMS2y2Ko8L4g4fMKvy+mx7NupPSHtFaPjF/kuOfT71+7Lbacl/aLK8SW/NZjFyK/LZ2bYntIlBs4nuCkiOT/AC/8sdkbF9psNxysaddLu0WL4ORMd5NwnqdPmM3Nz1VRmrNbalvDrUAX8T08PFyu3i5ZrPZiYLVBkB7zKeBt+y9nhyfEpFvdDK2KFT2ho0Ugn2gBB7nCD0OCD1AIBAIMIjLoOGPS2u3QcMXDrDwCDgmcKMIPZCBHrNNEGIWW3AcPmPoqH1Cms2/eFNzq6y794I9W/FmIcEajMC7/AEjU+im9Px/NJwsfzXTgqRytBsrhanMtQcM5T2uGyBWqmGgb6IFOoYWPAIIGaw0f0/JazWJ8wOB+Hv5fVa/Cp7DWKB/Kfmnwqewz/wCiEfl+S2ilY8QLPwvLhsrBsPyC/fsV4/n1n9oyb90tfCQVa2cs/CzNKkxzqQpwPw4/Qr1npeXqpNPZFZZ1DmAWBWjV1RZi5IuubkZpx6182YhE1WpCCC4uOmupVVm9Uy1t00iG0VbKXWQ/ir5oYYTrhBmgEAgEAgEHhQV57QIVnNf0ePQ/Qqq9Tr2rb6q71CO1Z+qssIyvvZqJFOoB9231d/4rq4lOmkJ+LTVV+UGWysHcut1JVAIMHQwUHLGkGngg4I1EaeAQccTDreSDX/htvJBoncPtDdkGmltywwz9Jc3/AJE/VeU9Ujp5Nvx1P/CWvhtKp5bMXC4SAsVqTIOYDUajwVv6dyPh5I348NbQYMN1DsDVesRJaFEJzO628h91S+qWnqiI+UN6q79oc+4EtDja1rKu4VOu25bS78HzRJC9WiWnIHsoOlAIBAIBAIBAge1Tsy5f+l2vcWkfsuHn06qR9YcfNrukfUuez2jFjIeYWc78R198z+1Y91wPBdeOuqxDpxxqsQtyVZZoC3btyAQCAQCAQeWQc08y7SgTs+SI5p49oeh+i8/65hn7GWPpP9v7pKS33XnJbvFgYPgB262rMjmhUFwfeE9jYZNy12a7OeW246aL1PD9Q/dxXJ5j5+6OapmMWwoeW9w0ak8TuSuDncjrmZ+cs1hS+KZ/30zlGozXPgV2+n4NRG2LScsGQtQrtotWRHZCDpQCAQCAQCAQLmM6P/EwTB0sXwy6/FjYrS8f0hwWmSnVGvojyU6419HtJp2U3st0hhAQeoBAIBAIBAIMIrbhAkYmli0527jVQ8jDGbHNLfNmJ0hJOtgHK4+a8hm4lqTMTHeEsSmoMy12xC47UmGW4FajyJPBguXAeKmpe/iAj4wxiMphQjdx0JHBWXF4drT13azJOo8sXOzHUlekwY+mNo1uYQkbAGynYP8ABbYINiAQCAQCAQCDF7LoPGQwEGaAQCAQCAQCAQCCIrElnaUFXYjozmkltwVDmwVy+WYnRTfPzUI2Go6FcF/T49mep47E8ztZ3zUP+n19mepxzFSmYmhc4DyU+PhRHirG2MpTSTc6ldtMMR5Y2d8N0MkgkKdhadGkcjQgmAg9QCAQCAQCAQCAQCAQCAQCAQCAQCDF7LoISqUkPB0QJlTwtcmwQQcXCx5ICDhU8kE7TMLWtcIHKl0gMA0QTbGWQZIBAIBAIBAIBAIBAIBAIBAIBAIBAIBB4Qg0xJZpQaHU5vIIBtPbyCDohywCDaAg9QCAQCAQ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2" name="Picture 8" descr="http://upload.wikimedia.org/wikipedia/commons/7/71/QGis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244" y="3212976"/>
            <a:ext cx="811988" cy="86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Conclusion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ttp://www.fabricemonna.com/wp-content/uploads/2011/06/bannie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4786322"/>
            <a:ext cx="6191250" cy="1419225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928662" y="1214422"/>
            <a:ext cx="7143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This work is a contribution of the project: 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« </a:t>
            </a:r>
            <a:r>
              <a:rPr lang="en-US" sz="2800" b="1" dirty="0" smtClean="0"/>
              <a:t>Identification et impact des sites </a:t>
            </a:r>
            <a:r>
              <a:rPr lang="en-US" sz="2800" b="1" dirty="0" err="1" smtClean="0"/>
              <a:t>miniers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abandonnés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sur</a:t>
            </a:r>
            <a:r>
              <a:rPr lang="en-US" sz="2800" b="1" dirty="0" smtClean="0"/>
              <a:t> les </a:t>
            </a:r>
            <a:r>
              <a:rPr lang="en-US" sz="2800" b="1" dirty="0" err="1" smtClean="0"/>
              <a:t>écosystèmes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aquatiques</a:t>
            </a:r>
            <a:r>
              <a:rPr lang="en-US" sz="2800" b="1" dirty="0" smtClean="0"/>
              <a:t> et </a:t>
            </a:r>
            <a:r>
              <a:rPr lang="en-US" sz="2800" b="1" dirty="0" err="1" smtClean="0"/>
              <a:t>terrestres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actuels</a:t>
            </a:r>
            <a:r>
              <a:rPr lang="en-US" sz="2800" b="1" dirty="0" smtClean="0"/>
              <a:t> </a:t>
            </a:r>
            <a:r>
              <a:rPr lang="en-US" sz="2800" dirty="0" smtClean="0"/>
              <a:t>»</a:t>
            </a:r>
            <a:endParaRPr lang="en-US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2555776" y="4941168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BQR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773414" y="6020881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FEDER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fabricemonna.com/wp-content/uploads/2013/07/P10409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00018"/>
            <a:ext cx="11303079" cy="635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868144" y="908696"/>
            <a:ext cx="2871739" cy="646354"/>
          </a:xfrm>
          <a:prstGeom prst="rect">
            <a:avLst/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Introduction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940152" y="908720"/>
            <a:ext cx="2715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Khirbat</a:t>
            </a:r>
            <a:r>
              <a:rPr lang="fr-FR" dirty="0"/>
              <a:t> </a:t>
            </a:r>
            <a:r>
              <a:rPr lang="fr-FR" dirty="0" smtClean="0"/>
              <a:t>en-</a:t>
            </a:r>
            <a:r>
              <a:rPr lang="fr-FR" dirty="0" err="1" smtClean="0"/>
              <a:t>Nahas</a:t>
            </a:r>
            <a:r>
              <a:rPr lang="fr-FR" dirty="0" smtClean="0"/>
              <a:t>, Jordanie</a:t>
            </a:r>
          </a:p>
          <a:p>
            <a:r>
              <a:rPr lang="fr-FR" dirty="0" smtClean="0"/>
              <a:t>XI</a:t>
            </a:r>
            <a:r>
              <a:rPr lang="fr-FR" baseline="30000" dirty="0" smtClean="0"/>
              <a:t>e</a:t>
            </a:r>
            <a:r>
              <a:rPr lang="fr-FR" dirty="0" smtClean="0"/>
              <a:t>-XII</a:t>
            </a:r>
            <a:r>
              <a:rPr lang="fr-FR" baseline="30000" dirty="0" smtClean="0"/>
              <a:t>e </a:t>
            </a:r>
            <a:r>
              <a:rPr lang="fr-FR" dirty="0" smtClean="0"/>
              <a:t>siècle av. JC (Cu)</a:t>
            </a:r>
            <a:endParaRPr lang="fr-FR" baseline="30000" dirty="0"/>
          </a:p>
        </p:txBody>
      </p:sp>
    </p:spTree>
    <p:extLst>
      <p:ext uri="{BB962C8B-B14F-4D97-AF65-F5344CB8AC3E}">
        <p14:creationId xmlns:p14="http://schemas.microsoft.com/office/powerpoint/2010/main" val="394091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Introduction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aire de traitement minerai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44" y="1412776"/>
            <a:ext cx="4188865" cy="3184600"/>
          </a:xfrm>
          <a:noFill/>
          <a:ln/>
          <a:effectLst>
            <a:outerShdw dist="35921" dir="2700000" algn="ctr" rotWithShape="0">
              <a:srgbClr val="808080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travail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38215" y="1889324"/>
            <a:ext cx="4623282" cy="2115740"/>
          </a:xfrm>
          <a:prstGeom prst="rect">
            <a:avLst/>
          </a:prstGeom>
          <a:noFill/>
          <a:ln/>
          <a:effectLst>
            <a:outerShdw dist="35921" dir="2700000" algn="ctr" rotWithShape="0">
              <a:srgbClr val="808080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86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Introduction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3" descr="fourpeti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765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 rot="1115464">
            <a:off x="3832225" y="136525"/>
            <a:ext cx="476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b="1"/>
              <a:t>Pb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 rot="309173">
            <a:off x="4859338" y="0"/>
            <a:ext cx="48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b="1"/>
              <a:t>Cd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 rot="19828136">
            <a:off x="4500563" y="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b="1"/>
              <a:t>Zn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 rot="20161220">
            <a:off x="1187450" y="0"/>
            <a:ext cx="48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b="1"/>
              <a:t>Cu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 rot="1115464">
            <a:off x="6084888" y="188913"/>
            <a:ext cx="38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b="1"/>
              <a:t>Tl</a:t>
            </a:r>
          </a:p>
        </p:txBody>
      </p:sp>
      <p:pic>
        <p:nvPicPr>
          <p:cNvPr id="12" name="Picture 2" descr="DSCN52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84068"/>
            <a:ext cx="2098576" cy="1573932"/>
          </a:xfrm>
          <a:prstGeom prst="rect">
            <a:avLst/>
          </a:prstGeom>
          <a:noFill/>
          <a:effectLst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SCN52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22" y="5353614"/>
            <a:ext cx="2005848" cy="1504386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07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9" name="Picture 9" descr="Fig1-beuvray"/>
          <p:cNvPicPr>
            <a:picLocks noChangeAspect="1" noChangeArrowheads="1"/>
          </p:cNvPicPr>
          <p:nvPr/>
        </p:nvPicPr>
        <p:blipFill>
          <a:blip r:embed="rId2" cstate="print"/>
          <a:srcRect r="15617"/>
          <a:stretch>
            <a:fillRect/>
          </a:stretch>
        </p:blipFill>
        <p:spPr bwMode="auto">
          <a:xfrm>
            <a:off x="-915571" y="0"/>
            <a:ext cx="10115769" cy="6858000"/>
          </a:xfrm>
          <a:prstGeom prst="rect">
            <a:avLst/>
          </a:prstGeom>
          <a:noFill/>
        </p:spPr>
      </p:pic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214282" y="642918"/>
            <a:ext cx="73930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sz="1600" dirty="0" smtClean="0"/>
              <a:t>The </a:t>
            </a:r>
            <a:r>
              <a:rPr lang="fr-FR" sz="1600" dirty="0" err="1"/>
              <a:t>Celtic</a:t>
            </a:r>
            <a:r>
              <a:rPr lang="fr-FR" sz="1600" dirty="0"/>
              <a:t> </a:t>
            </a:r>
            <a:r>
              <a:rPr lang="fr-FR" sz="1600" dirty="0" err="1"/>
              <a:t>Aeduan</a:t>
            </a:r>
            <a:r>
              <a:rPr lang="fr-FR" sz="1600" dirty="0"/>
              <a:t> site </a:t>
            </a:r>
            <a:r>
              <a:rPr lang="fr-FR" sz="1600" dirty="0" smtClean="0"/>
              <a:t>of Bibracte:  </a:t>
            </a:r>
            <a:r>
              <a:rPr lang="en-US" sz="1600" dirty="0" smtClean="0"/>
              <a:t>the end of the 3rd century BC – ca 15 BC</a:t>
            </a:r>
            <a:endParaRPr lang="fr-FR" sz="1600" dirty="0"/>
          </a:p>
        </p:txBody>
      </p:sp>
      <p:sp>
        <p:nvSpPr>
          <p:cNvPr id="4" name="Rectangle 3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Introduction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Image 7" descr="fra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15272" y="714356"/>
            <a:ext cx="1263578" cy="1280674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PhotoBibracteBeuvr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785794"/>
            <a:ext cx="2457442" cy="2195215"/>
          </a:xfrm>
          <a:prstGeom prst="rect">
            <a:avLst/>
          </a:prstGeom>
          <a:noFill/>
          <a:effectLst>
            <a:outerShdw blurRad="4064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214942" y="3071810"/>
            <a:ext cx="34290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sz="900" dirty="0"/>
              <a:t>Bibracte </a:t>
            </a:r>
            <a:r>
              <a:rPr lang="fr-FR" sz="900" dirty="0" err="1"/>
              <a:t>at</a:t>
            </a:r>
            <a:r>
              <a:rPr lang="fr-FR" sz="900" dirty="0"/>
              <a:t> the Mount </a:t>
            </a:r>
            <a:r>
              <a:rPr lang="fr-FR" sz="900" dirty="0" err="1"/>
              <a:t>Beuvray</a:t>
            </a:r>
            <a:r>
              <a:rPr lang="fr-FR" sz="900" dirty="0"/>
              <a:t>, </a:t>
            </a:r>
            <a:r>
              <a:rPr lang="fr-FR" sz="900" dirty="0" err="1"/>
              <a:t>according</a:t>
            </a:r>
            <a:r>
              <a:rPr lang="fr-FR" sz="900" dirty="0"/>
              <a:t> to C. </a:t>
            </a:r>
            <a:r>
              <a:rPr lang="fr-FR" sz="900" dirty="0" err="1"/>
              <a:t>Goudineau</a:t>
            </a:r>
            <a:r>
              <a:rPr lang="fr-FR" sz="900" dirty="0"/>
              <a:t>. </a:t>
            </a:r>
            <a:r>
              <a:rPr lang="fr-FR" sz="900" dirty="0" err="1"/>
              <a:t>Drawing</a:t>
            </a:r>
            <a:r>
              <a:rPr lang="fr-FR" sz="900" dirty="0"/>
              <a:t> </a:t>
            </a:r>
            <a:r>
              <a:rPr lang="fr-FR" sz="900" dirty="0" smtClean="0"/>
              <a:t>by JC </a:t>
            </a:r>
            <a:r>
              <a:rPr lang="fr-FR" sz="900" dirty="0" err="1"/>
              <a:t>Golvin</a:t>
            </a:r>
            <a:r>
              <a:rPr lang="fr-FR" sz="900" dirty="0"/>
              <a:t>. </a:t>
            </a:r>
          </a:p>
        </p:txBody>
      </p:sp>
      <p:pic>
        <p:nvPicPr>
          <p:cNvPr id="7" name="Picture 6" descr="GeolTour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429132"/>
            <a:ext cx="2828925" cy="21558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4064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Introduction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Image 10" descr="DSCN00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642918"/>
            <a:ext cx="4500594" cy="3375446"/>
          </a:xfrm>
          <a:prstGeom prst="rect">
            <a:avLst/>
          </a:prstGeom>
          <a:effectLst>
            <a:outerShdw blurRad="4064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7" descr="solsticebibract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429000"/>
            <a:ext cx="4214810" cy="3162571"/>
          </a:xfrm>
          <a:prstGeom prst="rect">
            <a:avLst/>
          </a:prstGeom>
          <a:noFill/>
          <a:effectLst>
            <a:outerShdw blurRad="406400" dist="165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5" name="Picture 3" descr="DSCN11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571480"/>
            <a:ext cx="2503487" cy="1878012"/>
          </a:xfrm>
          <a:prstGeom prst="rect">
            <a:avLst/>
          </a:prstGeom>
          <a:noFill/>
          <a:effectLst>
            <a:outerShdw blurRad="2667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6676" name="Picture 4" descr="DSCN11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3000372"/>
            <a:ext cx="2503487" cy="1878013"/>
          </a:xfrm>
          <a:prstGeom prst="rect">
            <a:avLst/>
          </a:prstGeom>
          <a:noFill/>
          <a:effectLst>
            <a:outerShdw blurRad="2667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6677" name="Picture 5" descr="DSCN117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547688"/>
            <a:ext cx="2503488" cy="1878012"/>
          </a:xfrm>
          <a:prstGeom prst="rect">
            <a:avLst/>
          </a:prstGeom>
          <a:noFill/>
          <a:effectLst>
            <a:outerShdw blurRad="2667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6678" name="Picture 6" descr="DSCN118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3000372"/>
            <a:ext cx="2505075" cy="1878012"/>
          </a:xfrm>
          <a:prstGeom prst="rect">
            <a:avLst/>
          </a:prstGeom>
          <a:noFill/>
          <a:effectLst>
            <a:outerShdw blurRad="2667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G:\Pictures\Bibracte Mines 2011\P10107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71480"/>
            <a:ext cx="3289613" cy="4929198"/>
          </a:xfrm>
          <a:prstGeom prst="rect">
            <a:avLst/>
          </a:prstGeom>
          <a:noFill/>
          <a:effectLst>
            <a:outerShdw blurRad="266700" dist="165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714744" y="5072074"/>
            <a:ext cx="521497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sz="1600" dirty="0" err="1" smtClean="0"/>
              <a:t>Presence</a:t>
            </a:r>
            <a:r>
              <a:rPr lang="fr-FR" sz="1600" dirty="0" smtClean="0"/>
              <a:t> of </a:t>
            </a:r>
            <a:r>
              <a:rPr lang="fr-FR" sz="1600" dirty="0" err="1" smtClean="0"/>
              <a:t>polymetallic</a:t>
            </a:r>
            <a:r>
              <a:rPr lang="fr-FR" sz="1600" dirty="0" smtClean="0"/>
              <a:t> ore </a:t>
            </a:r>
            <a:r>
              <a:rPr lang="fr-FR" sz="1600" dirty="0" err="1" smtClean="0"/>
              <a:t>deposits</a:t>
            </a:r>
            <a:endParaRPr lang="fr-FR" sz="1600" dirty="0" smtClean="0"/>
          </a:p>
          <a:p>
            <a:endParaRPr lang="fr-FR" sz="1600" dirty="0" smtClean="0"/>
          </a:p>
          <a:p>
            <a:r>
              <a:rPr lang="fr-FR" sz="1600" dirty="0" err="1" smtClean="0"/>
              <a:t>Old</a:t>
            </a:r>
            <a:r>
              <a:rPr lang="fr-FR" sz="1600" dirty="0" smtClean="0"/>
              <a:t> </a:t>
            </a:r>
            <a:r>
              <a:rPr lang="fr-FR" sz="1600" dirty="0" err="1" smtClean="0"/>
              <a:t>works</a:t>
            </a:r>
            <a:r>
              <a:rPr lang="fr-FR" sz="1600" dirty="0" smtClean="0"/>
              <a:t> (Pb, Ag, Fe, Cu(?), Au(?)…)</a:t>
            </a:r>
          </a:p>
          <a:p>
            <a:r>
              <a:rPr lang="fr-FR" sz="1600" dirty="0" smtClean="0"/>
              <a:t>Tamas (2004), </a:t>
            </a:r>
            <a:r>
              <a:rPr lang="fr-FR" sz="1600" dirty="0" err="1" smtClean="0"/>
              <a:t>Gourault</a:t>
            </a:r>
            <a:r>
              <a:rPr lang="fr-FR" sz="1600" dirty="0" smtClean="0"/>
              <a:t> (2009)</a:t>
            </a:r>
            <a:endParaRPr lang="fr-FR" sz="1600" dirty="0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42844" y="5786454"/>
            <a:ext cx="52149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sz="1600" dirty="0" err="1" smtClean="0"/>
              <a:t>Recent</a:t>
            </a:r>
            <a:r>
              <a:rPr lang="fr-FR" sz="1600" dirty="0" smtClean="0"/>
              <a:t> </a:t>
            </a:r>
            <a:r>
              <a:rPr lang="fr-FR" sz="1600" dirty="0" err="1" smtClean="0"/>
              <a:t>works</a:t>
            </a:r>
            <a:r>
              <a:rPr lang="fr-FR" sz="1600" dirty="0" smtClean="0"/>
              <a:t> (U, F, Ba, Pb)</a:t>
            </a:r>
            <a:endParaRPr lang="fr-FR" sz="1600" dirty="0"/>
          </a:p>
        </p:txBody>
      </p:sp>
      <p:sp>
        <p:nvSpPr>
          <p:cNvPr id="11" name="Rectangle 10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Introduction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71472" y="1142984"/>
            <a:ext cx="78581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Trouver</a:t>
            </a:r>
            <a:r>
              <a:rPr lang="en-US" b="1" dirty="0" smtClean="0"/>
              <a:t> les </a:t>
            </a:r>
            <a:r>
              <a:rPr lang="en-US" b="1" dirty="0" err="1" smtClean="0"/>
              <a:t>anciennes</a:t>
            </a:r>
            <a:r>
              <a:rPr lang="en-US" b="1" dirty="0" smtClean="0"/>
              <a:t> mines pour </a:t>
            </a:r>
            <a:r>
              <a:rPr lang="en-US" b="1" dirty="0" err="1" smtClean="0"/>
              <a:t>mieux</a:t>
            </a:r>
            <a:r>
              <a:rPr lang="en-US" b="1" dirty="0" smtClean="0"/>
              <a:t> </a:t>
            </a:r>
            <a:r>
              <a:rPr lang="en-US" b="1" dirty="0" err="1" smtClean="0"/>
              <a:t>comprendre</a:t>
            </a:r>
            <a:r>
              <a:rPr lang="en-US" b="1" dirty="0" smtClean="0"/>
              <a:t> </a:t>
            </a:r>
            <a:r>
              <a:rPr lang="en-US" b="1" dirty="0" err="1" smtClean="0"/>
              <a:t>l’économie</a:t>
            </a:r>
            <a:r>
              <a:rPr lang="en-US" b="1" dirty="0" smtClean="0"/>
              <a:t> </a:t>
            </a:r>
            <a:r>
              <a:rPr lang="en-US" b="1" dirty="0" err="1" smtClean="0"/>
              <a:t>liée</a:t>
            </a:r>
            <a:r>
              <a:rPr lang="en-US" b="1" dirty="0" smtClean="0"/>
              <a:t> au </a:t>
            </a:r>
            <a:r>
              <a:rPr lang="en-US" b="1" dirty="0" err="1" smtClean="0"/>
              <a:t>métal</a:t>
            </a:r>
            <a:endParaRPr lang="en-US" b="1" dirty="0" smtClean="0"/>
          </a:p>
          <a:p>
            <a:pPr algn="ctr"/>
            <a:endParaRPr lang="en-US" dirty="0" smtClean="0"/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COMMENT?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 Prospection </a:t>
            </a:r>
            <a:r>
              <a:rPr lang="en-US" dirty="0" err="1" smtClean="0"/>
              <a:t>pédestre</a:t>
            </a:r>
            <a:r>
              <a:rPr lang="en-US" dirty="0" smtClean="0"/>
              <a:t> </a:t>
            </a:r>
            <a:r>
              <a:rPr lang="en-US" dirty="0" err="1" smtClean="0"/>
              <a:t>systématique</a:t>
            </a:r>
            <a:r>
              <a:rPr lang="en-US" dirty="0" smtClean="0"/>
              <a:t> (2909 km</a:t>
            </a:r>
            <a:r>
              <a:rPr lang="en-US" baseline="30000" dirty="0" smtClean="0"/>
              <a:t>2 </a:t>
            </a:r>
            <a:r>
              <a:rPr lang="en-US" dirty="0" smtClean="0"/>
              <a:t>pour le PNRM): NON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err="1" smtClean="0"/>
              <a:t>Etablir</a:t>
            </a:r>
            <a:r>
              <a:rPr lang="en-US" dirty="0" smtClean="0"/>
              <a:t> des </a:t>
            </a:r>
            <a:r>
              <a:rPr lang="en-US" dirty="0" err="1" smtClean="0"/>
              <a:t>cartes</a:t>
            </a:r>
            <a:r>
              <a:rPr lang="en-US" dirty="0" smtClean="0"/>
              <a:t> de </a:t>
            </a:r>
            <a:r>
              <a:rPr lang="en-US" dirty="0" err="1" smtClean="0"/>
              <a:t>prospectivité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la base des </a:t>
            </a:r>
            <a:r>
              <a:rPr lang="en-US" dirty="0" err="1" smtClean="0"/>
              <a:t>données</a:t>
            </a:r>
            <a:r>
              <a:rPr lang="en-US" dirty="0" smtClean="0"/>
              <a:t> du BRGM : OUI</a:t>
            </a:r>
          </a:p>
          <a:p>
            <a:pPr algn="ctr"/>
            <a:endParaRPr lang="en-US" dirty="0" smtClean="0"/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NOS (</a:t>
            </a:r>
            <a:r>
              <a:rPr lang="en-US" b="1" dirty="0" err="1" smtClean="0">
                <a:solidFill>
                  <a:srgbClr val="FF0000"/>
                </a:solidFill>
              </a:rPr>
              <a:t>petits</a:t>
            </a:r>
            <a:r>
              <a:rPr lang="en-US" b="1" dirty="0" smtClean="0">
                <a:solidFill>
                  <a:srgbClr val="FF0000"/>
                </a:solidFill>
              </a:rPr>
              <a:t>) BUTS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1. </a:t>
            </a:r>
            <a:r>
              <a:rPr lang="en-US" dirty="0" err="1" smtClean="0">
                <a:solidFill>
                  <a:srgbClr val="FF0000"/>
                </a:solidFill>
              </a:rPr>
              <a:t>Réduire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autant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que</a:t>
            </a:r>
            <a:r>
              <a:rPr lang="en-US" dirty="0" smtClean="0">
                <a:solidFill>
                  <a:srgbClr val="FF0000"/>
                </a:solidFill>
              </a:rPr>
              <a:t> possible la surface à </a:t>
            </a:r>
            <a:r>
              <a:rPr lang="en-US" dirty="0" err="1" smtClean="0">
                <a:solidFill>
                  <a:srgbClr val="FF0000"/>
                </a:solidFill>
              </a:rPr>
              <a:t>prospecter</a:t>
            </a:r>
            <a:endParaRPr lang="en-US" dirty="0" smtClean="0">
              <a:solidFill>
                <a:srgbClr val="FF0000"/>
              </a:solidFill>
            </a:endParaRP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2.</a:t>
            </a:r>
            <a:r>
              <a:rPr lang="en-US" dirty="0" smtClean="0">
                <a:solidFill>
                  <a:srgbClr val="FF0000"/>
                </a:solidFill>
              </a:rPr>
              <a:t> Identifier (</a:t>
            </a:r>
            <a:r>
              <a:rPr lang="en-US" dirty="0" err="1" smtClean="0">
                <a:solidFill>
                  <a:srgbClr val="FF0000"/>
                </a:solidFill>
              </a:rPr>
              <a:t>si</a:t>
            </a:r>
            <a:r>
              <a:rPr lang="en-US" dirty="0" smtClean="0">
                <a:solidFill>
                  <a:srgbClr val="FF0000"/>
                </a:solidFill>
              </a:rPr>
              <a:t> possible) la nature du </a:t>
            </a:r>
            <a:r>
              <a:rPr lang="en-US" dirty="0" err="1" smtClean="0">
                <a:solidFill>
                  <a:srgbClr val="FF0000"/>
                </a:solidFill>
              </a:rPr>
              <a:t>minerai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exploité</a:t>
            </a:r>
            <a:r>
              <a:rPr lang="en-US" dirty="0">
                <a:solidFill>
                  <a:srgbClr val="FF0000"/>
                </a:solidFill>
              </a:rPr>
              <a:t>.</a:t>
            </a:r>
            <a:endParaRPr lang="en-US" dirty="0" smtClean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-24"/>
            <a:ext cx="9144000" cy="500042"/>
          </a:xfrm>
          <a:prstGeom prst="rect">
            <a:avLst/>
          </a:prstGeom>
          <a:gradFill>
            <a:gsLst>
              <a:gs pos="0">
                <a:schemeClr val="bg1">
                  <a:lumMod val="65000"/>
                  <a:alpha val="59000"/>
                </a:schemeClr>
              </a:gs>
              <a:gs pos="50000">
                <a:schemeClr val="bg1">
                  <a:lumMod val="65000"/>
                  <a:alpha val="64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42844" y="-24"/>
            <a:ext cx="9001156" cy="50006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 but de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l’étude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2460</TotalTime>
  <Words>562</Words>
  <Application>Microsoft Office PowerPoint</Application>
  <PresentationFormat>Affichage à l'écran (4:3)</PresentationFormat>
  <Paragraphs>119</Paragraphs>
  <Slides>27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0" baseType="lpstr">
      <vt:lpstr>Arial</vt:lpstr>
      <vt:lpstr>Calibri</vt:lpstr>
      <vt:lpstr>Thème Office</vt:lpstr>
      <vt:lpstr>Tracking archaeological and historical mines using mineral prospectivity mapping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Establishing archaeological prospectivity maps of ancient mines on the basis of EDA and fractal model applied to geochemical data</dc:title>
  <dc:creator>Utilisateur</dc:creator>
  <cp:lastModifiedBy>Fabrice Monna</cp:lastModifiedBy>
  <cp:revision>169</cp:revision>
  <dcterms:created xsi:type="dcterms:W3CDTF">2012-06-19T07:08:59Z</dcterms:created>
  <dcterms:modified xsi:type="dcterms:W3CDTF">2017-09-18T08:52:19Z</dcterms:modified>
</cp:coreProperties>
</file>