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325" r:id="rId2"/>
    <p:sldId id="326" r:id="rId3"/>
    <p:sldId id="256" r:id="rId4"/>
    <p:sldId id="328" r:id="rId5"/>
    <p:sldId id="329" r:id="rId6"/>
    <p:sldId id="262" r:id="rId7"/>
    <p:sldId id="263" r:id="rId8"/>
    <p:sldId id="266" r:id="rId9"/>
    <p:sldId id="264" r:id="rId10"/>
    <p:sldId id="265" r:id="rId11"/>
    <p:sldId id="267" r:id="rId12"/>
    <p:sldId id="268" r:id="rId13"/>
    <p:sldId id="269" r:id="rId14"/>
    <p:sldId id="272" r:id="rId15"/>
    <p:sldId id="271" r:id="rId16"/>
    <p:sldId id="270" r:id="rId17"/>
    <p:sldId id="273" r:id="rId18"/>
    <p:sldId id="365" r:id="rId19"/>
    <p:sldId id="431" r:id="rId20"/>
    <p:sldId id="367" r:id="rId21"/>
    <p:sldId id="368" r:id="rId22"/>
    <p:sldId id="369" r:id="rId23"/>
    <p:sldId id="370" r:id="rId24"/>
    <p:sldId id="371" r:id="rId25"/>
    <p:sldId id="372" r:id="rId26"/>
    <p:sldId id="373" r:id="rId27"/>
    <p:sldId id="374" r:id="rId28"/>
    <p:sldId id="375" r:id="rId29"/>
    <p:sldId id="376" r:id="rId30"/>
    <p:sldId id="467" r:id="rId31"/>
    <p:sldId id="468" r:id="rId32"/>
    <p:sldId id="469" r:id="rId33"/>
    <p:sldId id="470" r:id="rId34"/>
    <p:sldId id="471" r:id="rId35"/>
    <p:sldId id="472" r:id="rId36"/>
    <p:sldId id="473" r:id="rId37"/>
    <p:sldId id="474" r:id="rId38"/>
    <p:sldId id="475" r:id="rId39"/>
    <p:sldId id="476" r:id="rId40"/>
    <p:sldId id="477" r:id="rId41"/>
    <p:sldId id="478" r:id="rId42"/>
    <p:sldId id="479" r:id="rId43"/>
    <p:sldId id="480" r:id="rId44"/>
    <p:sldId id="481" r:id="rId45"/>
    <p:sldId id="482" r:id="rId46"/>
    <p:sldId id="483" r:id="rId47"/>
    <p:sldId id="484" r:id="rId48"/>
    <p:sldId id="485" r:id="rId49"/>
    <p:sldId id="486" r:id="rId50"/>
    <p:sldId id="487" r:id="rId51"/>
    <p:sldId id="488" r:id="rId52"/>
    <p:sldId id="466" r:id="rId53"/>
    <p:sldId id="377" r:id="rId54"/>
    <p:sldId id="378" r:id="rId55"/>
    <p:sldId id="379" r:id="rId56"/>
    <p:sldId id="382" r:id="rId57"/>
    <p:sldId id="383" r:id="rId58"/>
    <p:sldId id="385" r:id="rId59"/>
    <p:sldId id="386" r:id="rId60"/>
    <p:sldId id="387" r:id="rId61"/>
    <p:sldId id="388" r:id="rId62"/>
    <p:sldId id="389" r:id="rId63"/>
    <p:sldId id="390" r:id="rId64"/>
    <p:sldId id="392" r:id="rId65"/>
    <p:sldId id="393" r:id="rId66"/>
    <p:sldId id="394" r:id="rId67"/>
    <p:sldId id="395" r:id="rId68"/>
    <p:sldId id="396" r:id="rId69"/>
    <p:sldId id="398" r:id="rId70"/>
    <p:sldId id="399" r:id="rId71"/>
    <p:sldId id="401" r:id="rId72"/>
    <p:sldId id="402" r:id="rId73"/>
    <p:sldId id="432" r:id="rId74"/>
    <p:sldId id="403" r:id="rId75"/>
    <p:sldId id="404" r:id="rId76"/>
    <p:sldId id="405" r:id="rId77"/>
    <p:sldId id="433" r:id="rId78"/>
    <p:sldId id="406" r:id="rId79"/>
    <p:sldId id="407" r:id="rId80"/>
    <p:sldId id="408" r:id="rId81"/>
    <p:sldId id="409" r:id="rId82"/>
    <p:sldId id="410" r:id="rId83"/>
    <p:sldId id="411" r:id="rId84"/>
    <p:sldId id="412" r:id="rId85"/>
    <p:sldId id="419" r:id="rId86"/>
    <p:sldId id="423" r:id="rId87"/>
    <p:sldId id="489" r:id="rId88"/>
    <p:sldId id="490" r:id="rId89"/>
    <p:sldId id="491" r:id="rId90"/>
    <p:sldId id="492" r:id="rId91"/>
    <p:sldId id="493" r:id="rId92"/>
    <p:sldId id="494" r:id="rId93"/>
    <p:sldId id="495" r:id="rId94"/>
    <p:sldId id="496" r:id="rId95"/>
    <p:sldId id="497" r:id="rId96"/>
    <p:sldId id="498" r:id="rId97"/>
    <p:sldId id="499" r:id="rId98"/>
    <p:sldId id="500" r:id="rId99"/>
    <p:sldId id="501" r:id="rId100"/>
    <p:sldId id="502" r:id="rId101"/>
    <p:sldId id="520" r:id="rId102"/>
    <p:sldId id="521" r:id="rId103"/>
    <p:sldId id="522" r:id="rId104"/>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643F"/>
    <a:srgbClr val="996633"/>
    <a:srgbClr val="E5A03B"/>
    <a:srgbClr val="FF0000"/>
    <a:srgbClr val="006600"/>
    <a:srgbClr val="00CC00"/>
    <a:srgbClr val="FF3300"/>
    <a:srgbClr val="C992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0" autoAdjust="0"/>
    <p:restoredTop sz="94624" autoAdjust="0"/>
  </p:normalViewPr>
  <p:slideViewPr>
    <p:cSldViewPr>
      <p:cViewPr varScale="1">
        <p:scale>
          <a:sx n="112" d="100"/>
          <a:sy n="112" d="100"/>
        </p:scale>
        <p:origin x="1675" y="77"/>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1" Type="http://schemas.openxmlformats.org/officeDocument/2006/relationships/slide" Target="slides/slide6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fr-FR"/>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fr-FR"/>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62B6DD6-B91F-4241-BB86-EE55FF2F2157}" type="slidenum">
              <a:rPr lang="fr-FR" altLang="fr-FR"/>
              <a:pPr>
                <a:defRPr/>
              </a:pPr>
              <a:t>‹N°›</a:t>
            </a:fld>
            <a:endParaRPr lang="fr-FR" altLang="fr-FR"/>
          </a:p>
        </p:txBody>
      </p:sp>
    </p:spTree>
    <p:extLst>
      <p:ext uri="{BB962C8B-B14F-4D97-AF65-F5344CB8AC3E}">
        <p14:creationId xmlns:p14="http://schemas.microsoft.com/office/powerpoint/2010/main" val="1325061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9FAF3E-D08B-446D-931B-0000DC5D34AF}" type="slidenum">
              <a:rPr lang="fr-FR" altLang="fr-FR"/>
              <a:pPr>
                <a:spcBef>
                  <a:spcPct val="0"/>
                </a:spcBef>
              </a:pPr>
              <a:t>22</a:t>
            </a:fld>
            <a:endParaRPr lang="fr-FR" altLang="fr-FR"/>
          </a:p>
        </p:txBody>
      </p:sp>
      <p:sp>
        <p:nvSpPr>
          <p:cNvPr id="25603" name="Rectangle 2"/>
          <p:cNvSpPr>
            <a:spLocks noRo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8911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5C1DE1-9A87-4C88-BAD0-4B26AC6326BC}" type="slidenum">
              <a:rPr lang="fr-FR" altLang="fr-FR"/>
              <a:pPr>
                <a:spcBef>
                  <a:spcPct val="0"/>
                </a:spcBef>
              </a:pPr>
              <a:t>67</a:t>
            </a:fld>
            <a:endParaRPr lang="fr-FR" altLang="fr-FR"/>
          </a:p>
        </p:txBody>
      </p:sp>
      <p:sp>
        <p:nvSpPr>
          <p:cNvPr id="80899" name="Rectangle 2"/>
          <p:cNvSpPr>
            <a:spLocks noRot="1" noChangeArrowheads="1" noTextEdit="1"/>
          </p:cNvSpPr>
          <p:nvPr>
            <p:ph type="sldImg"/>
          </p:nvPr>
        </p:nvSpPr>
        <p:spPr>
          <a:xfrm>
            <a:off x="1141413" y="685800"/>
            <a:ext cx="4575175" cy="3430588"/>
          </a:xfrm>
          <a:ln/>
        </p:spPr>
      </p:sp>
      <p:sp>
        <p:nvSpPr>
          <p:cNvPr id="809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anose="020B0604020202020204" pitchFamily="34" charset="0"/>
            </a:endParaRPr>
          </a:p>
        </p:txBody>
      </p:sp>
    </p:spTree>
    <p:extLst>
      <p:ext uri="{BB962C8B-B14F-4D97-AF65-F5344CB8AC3E}">
        <p14:creationId xmlns:p14="http://schemas.microsoft.com/office/powerpoint/2010/main" val="322732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655572-EACF-4868-95AB-4BC9CDC1F95B}" type="slidenum">
              <a:rPr lang="fr-FR" altLang="fr-FR"/>
              <a:pPr>
                <a:spcBef>
                  <a:spcPct val="0"/>
                </a:spcBef>
              </a:pPr>
              <a:t>81</a:t>
            </a:fld>
            <a:endParaRPr lang="fr-FR" altLang="fr-FR"/>
          </a:p>
        </p:txBody>
      </p:sp>
      <p:sp>
        <p:nvSpPr>
          <p:cNvPr id="96259" name="Rectangle 2"/>
          <p:cNvSpPr>
            <a:spLocks noRot="1" noChangeArrowheads="1" noTextEdit="1"/>
          </p:cNvSpPr>
          <p:nvPr>
            <p:ph type="sldImg"/>
          </p:nvPr>
        </p:nvSpPr>
        <p:spPr>
          <a:xfrm>
            <a:off x="1143000" y="685800"/>
            <a:ext cx="4573588" cy="3430588"/>
          </a:xfrm>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mtClean="0">
                <a:latin typeface="Arial" panose="020B0604020202020204" pitchFamily="34" charset="0"/>
              </a:rPr>
              <a:t>Introduction : </a:t>
            </a:r>
          </a:p>
          <a:p>
            <a:pPr eaLnBrk="1" hangingPunct="1"/>
            <a:r>
              <a:rPr lang="fr-FR" altLang="fr-FR" smtClean="0">
                <a:latin typeface="Arial" panose="020B0604020202020204" pitchFamily="34" charset="0"/>
              </a:rPr>
              <a:t>Le thème central de cet enseignement va être la métallurgie et surtout la question de sa perception et nous verrons très rapidement ce que cela implique en terme d’approche et les interprétations que nous pouvons en tirer en terme archéologique.</a:t>
            </a:r>
          </a:p>
        </p:txBody>
      </p:sp>
    </p:spTree>
    <p:extLst>
      <p:ext uri="{BB962C8B-B14F-4D97-AF65-F5344CB8AC3E}">
        <p14:creationId xmlns:p14="http://schemas.microsoft.com/office/powerpoint/2010/main" val="173025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8BA5CF-B736-45C7-8496-2D8DBCAD20EA}" type="slidenum">
              <a:rPr lang="fr-FR" altLang="fr-FR"/>
              <a:pPr>
                <a:spcBef>
                  <a:spcPct val="0"/>
                </a:spcBef>
              </a:pPr>
              <a:t>25</a:t>
            </a:fld>
            <a:endParaRPr lang="fr-FR" altLang="fr-FR"/>
          </a:p>
        </p:txBody>
      </p:sp>
      <p:sp>
        <p:nvSpPr>
          <p:cNvPr id="29699" name="Rectangle 2"/>
          <p:cNvSpPr>
            <a:spLocks noRot="1" noChangeArrowheads="1" noTextEdit="1"/>
          </p:cNvSpPr>
          <p:nvPr>
            <p:ph type="sldImg"/>
          </p:nvPr>
        </p:nvSpPr>
        <p:spPr>
          <a:xfrm>
            <a:off x="1143000" y="685800"/>
            <a:ext cx="4573588" cy="3430588"/>
          </a:xfrm>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mtClean="0">
                <a:latin typeface="Arial" panose="020B0604020202020204" pitchFamily="34" charset="0"/>
              </a:rPr>
              <a:t>A l’inverse des sols, qui accumulent indistinctement les dépôts atmosphériques dans leur horizons de surface, la tourbière va piéger les retombées en pollens et en contaminants métalliques tout au long de sa croissance donnant un enregistrement temporel de la pluie pollinique et de la pollution dont la chronologie pourra aisément être établie sur la base de datations au radiocarbone.</a:t>
            </a:r>
          </a:p>
          <a:p>
            <a:pPr eaLnBrk="1" hangingPunct="1"/>
            <a:endParaRPr lang="fr-FR" altLang="fr-FR" smtClean="0">
              <a:latin typeface="Arial" panose="020B0604020202020204" pitchFamily="34" charset="0"/>
            </a:endParaRPr>
          </a:p>
          <a:p>
            <a:pPr eaLnBrk="1" hangingPunct="1"/>
            <a:r>
              <a:rPr lang="fr-FR" altLang="fr-FR" smtClean="0">
                <a:latin typeface="Arial" panose="020B0604020202020204" pitchFamily="34" charset="0"/>
              </a:rPr>
              <a:t>Parmi tous les métaux lourds mesurés, le plomb va être privilégié car :</a:t>
            </a:r>
          </a:p>
          <a:p>
            <a:pPr eaLnBrk="1" hangingPunct="1"/>
            <a:r>
              <a:rPr lang="fr-FR" altLang="fr-FR" smtClean="0">
                <a:latin typeface="Arial" panose="020B0604020202020204" pitchFamily="34" charset="0"/>
              </a:rPr>
              <a:t>-d’une part il est stable après son dépôt au sein la matière organique, donc il ne migre pas verticalement</a:t>
            </a:r>
          </a:p>
          <a:p>
            <a:pPr eaLnBrk="1" hangingPunct="1"/>
            <a:r>
              <a:rPr lang="fr-FR" altLang="fr-FR" smtClean="0">
                <a:latin typeface="Arial" panose="020B0604020202020204" pitchFamily="34" charset="0"/>
              </a:rPr>
              <a:t>-d’autre part il est ubiquiste puisqu’on le retrouve dans de nombreuses minéralisations nous permettant de tracer un large panel de métallurgies.</a:t>
            </a:r>
          </a:p>
          <a:p>
            <a:pPr eaLnBrk="1" hangingPunct="1"/>
            <a:r>
              <a:rPr lang="fr-FR" altLang="fr-FR" smtClean="0">
                <a:latin typeface="Arial" panose="020B0604020202020204" pitchFamily="34" charset="0"/>
              </a:rPr>
              <a:t>De plus sa composition isotopique, véritable empreinte digitale chimique, va nous renseigner sur son origine.</a:t>
            </a:r>
          </a:p>
        </p:txBody>
      </p:sp>
    </p:spTree>
    <p:extLst>
      <p:ext uri="{BB962C8B-B14F-4D97-AF65-F5344CB8AC3E}">
        <p14:creationId xmlns:p14="http://schemas.microsoft.com/office/powerpoint/2010/main" val="3479640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AD02FC-733D-4677-8E63-B6B8C82A9384}" type="slidenum">
              <a:rPr lang="fr-FR" altLang="fr-FR"/>
              <a:pPr>
                <a:spcBef>
                  <a:spcPct val="0"/>
                </a:spcBef>
              </a:pPr>
              <a:t>27</a:t>
            </a:fld>
            <a:endParaRPr lang="fr-FR" altLang="fr-FR"/>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mtClean="0">
                <a:latin typeface="Arial" panose="020B0604020202020204" pitchFamily="34" charset="0"/>
              </a:rPr>
              <a:t>Les premières études globales ont été réalisées au Groenland</a:t>
            </a:r>
          </a:p>
          <a:p>
            <a:pPr eaLnBrk="1" hangingPunct="1"/>
            <a:endParaRPr lang="fr-FR" altLang="fr-FR" smtClean="0">
              <a:latin typeface="Arial" panose="020B0604020202020204" pitchFamily="34" charset="0"/>
            </a:endParaRPr>
          </a:p>
          <a:p>
            <a:pPr eaLnBrk="1" hangingPunct="1"/>
            <a:r>
              <a:rPr lang="fr-FR" altLang="fr-FR" smtClean="0">
                <a:latin typeface="Arial" panose="020B0604020202020204" pitchFamily="34" charset="0"/>
              </a:rPr>
              <a:t>Le Rio Tinto aurait alimenté en plomb et en argent l’ensemble de l’empire romain et de un à deux millions de tonnes de plomb en auraient été extraits, soit 10 à 20% des 10 millions de tonnes de plomb extraites au cours de l’Antiquité. Sur le continent européen, son exploitation a induit une contamination diffuse, mise en évidence dans plusieurs archives environnementales continentales notamment dans des tourbières françaises, suisses et espagnoles et des sédiments des lacs suédois ou des Pyrénées françaises.</a:t>
            </a:r>
          </a:p>
        </p:txBody>
      </p:sp>
    </p:spTree>
    <p:extLst>
      <p:ext uri="{BB962C8B-B14F-4D97-AF65-F5344CB8AC3E}">
        <p14:creationId xmlns:p14="http://schemas.microsoft.com/office/powerpoint/2010/main" val="793080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433F71-CBB4-4373-95D9-85159FF32164}" type="slidenum">
              <a:rPr lang="fr-FR" altLang="fr-FR"/>
              <a:pPr>
                <a:spcBef>
                  <a:spcPct val="0"/>
                </a:spcBef>
              </a:pPr>
              <a:t>29</a:t>
            </a:fld>
            <a:endParaRPr lang="fr-FR" altLang="fr-FR"/>
          </a:p>
        </p:txBody>
      </p:sp>
      <p:sp>
        <p:nvSpPr>
          <p:cNvPr id="35843" name="Rectangle 2"/>
          <p:cNvSpPr>
            <a:spLocks noRo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10199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53EF0F-5877-4984-B4E4-89B842312DC5}" type="slidenum">
              <a:rPr lang="fr-FR" altLang="fr-FR"/>
              <a:pPr>
                <a:spcBef>
                  <a:spcPct val="0"/>
                </a:spcBef>
              </a:pPr>
              <a:t>30</a:t>
            </a:fld>
            <a:endParaRPr lang="fr-FR" altLang="fr-FR"/>
          </a:p>
        </p:txBody>
      </p:sp>
      <p:sp>
        <p:nvSpPr>
          <p:cNvPr id="37891" name="Rectangle 2"/>
          <p:cNvSpPr>
            <a:spLocks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mtClean="0">
              <a:latin typeface="Arial" panose="020B0604020202020204" pitchFamily="34" charset="0"/>
            </a:endParaRPr>
          </a:p>
        </p:txBody>
      </p:sp>
    </p:spTree>
    <p:extLst>
      <p:ext uri="{BB962C8B-B14F-4D97-AF65-F5344CB8AC3E}">
        <p14:creationId xmlns:p14="http://schemas.microsoft.com/office/powerpoint/2010/main" val="90498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1E1A7A-C36C-422D-BDC8-DBA2BC4F78E2}" type="slidenum">
              <a:rPr lang="fr-FR" altLang="fr-FR"/>
              <a:pPr>
                <a:spcBef>
                  <a:spcPct val="0"/>
                </a:spcBef>
              </a:pPr>
              <a:t>31</a:t>
            </a:fld>
            <a:endParaRPr lang="fr-FR" altLang="fr-FR"/>
          </a:p>
        </p:txBody>
      </p:sp>
      <p:sp>
        <p:nvSpPr>
          <p:cNvPr id="39939" name="Rectangle 2"/>
          <p:cNvSpPr>
            <a:spLocks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mtClean="0">
              <a:latin typeface="Arial" panose="020B0604020202020204" pitchFamily="34" charset="0"/>
            </a:endParaRPr>
          </a:p>
        </p:txBody>
      </p:sp>
    </p:spTree>
    <p:extLst>
      <p:ext uri="{BB962C8B-B14F-4D97-AF65-F5344CB8AC3E}">
        <p14:creationId xmlns:p14="http://schemas.microsoft.com/office/powerpoint/2010/main" val="388929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679749-3002-4847-BF35-22E31EBE930E}" type="slidenum">
              <a:rPr lang="fr-FR" altLang="fr-FR"/>
              <a:pPr>
                <a:spcBef>
                  <a:spcPct val="0"/>
                </a:spcBef>
              </a:pPr>
              <a:t>53</a:t>
            </a:fld>
            <a:endParaRPr lang="fr-FR" altLang="fr-FR"/>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682070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A3264A2-B38C-449C-97F2-949C937F775A}" type="slidenum">
              <a:rPr lang="fr-FR" altLang="fr-FR"/>
              <a:pPr>
                <a:spcBef>
                  <a:spcPct val="0"/>
                </a:spcBef>
              </a:pPr>
              <a:t>54</a:t>
            </a:fld>
            <a:endParaRPr lang="fr-FR" altLang="fr-FR"/>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582455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31DD1E-C781-4428-904E-F8920ECF3154}" type="slidenum">
              <a:rPr lang="fr-FR" altLang="fr-FR"/>
              <a:pPr>
                <a:spcBef>
                  <a:spcPct val="0"/>
                </a:spcBef>
              </a:pPr>
              <a:t>56</a:t>
            </a:fld>
            <a:endParaRPr lang="fr-FR" altLang="fr-FR"/>
          </a:p>
        </p:txBody>
      </p:sp>
      <p:sp>
        <p:nvSpPr>
          <p:cNvPr id="68611" name="Rectangle 2"/>
          <p:cNvSpPr>
            <a:spLocks noRot="1" noChangeArrowheads="1" noTextEdit="1"/>
          </p:cNvSpPr>
          <p:nvPr>
            <p:ph type="sldImg"/>
          </p:nvPr>
        </p:nvSpPr>
        <p:spPr>
          <a:xfrm>
            <a:off x="1143000" y="685800"/>
            <a:ext cx="4573588" cy="3430588"/>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mtClean="0">
                <a:latin typeface="Arial" panose="020B0604020202020204" pitchFamily="34" charset="0"/>
              </a:rPr>
              <a:t>Introduction : </a:t>
            </a:r>
          </a:p>
          <a:p>
            <a:pPr eaLnBrk="1" hangingPunct="1"/>
            <a:r>
              <a:rPr lang="fr-FR" altLang="fr-FR" smtClean="0">
                <a:latin typeface="Arial" panose="020B0604020202020204" pitchFamily="34" charset="0"/>
              </a:rPr>
              <a:t>Le thème central de cet enseignement va être la métallurgie et surtout la question de sa perception et nous verrons très rapidement ce que cela implique en terme d’approche et les interprétations que nous pouvons en tirer en terme archéologique.</a:t>
            </a:r>
          </a:p>
        </p:txBody>
      </p:sp>
    </p:spTree>
    <p:extLst>
      <p:ext uri="{BB962C8B-B14F-4D97-AF65-F5344CB8AC3E}">
        <p14:creationId xmlns:p14="http://schemas.microsoft.com/office/powerpoint/2010/main" val="3793543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66A7266-A56C-4B01-9597-5A1AB09BF498}" type="slidenum">
              <a:rPr lang="fr-FR" altLang="fr-FR"/>
              <a:pPr>
                <a:defRPr/>
              </a:pPr>
              <a:t>‹N°›</a:t>
            </a:fld>
            <a:endParaRPr lang="fr-FR" altLang="fr-FR"/>
          </a:p>
        </p:txBody>
      </p:sp>
    </p:spTree>
    <p:extLst>
      <p:ext uri="{BB962C8B-B14F-4D97-AF65-F5344CB8AC3E}">
        <p14:creationId xmlns:p14="http://schemas.microsoft.com/office/powerpoint/2010/main" val="4195948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9F39102-51AB-42F4-998D-B166F5FC6287}" type="slidenum">
              <a:rPr lang="fr-FR" altLang="fr-FR"/>
              <a:pPr>
                <a:defRPr/>
              </a:pPr>
              <a:t>‹N°›</a:t>
            </a:fld>
            <a:endParaRPr lang="fr-FR" altLang="fr-FR"/>
          </a:p>
        </p:txBody>
      </p:sp>
    </p:spTree>
    <p:extLst>
      <p:ext uri="{BB962C8B-B14F-4D97-AF65-F5344CB8AC3E}">
        <p14:creationId xmlns:p14="http://schemas.microsoft.com/office/powerpoint/2010/main" val="315769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F50198E-AA65-4651-A861-8B3523C632AA}" type="slidenum">
              <a:rPr lang="fr-FR" altLang="fr-FR"/>
              <a:pPr>
                <a:defRPr/>
              </a:pPr>
              <a:t>‹N°›</a:t>
            </a:fld>
            <a:endParaRPr lang="fr-FR" altLang="fr-FR"/>
          </a:p>
        </p:txBody>
      </p:sp>
    </p:spTree>
    <p:extLst>
      <p:ext uri="{BB962C8B-B14F-4D97-AF65-F5344CB8AC3E}">
        <p14:creationId xmlns:p14="http://schemas.microsoft.com/office/powerpoint/2010/main" val="739592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a:defRPr/>
            </a:pPr>
            <a:endParaRPr lang="fr-FR"/>
          </a:p>
        </p:txBody>
      </p:sp>
      <p:sp>
        <p:nvSpPr>
          <p:cNvPr id="7" name="Rectangle 5"/>
          <p:cNvSpPr>
            <a:spLocks noGrp="1" noChangeArrowheads="1"/>
          </p:cNvSpPr>
          <p:nvPr>
            <p:ph type="ftr" sz="quarter" idx="11"/>
          </p:nvPr>
        </p:nvSpPr>
        <p:spPr>
          <a:ln/>
        </p:spPr>
        <p:txBody>
          <a:bodyPr/>
          <a:lstStyle>
            <a:lvl1pPr>
              <a:defRPr/>
            </a:lvl1pPr>
          </a:lstStyle>
          <a:p>
            <a:pPr>
              <a:defRPr/>
            </a:pPr>
            <a:endParaRPr lang="fr-FR"/>
          </a:p>
        </p:txBody>
      </p:sp>
      <p:sp>
        <p:nvSpPr>
          <p:cNvPr id="8" name="Rectangle 6"/>
          <p:cNvSpPr>
            <a:spLocks noGrp="1" noChangeArrowheads="1"/>
          </p:cNvSpPr>
          <p:nvPr>
            <p:ph type="sldNum" sz="quarter" idx="12"/>
          </p:nvPr>
        </p:nvSpPr>
        <p:spPr>
          <a:ln/>
        </p:spPr>
        <p:txBody>
          <a:bodyPr/>
          <a:lstStyle>
            <a:lvl1pPr>
              <a:defRPr/>
            </a:lvl1pPr>
          </a:lstStyle>
          <a:p>
            <a:pPr>
              <a:defRPr/>
            </a:pPr>
            <a:fld id="{62D1323F-F01D-45AC-93A2-4774C22D406F}" type="slidenum">
              <a:rPr lang="fr-FR" altLang="fr-FR"/>
              <a:pPr>
                <a:defRPr/>
              </a:pPr>
              <a:t>‹N°›</a:t>
            </a:fld>
            <a:endParaRPr lang="fr-FR" altLang="fr-FR"/>
          </a:p>
        </p:txBody>
      </p:sp>
    </p:spTree>
    <p:extLst>
      <p:ext uri="{BB962C8B-B14F-4D97-AF65-F5344CB8AC3E}">
        <p14:creationId xmlns:p14="http://schemas.microsoft.com/office/powerpoint/2010/main" val="509653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7DA605BE-F3BC-48F0-AE80-BC509488AB6E}" type="slidenum">
              <a:rPr lang="fr-FR" altLang="fr-FR"/>
              <a:pPr>
                <a:defRPr/>
              </a:pPr>
              <a:t>‹N°›</a:t>
            </a:fld>
            <a:endParaRPr lang="fr-FR" altLang="fr-FR"/>
          </a:p>
        </p:txBody>
      </p:sp>
    </p:spTree>
    <p:extLst>
      <p:ext uri="{BB962C8B-B14F-4D97-AF65-F5344CB8AC3E}">
        <p14:creationId xmlns:p14="http://schemas.microsoft.com/office/powerpoint/2010/main" val="925068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675A901-AD28-4B66-87CC-09F720845FB8}" type="slidenum">
              <a:rPr lang="fr-FR" altLang="fr-FR"/>
              <a:pPr>
                <a:defRPr/>
              </a:pPr>
              <a:t>‹N°›</a:t>
            </a:fld>
            <a:endParaRPr lang="fr-FR" altLang="fr-FR"/>
          </a:p>
        </p:txBody>
      </p:sp>
    </p:spTree>
    <p:extLst>
      <p:ext uri="{BB962C8B-B14F-4D97-AF65-F5344CB8AC3E}">
        <p14:creationId xmlns:p14="http://schemas.microsoft.com/office/powerpoint/2010/main" val="1434104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D0A331C-4D7F-4C69-B622-CB795F8B893E}" type="slidenum">
              <a:rPr lang="fr-FR" altLang="fr-FR"/>
              <a:pPr>
                <a:defRPr/>
              </a:pPr>
              <a:t>‹N°›</a:t>
            </a:fld>
            <a:endParaRPr lang="fr-FR" altLang="fr-FR"/>
          </a:p>
        </p:txBody>
      </p:sp>
    </p:spTree>
    <p:extLst>
      <p:ext uri="{BB962C8B-B14F-4D97-AF65-F5344CB8AC3E}">
        <p14:creationId xmlns:p14="http://schemas.microsoft.com/office/powerpoint/2010/main" val="4248267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8DC99D5-AFB1-4412-BBBA-1CB11C9266EB}" type="slidenum">
              <a:rPr lang="fr-FR" altLang="fr-FR"/>
              <a:pPr>
                <a:defRPr/>
              </a:pPr>
              <a:t>‹N°›</a:t>
            </a:fld>
            <a:endParaRPr lang="fr-FR" altLang="fr-FR"/>
          </a:p>
        </p:txBody>
      </p:sp>
    </p:spTree>
    <p:extLst>
      <p:ext uri="{BB962C8B-B14F-4D97-AF65-F5344CB8AC3E}">
        <p14:creationId xmlns:p14="http://schemas.microsoft.com/office/powerpoint/2010/main" val="139902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E0372323-B6EC-47C6-B3BC-F0076F4E9C75}" type="slidenum">
              <a:rPr lang="fr-FR" altLang="fr-FR"/>
              <a:pPr>
                <a:defRPr/>
              </a:pPr>
              <a:t>‹N°›</a:t>
            </a:fld>
            <a:endParaRPr lang="fr-FR" altLang="fr-FR"/>
          </a:p>
        </p:txBody>
      </p:sp>
    </p:spTree>
    <p:extLst>
      <p:ext uri="{BB962C8B-B14F-4D97-AF65-F5344CB8AC3E}">
        <p14:creationId xmlns:p14="http://schemas.microsoft.com/office/powerpoint/2010/main" val="974217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C597165-0CA4-404C-9977-74ADBBDB2E48}" type="slidenum">
              <a:rPr lang="fr-FR" altLang="fr-FR"/>
              <a:pPr>
                <a:defRPr/>
              </a:pPr>
              <a:t>‹N°›</a:t>
            </a:fld>
            <a:endParaRPr lang="fr-FR" altLang="fr-FR"/>
          </a:p>
        </p:txBody>
      </p:sp>
    </p:spTree>
    <p:extLst>
      <p:ext uri="{BB962C8B-B14F-4D97-AF65-F5344CB8AC3E}">
        <p14:creationId xmlns:p14="http://schemas.microsoft.com/office/powerpoint/2010/main" val="250415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C23AA6EC-B310-450F-937C-3F9650A8730B}" type="slidenum">
              <a:rPr lang="fr-FR" altLang="fr-FR"/>
              <a:pPr>
                <a:defRPr/>
              </a:pPr>
              <a:t>‹N°›</a:t>
            </a:fld>
            <a:endParaRPr lang="fr-FR" altLang="fr-FR"/>
          </a:p>
        </p:txBody>
      </p:sp>
    </p:spTree>
    <p:extLst>
      <p:ext uri="{BB962C8B-B14F-4D97-AF65-F5344CB8AC3E}">
        <p14:creationId xmlns:p14="http://schemas.microsoft.com/office/powerpoint/2010/main" val="2406133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33FEE4E1-E9B5-41DD-AC3D-A74D2BD80425}" type="slidenum">
              <a:rPr lang="fr-FR" altLang="fr-FR"/>
              <a:pPr>
                <a:defRPr/>
              </a:pPr>
              <a:t>‹N°›</a:t>
            </a:fld>
            <a:endParaRPr lang="fr-FR" altLang="fr-FR"/>
          </a:p>
        </p:txBody>
      </p:sp>
    </p:spTree>
    <p:extLst>
      <p:ext uri="{BB962C8B-B14F-4D97-AF65-F5344CB8AC3E}">
        <p14:creationId xmlns:p14="http://schemas.microsoft.com/office/powerpoint/2010/main" val="263462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A64435F-0CF5-48F5-B942-92C4559179F8}" type="slidenum">
              <a:rPr lang="fr-FR" altLang="fr-FR"/>
              <a:pPr>
                <a:defRPr/>
              </a:pPr>
              <a:t>‹N°›</a:t>
            </a:fld>
            <a:endParaRPr lang="fr-FR" altLang="fr-FR"/>
          </a:p>
        </p:txBody>
      </p:sp>
    </p:spTree>
    <p:extLst>
      <p:ext uri="{BB962C8B-B14F-4D97-AF65-F5344CB8AC3E}">
        <p14:creationId xmlns:p14="http://schemas.microsoft.com/office/powerpoint/2010/main" val="2369827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15CDAD6-FC7C-43DD-91C3-A5A4BBD3FE5D}" type="slidenum">
              <a:rPr lang="fr-FR" altLang="fr-FR"/>
              <a:pPr>
                <a:defRPr/>
              </a:pPr>
              <a:t>‹N°›</a:t>
            </a:fld>
            <a:endParaRPr lang="fr-FR" altLang="fr-FR"/>
          </a:p>
        </p:txBody>
      </p:sp>
    </p:spTree>
    <p:extLst>
      <p:ext uri="{BB962C8B-B14F-4D97-AF65-F5344CB8AC3E}">
        <p14:creationId xmlns:p14="http://schemas.microsoft.com/office/powerpoint/2010/main" val="278414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E1F9B14-893B-4CE8-A8A0-D87E8ABEABD3}"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0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78.wmf"/></Relationships>
</file>

<file path=ppt/slides/_rels/slide10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3.jpeg"/><Relationship Id="rId7" Type="http://schemas.openxmlformats.org/officeDocument/2006/relationships/image" Target="../media/image10.jpeg"/><Relationship Id="rId12" Type="http://schemas.openxmlformats.org/officeDocument/2006/relationships/image" Target="../media/image9.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6.jpeg"/><Relationship Id="rId5" Type="http://schemas.openxmlformats.org/officeDocument/2006/relationships/image" Target="../media/image40.png"/><Relationship Id="rId10" Type="http://schemas.openxmlformats.org/officeDocument/2006/relationships/image" Target="../media/image15.jpeg"/><Relationship Id="rId4" Type="http://schemas.openxmlformats.org/officeDocument/2006/relationships/image" Target="../media/image56.jpe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slideLayout" Target="../slideLayouts/slideLayout2.xml"/><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jpe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jpeg"/><Relationship Id="rId17" Type="http://schemas.openxmlformats.org/officeDocument/2006/relationships/image" Target="../media/image81.jpeg"/><Relationship Id="rId2" Type="http://schemas.openxmlformats.org/officeDocument/2006/relationships/notesSlide" Target="../notesSlides/notesSlide2.xml"/><Relationship Id="rId16"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jpeg"/><Relationship Id="rId10" Type="http://schemas.openxmlformats.org/officeDocument/2006/relationships/image" Target="../media/image74.png"/><Relationship Id="rId19" Type="http://schemas.openxmlformats.org/officeDocument/2006/relationships/image" Target="../media/image83.jpe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8.wmf"/><Relationship Id="rId4" Type="http://schemas.openxmlformats.org/officeDocument/2006/relationships/image" Target="../media/image87.wmf"/></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91.jpe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9.png"/><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09.wmf"/></Relationships>
</file>

<file path=ppt/slides/_rels/slide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5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1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jpeg"/></Relationships>
</file>

<file path=ppt/slides/_rels/slide57.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1.wmf"/><Relationship Id="rId5" Type="http://schemas.openxmlformats.org/officeDocument/2006/relationships/oleObject" Target="../embeddings/oleObject5.bin"/><Relationship Id="rId4" Type="http://schemas.openxmlformats.org/officeDocument/2006/relationships/image" Target="../media/image140.wmf"/></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7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51.jpeg"/></Relationships>
</file>

<file path=ppt/slides/_rels/slide7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7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7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8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8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ssin Agricola modif"/>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bronz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3071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g44_052_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4724400"/>
            <a:ext cx="2668587"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077" name="Picture 5" descr="cg44_056_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2781300"/>
            <a:ext cx="2347913"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93190" name="Text Box 6"/>
          <p:cNvSpPr txBox="1">
            <a:spLocks noChangeArrowheads="1"/>
          </p:cNvSpPr>
          <p:nvPr/>
        </p:nvSpPr>
        <p:spPr bwMode="auto">
          <a:xfrm>
            <a:off x="4354513" y="608013"/>
            <a:ext cx="4467225" cy="1754187"/>
          </a:xfrm>
          <a:prstGeom prst="rect">
            <a:avLst/>
          </a:prstGeom>
          <a:noFill/>
          <a:ln w="9525">
            <a:noFill/>
            <a:miter lim="800000"/>
            <a:headEnd/>
            <a:tailEnd/>
          </a:ln>
          <a:effectLst/>
        </p:spPr>
        <p:txBody>
          <a:bodyPr wrap="none">
            <a:spAutoFit/>
          </a:bodyPr>
          <a:lstStyle/>
          <a:p>
            <a:pPr eaLnBrk="1" hangingPunct="1">
              <a:defRPr/>
            </a:pPr>
            <a:r>
              <a:rPr lang="fr-FR" sz="3600" b="1" dirty="0">
                <a:effectLst>
                  <a:outerShdw blurRad="38100" dist="38100" dir="2700000" algn="tl">
                    <a:srgbClr val="FFFFFF"/>
                  </a:outerShdw>
                </a:effectLst>
                <a:latin typeface="Arial" charset="0"/>
              </a:rPr>
              <a:t>Géochimie</a:t>
            </a:r>
          </a:p>
          <a:p>
            <a:pPr eaLnBrk="1" hangingPunct="1">
              <a:defRPr/>
            </a:pPr>
            <a:r>
              <a:rPr lang="fr-FR" sz="3600" b="1" dirty="0">
                <a:effectLst>
                  <a:outerShdw blurRad="38100" dist="38100" dir="2700000" algn="tl">
                    <a:srgbClr val="FFFFFF"/>
                  </a:outerShdw>
                </a:effectLst>
                <a:latin typeface="Arial" charset="0"/>
              </a:rPr>
              <a:t>Environnementale</a:t>
            </a:r>
          </a:p>
          <a:p>
            <a:pPr eaLnBrk="1" hangingPunct="1">
              <a:defRPr/>
            </a:pPr>
            <a:r>
              <a:rPr lang="fr-FR" sz="3600" b="1" dirty="0">
                <a:effectLst>
                  <a:outerShdw blurRad="38100" dist="38100" dir="2700000" algn="tl">
                    <a:srgbClr val="FFFFFF"/>
                  </a:outerShdw>
                </a:effectLst>
                <a:latin typeface="Arial" charset="0"/>
              </a:rPr>
              <a:t>Et </a:t>
            </a:r>
            <a:r>
              <a:rPr lang="fr-FR" sz="3600" b="1" dirty="0" err="1">
                <a:effectLst>
                  <a:outerShdw blurRad="38100" dist="38100" dir="2700000" algn="tl">
                    <a:srgbClr val="FFFFFF"/>
                  </a:outerShdw>
                </a:effectLst>
                <a:latin typeface="Arial" charset="0"/>
              </a:rPr>
              <a:t>Paléométallurgie</a:t>
            </a:r>
            <a:endParaRPr lang="fr-FR" sz="3600" b="1" dirty="0">
              <a:effectLst>
                <a:outerShdw blurRad="38100" dist="38100" dir="2700000" algn="tl">
                  <a:srgbClr val="FFFFFF"/>
                </a:outerShdw>
              </a:effectLst>
              <a:latin typeface="Arial" charset="0"/>
            </a:endParaRPr>
          </a:p>
        </p:txBody>
      </p:sp>
      <p:sp>
        <p:nvSpPr>
          <p:cNvPr id="3079" name="Text Box 8"/>
          <p:cNvSpPr txBox="1">
            <a:spLocks noChangeArrowheads="1"/>
          </p:cNvSpPr>
          <p:nvPr/>
        </p:nvSpPr>
        <p:spPr bwMode="auto">
          <a:xfrm>
            <a:off x="1331913" y="6165850"/>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t>M1 AGE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713" y="3387725"/>
            <a:ext cx="2481262" cy="16129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525" y="1439863"/>
            <a:ext cx="2047875" cy="13795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412875"/>
            <a:ext cx="3527425" cy="24161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3" name="Text Box 8"/>
          <p:cNvSpPr txBox="1">
            <a:spLocks noChangeArrowheads="1"/>
          </p:cNvSpPr>
          <p:nvPr/>
        </p:nvSpPr>
        <p:spPr bwMode="auto">
          <a:xfrm>
            <a:off x="3376613" y="1743075"/>
            <a:ext cx="563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Triage</a:t>
            </a:r>
          </a:p>
        </p:txBody>
      </p:sp>
      <p:sp>
        <p:nvSpPr>
          <p:cNvPr id="12294" name="Text Box 9"/>
          <p:cNvSpPr txBox="1">
            <a:spLocks noChangeArrowheads="1"/>
          </p:cNvSpPr>
          <p:nvPr/>
        </p:nvSpPr>
        <p:spPr bwMode="auto">
          <a:xfrm>
            <a:off x="3025775" y="3467100"/>
            <a:ext cx="9286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Concassage</a:t>
            </a:r>
          </a:p>
        </p:txBody>
      </p:sp>
      <p:sp>
        <p:nvSpPr>
          <p:cNvPr id="12295" name="Rectangle 10"/>
          <p:cNvSpPr>
            <a:spLocks noChangeArrowheads="1"/>
          </p:cNvSpPr>
          <p:nvPr/>
        </p:nvSpPr>
        <p:spPr bwMode="auto">
          <a:xfrm>
            <a:off x="1042988" y="1916113"/>
            <a:ext cx="1249362" cy="860425"/>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2296" name="Text Box 11"/>
          <p:cNvSpPr txBox="1">
            <a:spLocks noChangeArrowheads="1"/>
          </p:cNvSpPr>
          <p:nvPr/>
        </p:nvSpPr>
        <p:spPr bwMode="auto">
          <a:xfrm>
            <a:off x="5275263" y="2819400"/>
            <a:ext cx="752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b="1">
                <a:solidFill>
                  <a:srgbClr val="000000"/>
                </a:solidFill>
                <a:cs typeface="Arial" panose="020B0604020202020204" pitchFamily="34" charset="0"/>
              </a:rPr>
              <a:t>Grillage</a:t>
            </a:r>
          </a:p>
        </p:txBody>
      </p:sp>
      <p:sp>
        <p:nvSpPr>
          <p:cNvPr id="12297" name="Text Box 12"/>
          <p:cNvSpPr txBox="1">
            <a:spLocks noChangeArrowheads="1"/>
          </p:cNvSpPr>
          <p:nvPr/>
        </p:nvSpPr>
        <p:spPr bwMode="auto">
          <a:xfrm>
            <a:off x="5892800" y="3440113"/>
            <a:ext cx="1165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a:solidFill>
                  <a:srgbClr val="000000"/>
                </a:solidFill>
                <a:cs typeface="Arial" panose="020B0604020202020204" pitchFamily="34" charset="0"/>
              </a:rPr>
              <a:t>Apport d’oxygène</a:t>
            </a:r>
          </a:p>
          <a:p>
            <a:pPr algn="ctr" eaLnBrk="1" hangingPunct="1">
              <a:spcBef>
                <a:spcPct val="0"/>
              </a:spcBef>
              <a:buFontTx/>
              <a:buNone/>
            </a:pPr>
            <a:r>
              <a:rPr lang="fr-FR" altLang="fr-FR" sz="1000">
                <a:solidFill>
                  <a:srgbClr val="000000"/>
                </a:solidFill>
                <a:cs typeface="Arial" panose="020B0604020202020204" pitchFamily="34" charset="0"/>
              </a:rPr>
              <a:t>(tuyère)</a:t>
            </a:r>
          </a:p>
        </p:txBody>
      </p:sp>
      <p:sp>
        <p:nvSpPr>
          <p:cNvPr id="12298" name="Text Box 13"/>
          <p:cNvSpPr txBox="1">
            <a:spLocks noChangeArrowheads="1"/>
          </p:cNvSpPr>
          <p:nvPr/>
        </p:nvSpPr>
        <p:spPr bwMode="auto">
          <a:xfrm>
            <a:off x="4411663" y="1150938"/>
            <a:ext cx="1400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a:solidFill>
                  <a:srgbClr val="000000"/>
                </a:solidFill>
                <a:cs typeface="Arial" panose="020B0604020202020204" pitchFamily="34" charset="0"/>
              </a:rPr>
              <a:t>Sulfures de cuivre</a:t>
            </a:r>
          </a:p>
        </p:txBody>
      </p:sp>
      <p:sp>
        <p:nvSpPr>
          <p:cNvPr id="12299" name="Text Box 14"/>
          <p:cNvSpPr txBox="1">
            <a:spLocks noChangeArrowheads="1"/>
          </p:cNvSpPr>
          <p:nvPr/>
        </p:nvSpPr>
        <p:spPr bwMode="auto">
          <a:xfrm>
            <a:off x="7516813" y="3784600"/>
            <a:ext cx="906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a:solidFill>
                  <a:srgbClr val="000000"/>
                </a:solidFill>
                <a:cs typeface="Arial" panose="020B0604020202020204" pitchFamily="34" charset="0"/>
              </a:rPr>
              <a:t>Dégagement</a:t>
            </a:r>
          </a:p>
          <a:p>
            <a:pPr algn="ctr" eaLnBrk="1" hangingPunct="1">
              <a:spcBef>
                <a:spcPct val="0"/>
              </a:spcBef>
              <a:buFontTx/>
              <a:buNone/>
            </a:pPr>
            <a:r>
              <a:rPr lang="fr-FR" altLang="fr-FR" sz="1000">
                <a:solidFill>
                  <a:srgbClr val="000000"/>
                </a:solidFill>
                <a:cs typeface="Arial" panose="020B0604020202020204" pitchFamily="34" charset="0"/>
              </a:rPr>
              <a:t>de soufre</a:t>
            </a:r>
          </a:p>
        </p:txBody>
      </p:sp>
      <p:sp>
        <p:nvSpPr>
          <p:cNvPr id="12300" name="Text Box 15"/>
          <p:cNvSpPr txBox="1">
            <a:spLocks noChangeArrowheads="1"/>
          </p:cNvSpPr>
          <p:nvPr/>
        </p:nvSpPr>
        <p:spPr bwMode="auto">
          <a:xfrm>
            <a:off x="601663" y="4670425"/>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Chalcopyrite  CuFeS</a:t>
            </a:r>
            <a:r>
              <a:rPr lang="fr-FR" altLang="fr-FR" sz="1400" b="1" baseline="-25000">
                <a:solidFill>
                  <a:srgbClr val="000000"/>
                </a:solidFill>
                <a:cs typeface="Arial" panose="020B0604020202020204" pitchFamily="34" charset="0"/>
              </a:rPr>
              <a:t>2</a:t>
            </a:r>
          </a:p>
        </p:txBody>
      </p:sp>
      <p:sp>
        <p:nvSpPr>
          <p:cNvPr id="12301" name="Text Box 16"/>
          <p:cNvSpPr txBox="1">
            <a:spLocks noChangeArrowheads="1"/>
          </p:cNvSpPr>
          <p:nvPr/>
        </p:nvSpPr>
        <p:spPr bwMode="auto">
          <a:xfrm>
            <a:off x="1858963" y="5518150"/>
            <a:ext cx="160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2 CuFeS</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  +  4 O</a:t>
            </a:r>
            <a:r>
              <a:rPr lang="fr-FR" altLang="fr-FR" sz="1400" b="1" baseline="-25000">
                <a:solidFill>
                  <a:srgbClr val="000000"/>
                </a:solidFill>
                <a:cs typeface="Arial" panose="020B0604020202020204" pitchFamily="34" charset="0"/>
              </a:rPr>
              <a:t>2</a:t>
            </a:r>
          </a:p>
        </p:txBody>
      </p:sp>
      <p:sp>
        <p:nvSpPr>
          <p:cNvPr id="12302" name="Text Box 17"/>
          <p:cNvSpPr txBox="1">
            <a:spLocks noChangeArrowheads="1"/>
          </p:cNvSpPr>
          <p:nvPr/>
        </p:nvSpPr>
        <p:spPr bwMode="auto">
          <a:xfrm>
            <a:off x="4197350" y="5521325"/>
            <a:ext cx="2389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2 FeO  +  Cu</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S +  3 SO</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 (g)</a:t>
            </a:r>
          </a:p>
        </p:txBody>
      </p:sp>
      <p:sp>
        <p:nvSpPr>
          <p:cNvPr id="12303" name="Text Box 18"/>
          <p:cNvSpPr txBox="1">
            <a:spLocks noChangeArrowheads="1"/>
          </p:cNvSpPr>
          <p:nvPr/>
        </p:nvSpPr>
        <p:spPr bwMode="auto">
          <a:xfrm>
            <a:off x="2109788" y="6007100"/>
            <a:ext cx="12525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Cu</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S  +  2 O</a:t>
            </a:r>
            <a:r>
              <a:rPr lang="fr-FR" altLang="fr-FR" sz="1400" b="1" baseline="-25000">
                <a:solidFill>
                  <a:srgbClr val="000000"/>
                </a:solidFill>
                <a:cs typeface="Arial" panose="020B0604020202020204" pitchFamily="34" charset="0"/>
              </a:rPr>
              <a:t>2</a:t>
            </a:r>
          </a:p>
        </p:txBody>
      </p:sp>
      <p:sp>
        <p:nvSpPr>
          <p:cNvPr id="12304" name="Text Box 19"/>
          <p:cNvSpPr txBox="1">
            <a:spLocks noChangeArrowheads="1"/>
          </p:cNvSpPr>
          <p:nvPr/>
        </p:nvSpPr>
        <p:spPr bwMode="auto">
          <a:xfrm>
            <a:off x="4254500" y="6000750"/>
            <a:ext cx="1601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2 CuO  +  SO</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 (g)</a:t>
            </a:r>
          </a:p>
        </p:txBody>
      </p:sp>
      <p:cxnSp>
        <p:nvCxnSpPr>
          <p:cNvPr id="12305" name="AutoShape 21"/>
          <p:cNvCxnSpPr>
            <a:cxnSpLocks noChangeShapeType="1"/>
            <a:stCxn id="12303" idx="3"/>
            <a:endCxn id="12304" idx="1"/>
          </p:cNvCxnSpPr>
          <p:nvPr/>
        </p:nvCxnSpPr>
        <p:spPr bwMode="auto">
          <a:xfrm flipV="1">
            <a:off x="3362325" y="6153150"/>
            <a:ext cx="892175" cy="6350"/>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306" name="AutoShape 22"/>
          <p:cNvCxnSpPr>
            <a:cxnSpLocks noChangeShapeType="1"/>
            <a:stCxn id="12301" idx="3"/>
            <a:endCxn id="12302" idx="1"/>
          </p:cNvCxnSpPr>
          <p:nvPr/>
        </p:nvCxnSpPr>
        <p:spPr bwMode="auto">
          <a:xfrm>
            <a:off x="3465513" y="5670550"/>
            <a:ext cx="731837" cy="3175"/>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2307" name="Line 23"/>
          <p:cNvSpPr>
            <a:spLocks noChangeShapeType="1"/>
          </p:cNvSpPr>
          <p:nvPr/>
        </p:nvSpPr>
        <p:spPr bwMode="auto">
          <a:xfrm>
            <a:off x="2298700" y="2530475"/>
            <a:ext cx="2954338" cy="30163"/>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2308" name="Rectangle 24"/>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3337" name="Text Box 25"/>
          <p:cNvSpPr txBox="1">
            <a:spLocks noChangeArrowheads="1"/>
          </p:cNvSpPr>
          <p:nvPr/>
        </p:nvSpPr>
        <p:spPr bwMode="auto">
          <a:xfrm>
            <a:off x="323850" y="692150"/>
            <a:ext cx="4946650" cy="366713"/>
          </a:xfrm>
          <a:prstGeom prst="rect">
            <a:avLst/>
          </a:prstGeom>
          <a:noFill/>
          <a:ln w="9525" algn="ctr">
            <a:noFill/>
            <a:miter lim="800000"/>
            <a:headEnd/>
            <a:tailEnd/>
          </a:ln>
          <a:effectLst/>
        </p:spPr>
        <p:txBody>
          <a:bodyPr wrap="none">
            <a:spAutoFit/>
          </a:bodyPr>
          <a:lstStyle/>
          <a:p>
            <a:pPr algn="ctr" eaLnBrk="1" hangingPunct="1">
              <a:defRPr/>
            </a:pPr>
            <a:r>
              <a:rPr lang="fr-FR" b="1">
                <a:solidFill>
                  <a:srgbClr val="000000"/>
                </a:solidFill>
                <a:effectLst>
                  <a:outerShdw blurRad="38100" dist="38100" dir="2700000" algn="tl">
                    <a:srgbClr val="FFFFFF"/>
                  </a:outerShdw>
                </a:effectLst>
                <a:latin typeface="Arial" charset="0"/>
                <a:cs typeface="Arial" charset="0"/>
              </a:rPr>
              <a:t>Traitement du minerai et obtention du métal</a:t>
            </a:r>
          </a:p>
        </p:txBody>
      </p:sp>
      <p:sp>
        <p:nvSpPr>
          <p:cNvPr id="12310" name="Text Box 26"/>
          <p:cNvSpPr txBox="1">
            <a:spLocks noChangeArrowheads="1"/>
          </p:cNvSpPr>
          <p:nvPr/>
        </p:nvSpPr>
        <p:spPr bwMode="auto">
          <a:xfrm>
            <a:off x="442913" y="142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guise de rappel …</a:t>
            </a:r>
          </a:p>
        </p:txBody>
      </p:sp>
      <p:sp>
        <p:nvSpPr>
          <p:cNvPr id="13339" name="Text Box 27"/>
          <p:cNvSpPr txBox="1">
            <a:spLocks noChangeArrowheads="1"/>
          </p:cNvSpPr>
          <p:nvPr/>
        </p:nvSpPr>
        <p:spPr bwMode="auto">
          <a:xfrm>
            <a:off x="547688" y="1425575"/>
            <a:ext cx="1477962" cy="274638"/>
          </a:xfrm>
          <a:prstGeom prst="rect">
            <a:avLst/>
          </a:prstGeom>
          <a:noFill/>
          <a:ln w="9525" algn="ctr">
            <a:noFill/>
            <a:miter lim="800000"/>
            <a:headEnd/>
            <a:tailEnd/>
          </a:ln>
          <a:effectLst/>
        </p:spPr>
        <p:txBody>
          <a:bodyPr wrap="none">
            <a:spAutoFit/>
          </a:bodyPr>
          <a:lstStyle/>
          <a:p>
            <a:pPr algn="ctr" eaLnBrk="1" hangingPunct="1">
              <a:defRPr/>
            </a:pPr>
            <a:r>
              <a:rPr lang="fr-FR" sz="1200" b="1">
                <a:solidFill>
                  <a:srgbClr val="FF0000"/>
                </a:solidFill>
                <a:effectLst>
                  <a:outerShdw blurRad="38100" dist="38100" dir="2700000" algn="tl">
                    <a:srgbClr val="000000"/>
                  </a:outerShdw>
                </a:effectLst>
                <a:latin typeface="Arial" charset="0"/>
                <a:cs typeface="Arial" charset="0"/>
              </a:rPr>
              <a:t>Aire de traitement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algn="l"/>
            <a:r>
              <a:rPr lang="fr-CH" altLang="fr-FR" sz="2800" smtClean="0"/>
              <a:t>Conclusions</a:t>
            </a:r>
            <a:endParaRPr lang="fr-FR" altLang="fr-FR" sz="2800" smtClean="0"/>
          </a:p>
        </p:txBody>
      </p:sp>
      <p:sp>
        <p:nvSpPr>
          <p:cNvPr id="115715" name="Rectangle 3"/>
          <p:cNvSpPr>
            <a:spLocks noGrp="1" noChangeArrowheads="1"/>
          </p:cNvSpPr>
          <p:nvPr>
            <p:ph type="body" sz="half" idx="1"/>
          </p:nvPr>
        </p:nvSpPr>
        <p:spPr>
          <a:xfrm>
            <a:off x="457200" y="1600200"/>
            <a:ext cx="4835525" cy="4525963"/>
          </a:xfrm>
        </p:spPr>
        <p:txBody>
          <a:bodyPr/>
          <a:lstStyle/>
          <a:p>
            <a:pPr>
              <a:lnSpc>
                <a:spcPct val="90000"/>
              </a:lnSpc>
            </a:pPr>
            <a:r>
              <a:rPr lang="fr-CH" altLang="fr-FR" sz="2000" smtClean="0"/>
              <a:t>Geochemistry, archaeology and palynology in good agreement</a:t>
            </a:r>
          </a:p>
          <a:p>
            <a:pPr>
              <a:lnSpc>
                <a:spcPct val="90000"/>
              </a:lnSpc>
            </a:pPr>
            <a:endParaRPr lang="fr-CH" altLang="fr-FR" sz="2000" smtClean="0"/>
          </a:p>
          <a:p>
            <a:pPr>
              <a:lnSpc>
                <a:spcPct val="90000"/>
              </a:lnSpc>
            </a:pPr>
            <a:r>
              <a:rPr lang="fr-CH" altLang="fr-FR" sz="2000" smtClean="0"/>
              <a:t>4 phases : Middle Bronze Age (XV – XIVth BC) ; Final Bronze age (IXth BC.); Iron Age – Antiquity (IIth BC. – IVth AD); Modern period (from the end of XVth).</a:t>
            </a:r>
          </a:p>
          <a:p>
            <a:pPr>
              <a:lnSpc>
                <a:spcPct val="90000"/>
              </a:lnSpc>
            </a:pPr>
            <a:endParaRPr lang="fr-CH" altLang="fr-FR" sz="2000" smtClean="0"/>
          </a:p>
          <a:p>
            <a:pPr>
              <a:lnSpc>
                <a:spcPct val="90000"/>
              </a:lnSpc>
            </a:pPr>
            <a:r>
              <a:rPr lang="fr-CH" altLang="fr-FR" sz="2000" smtClean="0"/>
              <a:t>From the Bronze Age, connection metallurgy and deforestation</a:t>
            </a:r>
          </a:p>
          <a:p>
            <a:pPr>
              <a:lnSpc>
                <a:spcPct val="90000"/>
              </a:lnSpc>
            </a:pPr>
            <a:endParaRPr lang="fr-CH" altLang="fr-FR" sz="2000" smtClean="0"/>
          </a:p>
          <a:p>
            <a:pPr>
              <a:lnSpc>
                <a:spcPct val="90000"/>
              </a:lnSpc>
            </a:pPr>
            <a:endParaRPr lang="fr-FR" altLang="fr-FR" sz="2000" smtClean="0"/>
          </a:p>
        </p:txBody>
      </p:sp>
      <p:pic>
        <p:nvPicPr>
          <p:cNvPr id="115716" name="Picture 4" descr="Cut%20trees"/>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51500" y="1557338"/>
            <a:ext cx="3021013" cy="4497387"/>
          </a:xfrm>
          <a:noFill/>
        </p:spPr>
      </p:pic>
      <p:sp>
        <p:nvSpPr>
          <p:cNvPr id="115717"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250825" y="333375"/>
            <a:ext cx="4933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3600">
                <a:solidFill>
                  <a:schemeClr val="bg1"/>
                </a:solidFill>
              </a:rPr>
              <a:t>Using the lead isotopes</a:t>
            </a:r>
          </a:p>
        </p:txBody>
      </p:sp>
      <p:sp>
        <p:nvSpPr>
          <p:cNvPr id="116739" name="Text Box 3"/>
          <p:cNvSpPr txBox="1">
            <a:spLocks noChangeArrowheads="1"/>
          </p:cNvSpPr>
          <p:nvPr/>
        </p:nvSpPr>
        <p:spPr bwMode="auto">
          <a:xfrm>
            <a:off x="303213" y="1144588"/>
            <a:ext cx="3621087"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fr-FR" sz="1800">
                <a:solidFill>
                  <a:schemeClr val="bg1"/>
                </a:solidFill>
              </a:rPr>
              <a:t>The lead isotopes are much more sensitive than the lead concentrations in case for which the anthropogenic contribution is low, whereas when anthropogenic Pb dominates, the Pb isotope ratios tend to be uniform.</a:t>
            </a:r>
          </a:p>
          <a:p>
            <a:pPr eaLnBrk="1" hangingPunct="1">
              <a:spcBef>
                <a:spcPct val="0"/>
              </a:spcBef>
              <a:buFontTx/>
              <a:buNone/>
            </a:pPr>
            <a:endParaRPr lang="en-GB" altLang="fr-FR" sz="1800">
              <a:solidFill>
                <a:schemeClr val="bg1"/>
              </a:solidFill>
            </a:endParaRPr>
          </a:p>
          <a:p>
            <a:pPr eaLnBrk="1" hangingPunct="1">
              <a:spcBef>
                <a:spcPct val="0"/>
              </a:spcBef>
              <a:buFontTx/>
              <a:buNone/>
            </a:pPr>
            <a:r>
              <a:rPr lang="en-GB" altLang="fr-FR" sz="1800">
                <a:solidFill>
                  <a:schemeClr val="bg1"/>
                </a:solidFill>
              </a:rPr>
              <a:t>They offer the opportunity of determining the sources, or at least changes in origin.</a:t>
            </a:r>
          </a:p>
          <a:p>
            <a:pPr eaLnBrk="1" hangingPunct="1">
              <a:spcBef>
                <a:spcPct val="0"/>
              </a:spcBef>
              <a:buFontTx/>
              <a:buNone/>
            </a:pPr>
            <a:endParaRPr lang="fr-FR" altLang="fr-FR" sz="1800">
              <a:solidFill>
                <a:schemeClr val="bg1"/>
              </a:solidFill>
            </a:endParaRPr>
          </a:p>
        </p:txBody>
      </p:sp>
      <p:graphicFrame>
        <p:nvGraphicFramePr>
          <p:cNvPr id="116740" name="Object 2"/>
          <p:cNvGraphicFramePr>
            <a:graphicFrameLocks noChangeAspect="1"/>
          </p:cNvGraphicFramePr>
          <p:nvPr/>
        </p:nvGraphicFramePr>
        <p:xfrm>
          <a:off x="4211638" y="1341438"/>
          <a:ext cx="4694237" cy="4837112"/>
        </p:xfrm>
        <a:graphic>
          <a:graphicData uri="http://schemas.openxmlformats.org/presentationml/2006/ole">
            <mc:AlternateContent xmlns:mc="http://schemas.openxmlformats.org/markup-compatibility/2006">
              <mc:Choice xmlns:v="urn:schemas-microsoft-com:vml" Requires="v">
                <p:oleObj spid="_x0000_s116742" name="SPW 8.0 Graph" r:id="rId3" imgW="4694530" imgH="4837176" progId="SigmaPlotGraphicObject.7">
                  <p:embed/>
                </p:oleObj>
              </mc:Choice>
              <mc:Fallback>
                <p:oleObj name="SPW 8.0 Graph" r:id="rId3" imgW="4694530" imgH="4837176" progId="SigmaPlotGraphicObjec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341438"/>
                        <a:ext cx="4694237" cy="48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41" name="Text Box 5"/>
          <p:cNvSpPr txBox="1">
            <a:spLocks noChangeArrowheads="1"/>
          </p:cNvSpPr>
          <p:nvPr/>
        </p:nvSpPr>
        <p:spPr bwMode="auto">
          <a:xfrm>
            <a:off x="5508625" y="6237288"/>
            <a:ext cx="310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solidFill>
                  <a:schemeClr val="bg1"/>
                </a:solidFill>
              </a:rPr>
              <a:t>Two-sources mixing diagram</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250825" y="333375"/>
            <a:ext cx="569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3600">
                <a:solidFill>
                  <a:schemeClr val="bg1"/>
                </a:solidFill>
              </a:rPr>
              <a:t>Archaeological conclusions</a:t>
            </a:r>
          </a:p>
        </p:txBody>
      </p:sp>
      <p:sp>
        <p:nvSpPr>
          <p:cNvPr id="117763" name="Text Box 3"/>
          <p:cNvSpPr txBox="1">
            <a:spLocks noChangeArrowheads="1"/>
          </p:cNvSpPr>
          <p:nvPr/>
        </p:nvSpPr>
        <p:spPr bwMode="auto">
          <a:xfrm>
            <a:off x="303213" y="1216025"/>
            <a:ext cx="5853112"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solidFill>
                  <a:schemeClr val="bg1"/>
                </a:solidFill>
              </a:rPr>
              <a:t>Using such techniques, the past becomes (a little bit) less opaque…</a:t>
            </a:r>
          </a:p>
          <a:p>
            <a:pPr eaLnBrk="1" hangingPunct="1">
              <a:spcBef>
                <a:spcPct val="0"/>
              </a:spcBef>
              <a:buFontTx/>
              <a:buNone/>
            </a:pPr>
            <a:endParaRPr lang="fr-FR" altLang="fr-FR" sz="1800">
              <a:solidFill>
                <a:schemeClr val="bg1"/>
              </a:solidFill>
            </a:endParaRPr>
          </a:p>
          <a:p>
            <a:pPr eaLnBrk="1" hangingPunct="1">
              <a:spcBef>
                <a:spcPct val="0"/>
              </a:spcBef>
              <a:buFontTx/>
              <a:buNone/>
            </a:pPr>
            <a:r>
              <a:rPr lang="en-GB" altLang="fr-FR" sz="1800">
                <a:solidFill>
                  <a:schemeClr val="bg1"/>
                </a:solidFill>
              </a:rPr>
              <a:t>The combination of geochemical and palaeo-botanical techniques with field archaeology provides a powerful tool in studying the interaction of early human societies with their environment, as regards early mining and smelting.</a:t>
            </a:r>
            <a:endParaRPr lang="fr-FR" altLang="fr-FR" sz="1800">
              <a:solidFill>
                <a:schemeClr val="bg1"/>
              </a:solidFill>
            </a:endParaRPr>
          </a:p>
          <a:p>
            <a:pPr eaLnBrk="1" hangingPunct="1">
              <a:spcBef>
                <a:spcPct val="0"/>
              </a:spcBef>
              <a:buFontTx/>
              <a:buNone/>
            </a:pPr>
            <a:endParaRPr lang="fr-FR" altLang="fr-FR" sz="1800">
              <a:solidFill>
                <a:schemeClr val="bg1"/>
              </a:solidFill>
            </a:endParaRPr>
          </a:p>
          <a:p>
            <a:pPr eaLnBrk="1" hangingPunct="1">
              <a:spcBef>
                <a:spcPct val="0"/>
              </a:spcBef>
              <a:buFontTx/>
              <a:buNone/>
            </a:pPr>
            <a:endParaRPr lang="fr-FR" altLang="fr-FR" sz="1800">
              <a:solidFill>
                <a:schemeClr val="bg1"/>
              </a:solidFill>
            </a:endParaRPr>
          </a:p>
          <a:p>
            <a:pPr eaLnBrk="1" hangingPunct="1">
              <a:spcBef>
                <a:spcPct val="0"/>
              </a:spcBef>
              <a:buFontTx/>
              <a:buNone/>
            </a:pPr>
            <a:endParaRPr lang="fr-FR" altLang="fr-FR" sz="1800">
              <a:solidFill>
                <a:schemeClr val="bg1"/>
              </a:solidFill>
            </a:endParaRPr>
          </a:p>
          <a:p>
            <a:pPr eaLnBrk="1" hangingPunct="1">
              <a:spcBef>
                <a:spcPct val="0"/>
              </a:spcBef>
              <a:buFontTx/>
              <a:buNone/>
            </a:pPr>
            <a:endParaRPr lang="fr-FR" altLang="fr-FR" sz="1800">
              <a:solidFill>
                <a:schemeClr val="bg1"/>
              </a:solidFill>
            </a:endParaRPr>
          </a:p>
        </p:txBody>
      </p:sp>
      <p:pic>
        <p:nvPicPr>
          <p:cNvPr id="1177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365625"/>
            <a:ext cx="864235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2781300"/>
            <a:ext cx="4824413"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250825" y="1196975"/>
            <a:ext cx="360045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fr-FR" sz="1800">
                <a:solidFill>
                  <a:schemeClr val="bg1"/>
                </a:solidFill>
              </a:rPr>
              <a:t>The importance of the environmental impact of our ancestors’ industrial activities has been demonstrated. </a:t>
            </a:r>
          </a:p>
          <a:p>
            <a:pPr eaLnBrk="1" hangingPunct="1">
              <a:spcBef>
                <a:spcPct val="0"/>
              </a:spcBef>
              <a:buFontTx/>
              <a:buNone/>
            </a:pPr>
            <a:endParaRPr lang="en-GB" altLang="fr-FR" sz="1800">
              <a:solidFill>
                <a:schemeClr val="bg1"/>
              </a:solidFill>
            </a:endParaRPr>
          </a:p>
          <a:p>
            <a:pPr eaLnBrk="1" hangingPunct="1">
              <a:spcBef>
                <a:spcPct val="0"/>
              </a:spcBef>
              <a:buFontTx/>
              <a:buNone/>
            </a:pPr>
            <a:r>
              <a:rPr lang="en-GB" altLang="fr-FR" sz="1800">
                <a:solidFill>
                  <a:schemeClr val="bg1"/>
                </a:solidFill>
              </a:rPr>
              <a:t>This heritage should be taken into account when evaluating the quality of the environment in order not to overestimate the impact of modern pollution. </a:t>
            </a:r>
          </a:p>
          <a:p>
            <a:pPr eaLnBrk="1" hangingPunct="1">
              <a:spcBef>
                <a:spcPct val="0"/>
              </a:spcBef>
              <a:buFontTx/>
              <a:buNone/>
            </a:pPr>
            <a:endParaRPr lang="en-GB" altLang="fr-FR" sz="1800">
              <a:solidFill>
                <a:schemeClr val="bg1"/>
              </a:solidFill>
            </a:endParaRPr>
          </a:p>
          <a:p>
            <a:pPr eaLnBrk="1" hangingPunct="1">
              <a:spcBef>
                <a:spcPct val="0"/>
              </a:spcBef>
              <a:buFontTx/>
              <a:buNone/>
            </a:pPr>
            <a:r>
              <a:rPr lang="en-GB" altLang="fr-FR" sz="1800">
                <a:solidFill>
                  <a:schemeClr val="bg1"/>
                </a:solidFill>
              </a:rPr>
              <a:t>The reconstruction of the interactions which existed between early societies and their environment is a key factor, which may well be of assistance in the management of current and future environmental problems. </a:t>
            </a:r>
            <a:endParaRPr lang="fr-FR" altLang="fr-FR" sz="1800">
              <a:solidFill>
                <a:schemeClr val="bg1"/>
              </a:solidFill>
            </a:endParaRPr>
          </a:p>
        </p:txBody>
      </p:sp>
      <p:sp>
        <p:nvSpPr>
          <p:cNvPr id="118788" name="Text Box 4"/>
          <p:cNvSpPr txBox="1">
            <a:spLocks noChangeArrowheads="1"/>
          </p:cNvSpPr>
          <p:nvPr/>
        </p:nvSpPr>
        <p:spPr bwMode="auto">
          <a:xfrm>
            <a:off x="250825" y="333375"/>
            <a:ext cx="5619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3600">
                <a:solidFill>
                  <a:schemeClr val="bg1"/>
                </a:solidFill>
              </a:rPr>
              <a:t>Environmental conclusions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412875"/>
            <a:ext cx="2300288" cy="21050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3527425" cy="24161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6" name="Rectangle 8"/>
          <p:cNvSpPr>
            <a:spLocks noChangeArrowheads="1"/>
          </p:cNvSpPr>
          <p:nvPr/>
        </p:nvSpPr>
        <p:spPr bwMode="auto">
          <a:xfrm>
            <a:off x="755650" y="2768600"/>
            <a:ext cx="1211263" cy="1041400"/>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3317" name="Line 9"/>
          <p:cNvSpPr>
            <a:spLocks noChangeShapeType="1"/>
          </p:cNvSpPr>
          <p:nvPr/>
        </p:nvSpPr>
        <p:spPr bwMode="auto">
          <a:xfrm flipV="1">
            <a:off x="1979613" y="2163763"/>
            <a:ext cx="3381375" cy="760412"/>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318" name="Text Box 10"/>
          <p:cNvSpPr txBox="1">
            <a:spLocks noChangeArrowheads="1"/>
          </p:cNvSpPr>
          <p:nvPr/>
        </p:nvSpPr>
        <p:spPr bwMode="auto">
          <a:xfrm>
            <a:off x="5924550" y="1092200"/>
            <a:ext cx="1049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Réduction</a:t>
            </a:r>
          </a:p>
        </p:txBody>
      </p:sp>
      <p:sp>
        <p:nvSpPr>
          <p:cNvPr id="13319" name="Text Box 17"/>
          <p:cNvSpPr txBox="1">
            <a:spLocks noChangeArrowheads="1"/>
          </p:cNvSpPr>
          <p:nvPr/>
        </p:nvSpPr>
        <p:spPr bwMode="auto">
          <a:xfrm>
            <a:off x="1012825" y="4913313"/>
            <a:ext cx="160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2 CuFeS</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  +  4 O</a:t>
            </a:r>
            <a:r>
              <a:rPr lang="fr-FR" altLang="fr-FR" sz="1400" b="1" baseline="-25000">
                <a:solidFill>
                  <a:srgbClr val="000000"/>
                </a:solidFill>
                <a:cs typeface="Arial" panose="020B0604020202020204" pitchFamily="34" charset="0"/>
              </a:rPr>
              <a:t>2</a:t>
            </a:r>
          </a:p>
        </p:txBody>
      </p:sp>
      <p:sp>
        <p:nvSpPr>
          <p:cNvPr id="13320" name="Text Box 18"/>
          <p:cNvSpPr txBox="1">
            <a:spLocks noChangeArrowheads="1"/>
          </p:cNvSpPr>
          <p:nvPr/>
        </p:nvSpPr>
        <p:spPr bwMode="auto">
          <a:xfrm>
            <a:off x="3351213" y="4916488"/>
            <a:ext cx="2389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2 FeO  +  Cu</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S +  3 SO</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 (g)</a:t>
            </a:r>
          </a:p>
        </p:txBody>
      </p:sp>
      <p:sp>
        <p:nvSpPr>
          <p:cNvPr id="13321" name="Text Box 19"/>
          <p:cNvSpPr txBox="1">
            <a:spLocks noChangeArrowheads="1"/>
          </p:cNvSpPr>
          <p:nvPr/>
        </p:nvSpPr>
        <p:spPr bwMode="auto">
          <a:xfrm>
            <a:off x="1263650" y="5237163"/>
            <a:ext cx="1252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Cu</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S  +  2 O</a:t>
            </a:r>
            <a:r>
              <a:rPr lang="fr-FR" altLang="fr-FR" sz="1400" b="1" baseline="-25000">
                <a:solidFill>
                  <a:srgbClr val="000000"/>
                </a:solidFill>
                <a:cs typeface="Arial" panose="020B0604020202020204" pitchFamily="34" charset="0"/>
              </a:rPr>
              <a:t>2</a:t>
            </a:r>
          </a:p>
        </p:txBody>
      </p:sp>
      <p:sp>
        <p:nvSpPr>
          <p:cNvPr id="13322" name="Text Box 20"/>
          <p:cNvSpPr txBox="1">
            <a:spLocks noChangeArrowheads="1"/>
          </p:cNvSpPr>
          <p:nvPr/>
        </p:nvSpPr>
        <p:spPr bwMode="auto">
          <a:xfrm>
            <a:off x="3408363" y="5230813"/>
            <a:ext cx="1601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2 CuO  +  SO</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 (g)</a:t>
            </a:r>
          </a:p>
        </p:txBody>
      </p:sp>
      <p:cxnSp>
        <p:nvCxnSpPr>
          <p:cNvPr id="13323" name="AutoShape 21"/>
          <p:cNvCxnSpPr>
            <a:cxnSpLocks noChangeShapeType="1"/>
            <a:stCxn id="13321" idx="3"/>
            <a:endCxn id="13322" idx="1"/>
          </p:cNvCxnSpPr>
          <p:nvPr/>
        </p:nvCxnSpPr>
        <p:spPr bwMode="auto">
          <a:xfrm flipV="1">
            <a:off x="2516188" y="5383213"/>
            <a:ext cx="892175" cy="6350"/>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3324" name="AutoShape 22"/>
          <p:cNvCxnSpPr>
            <a:cxnSpLocks noChangeShapeType="1"/>
            <a:stCxn id="13319" idx="3"/>
            <a:endCxn id="13320" idx="1"/>
          </p:cNvCxnSpPr>
          <p:nvPr/>
        </p:nvCxnSpPr>
        <p:spPr bwMode="auto">
          <a:xfrm>
            <a:off x="2619375" y="5065713"/>
            <a:ext cx="731838" cy="3175"/>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3325" name="Text Box 23"/>
          <p:cNvSpPr txBox="1">
            <a:spLocks noChangeArrowheads="1"/>
          </p:cNvSpPr>
          <p:nvPr/>
        </p:nvSpPr>
        <p:spPr bwMode="auto">
          <a:xfrm>
            <a:off x="123825" y="4203700"/>
            <a:ext cx="1257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Chalcopyrite</a:t>
            </a:r>
          </a:p>
        </p:txBody>
      </p:sp>
      <p:sp>
        <p:nvSpPr>
          <p:cNvPr id="13326" name="Text Box 24"/>
          <p:cNvSpPr txBox="1">
            <a:spLocks noChangeArrowheads="1"/>
          </p:cNvSpPr>
          <p:nvPr/>
        </p:nvSpPr>
        <p:spPr bwMode="auto">
          <a:xfrm>
            <a:off x="292100" y="4524375"/>
            <a:ext cx="2138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Char char="§"/>
            </a:pPr>
            <a:r>
              <a:rPr lang="fr-FR" altLang="fr-FR" sz="1400" b="1" u="sng">
                <a:solidFill>
                  <a:srgbClr val="000000"/>
                </a:solidFill>
                <a:cs typeface="Arial" panose="020B0604020202020204" pitchFamily="34" charset="0"/>
              </a:rPr>
              <a:t> Grillage ( 600 -800°C )</a:t>
            </a:r>
          </a:p>
        </p:txBody>
      </p:sp>
      <p:sp>
        <p:nvSpPr>
          <p:cNvPr id="13327" name="Text Box 25"/>
          <p:cNvSpPr txBox="1">
            <a:spLocks noChangeArrowheads="1"/>
          </p:cNvSpPr>
          <p:nvPr/>
        </p:nvSpPr>
        <p:spPr bwMode="auto">
          <a:xfrm>
            <a:off x="211138" y="5635625"/>
            <a:ext cx="314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Char char="§"/>
            </a:pPr>
            <a:r>
              <a:rPr lang="fr-FR" altLang="fr-FR" sz="1400" b="1" u="sng">
                <a:solidFill>
                  <a:srgbClr val="000000"/>
                </a:solidFill>
                <a:cs typeface="Arial" panose="020B0604020202020204" pitchFamily="34" charset="0"/>
              </a:rPr>
              <a:t> Fusion scorifiante ( 1000 -1300°C)</a:t>
            </a:r>
          </a:p>
        </p:txBody>
      </p:sp>
      <p:sp>
        <p:nvSpPr>
          <p:cNvPr id="13328" name="Text Box 26"/>
          <p:cNvSpPr txBox="1">
            <a:spLocks noChangeArrowheads="1"/>
          </p:cNvSpPr>
          <p:nvPr/>
        </p:nvSpPr>
        <p:spPr bwMode="auto">
          <a:xfrm>
            <a:off x="1733550" y="6000750"/>
            <a:ext cx="1444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2 FeO  +  SiO</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  </a:t>
            </a:r>
          </a:p>
        </p:txBody>
      </p:sp>
      <p:sp>
        <p:nvSpPr>
          <p:cNvPr id="13329" name="Text Box 27"/>
          <p:cNvSpPr txBox="1">
            <a:spLocks noChangeArrowheads="1"/>
          </p:cNvSpPr>
          <p:nvPr/>
        </p:nvSpPr>
        <p:spPr bwMode="auto">
          <a:xfrm>
            <a:off x="3767138" y="6000750"/>
            <a:ext cx="823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Fe</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SiO</a:t>
            </a:r>
            <a:r>
              <a:rPr lang="fr-FR" altLang="fr-FR" sz="1400" b="1" baseline="-25000">
                <a:solidFill>
                  <a:srgbClr val="000000"/>
                </a:solidFill>
                <a:cs typeface="Arial" panose="020B0604020202020204" pitchFamily="34" charset="0"/>
              </a:rPr>
              <a:t>4</a:t>
            </a:r>
          </a:p>
        </p:txBody>
      </p:sp>
      <p:sp>
        <p:nvSpPr>
          <p:cNvPr id="13330" name="Text Box 28"/>
          <p:cNvSpPr txBox="1">
            <a:spLocks noChangeArrowheads="1"/>
          </p:cNvSpPr>
          <p:nvPr/>
        </p:nvSpPr>
        <p:spPr bwMode="auto">
          <a:xfrm>
            <a:off x="1633538" y="6307138"/>
            <a:ext cx="149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CuO  +  CO (g)  </a:t>
            </a:r>
          </a:p>
        </p:txBody>
      </p:sp>
      <p:sp>
        <p:nvSpPr>
          <p:cNvPr id="13331" name="Text Box 29"/>
          <p:cNvSpPr txBox="1">
            <a:spLocks noChangeArrowheads="1"/>
          </p:cNvSpPr>
          <p:nvPr/>
        </p:nvSpPr>
        <p:spPr bwMode="auto">
          <a:xfrm>
            <a:off x="3810000" y="6299200"/>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Cu  +  CO</a:t>
            </a:r>
            <a:r>
              <a:rPr lang="fr-FR" altLang="fr-FR" sz="1400" b="1" baseline="-25000">
                <a:solidFill>
                  <a:srgbClr val="000000"/>
                </a:solidFill>
                <a:cs typeface="Arial" panose="020B0604020202020204" pitchFamily="34" charset="0"/>
              </a:rPr>
              <a:t>2</a:t>
            </a:r>
          </a:p>
        </p:txBody>
      </p:sp>
      <p:cxnSp>
        <p:nvCxnSpPr>
          <p:cNvPr id="13332" name="AutoShape 30"/>
          <p:cNvCxnSpPr>
            <a:cxnSpLocks noChangeShapeType="1"/>
            <a:stCxn id="13328" idx="3"/>
            <a:endCxn id="13329" idx="1"/>
          </p:cNvCxnSpPr>
          <p:nvPr/>
        </p:nvCxnSpPr>
        <p:spPr bwMode="auto">
          <a:xfrm>
            <a:off x="3178175" y="6153150"/>
            <a:ext cx="588963" cy="0"/>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3333" name="AutoShape 31"/>
          <p:cNvCxnSpPr>
            <a:cxnSpLocks noChangeShapeType="1"/>
            <a:stCxn id="13330" idx="3"/>
            <a:endCxn id="13331" idx="1"/>
          </p:cNvCxnSpPr>
          <p:nvPr/>
        </p:nvCxnSpPr>
        <p:spPr bwMode="auto">
          <a:xfrm flipV="1">
            <a:off x="3132138" y="6451600"/>
            <a:ext cx="677862" cy="7938"/>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3334" name="Text Box 32"/>
          <p:cNvSpPr txBox="1">
            <a:spLocks noChangeArrowheads="1"/>
          </p:cNvSpPr>
          <p:nvPr/>
        </p:nvSpPr>
        <p:spPr bwMode="auto">
          <a:xfrm>
            <a:off x="3376613" y="1743075"/>
            <a:ext cx="563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Triage</a:t>
            </a:r>
          </a:p>
        </p:txBody>
      </p:sp>
      <p:sp>
        <p:nvSpPr>
          <p:cNvPr id="13335" name="Text Box 33"/>
          <p:cNvSpPr txBox="1">
            <a:spLocks noChangeArrowheads="1"/>
          </p:cNvSpPr>
          <p:nvPr/>
        </p:nvSpPr>
        <p:spPr bwMode="auto">
          <a:xfrm>
            <a:off x="3025775" y="3467100"/>
            <a:ext cx="9286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Concassage</a:t>
            </a:r>
          </a:p>
        </p:txBody>
      </p:sp>
      <p:sp>
        <p:nvSpPr>
          <p:cNvPr id="13336" name="Text Box 34"/>
          <p:cNvSpPr txBox="1">
            <a:spLocks noChangeArrowheads="1"/>
          </p:cNvSpPr>
          <p:nvPr/>
        </p:nvSpPr>
        <p:spPr bwMode="auto">
          <a:xfrm>
            <a:off x="455613" y="2301875"/>
            <a:ext cx="654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Grillage</a:t>
            </a:r>
          </a:p>
        </p:txBody>
      </p:sp>
      <p:sp>
        <p:nvSpPr>
          <p:cNvPr id="13337" name="Rectangle 35"/>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5396" name="Text Box 36"/>
          <p:cNvSpPr txBox="1">
            <a:spLocks noChangeArrowheads="1"/>
          </p:cNvSpPr>
          <p:nvPr/>
        </p:nvSpPr>
        <p:spPr bwMode="auto">
          <a:xfrm>
            <a:off x="323850" y="692150"/>
            <a:ext cx="4946650" cy="366713"/>
          </a:xfrm>
          <a:prstGeom prst="rect">
            <a:avLst/>
          </a:prstGeom>
          <a:noFill/>
          <a:ln w="9525" algn="ctr">
            <a:noFill/>
            <a:miter lim="800000"/>
            <a:headEnd/>
            <a:tailEnd/>
          </a:ln>
          <a:effectLst/>
        </p:spPr>
        <p:txBody>
          <a:bodyPr wrap="none">
            <a:spAutoFit/>
          </a:bodyPr>
          <a:lstStyle/>
          <a:p>
            <a:pPr algn="ctr" eaLnBrk="1" hangingPunct="1">
              <a:defRPr/>
            </a:pPr>
            <a:r>
              <a:rPr lang="fr-FR" b="1">
                <a:solidFill>
                  <a:srgbClr val="000000"/>
                </a:solidFill>
                <a:effectLst>
                  <a:outerShdw blurRad="38100" dist="38100" dir="2700000" algn="tl">
                    <a:srgbClr val="FFFFFF"/>
                  </a:outerShdw>
                </a:effectLst>
                <a:latin typeface="Arial" charset="0"/>
                <a:cs typeface="Arial" charset="0"/>
              </a:rPr>
              <a:t>Traitement du minerai et obtention du métal</a:t>
            </a:r>
          </a:p>
        </p:txBody>
      </p:sp>
      <p:sp>
        <p:nvSpPr>
          <p:cNvPr id="13339" name="Text Box 37"/>
          <p:cNvSpPr txBox="1">
            <a:spLocks noChangeArrowheads="1"/>
          </p:cNvSpPr>
          <p:nvPr/>
        </p:nvSpPr>
        <p:spPr bwMode="auto">
          <a:xfrm>
            <a:off x="442913" y="142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guise de rappel …</a:t>
            </a:r>
          </a:p>
        </p:txBody>
      </p:sp>
      <p:sp>
        <p:nvSpPr>
          <p:cNvPr id="15398" name="Text Box 38"/>
          <p:cNvSpPr txBox="1">
            <a:spLocks noChangeArrowheads="1"/>
          </p:cNvSpPr>
          <p:nvPr/>
        </p:nvSpPr>
        <p:spPr bwMode="auto">
          <a:xfrm>
            <a:off x="547688" y="1425575"/>
            <a:ext cx="1477962" cy="274638"/>
          </a:xfrm>
          <a:prstGeom prst="rect">
            <a:avLst/>
          </a:prstGeom>
          <a:noFill/>
          <a:ln w="9525" algn="ctr">
            <a:noFill/>
            <a:miter lim="800000"/>
            <a:headEnd/>
            <a:tailEnd/>
          </a:ln>
          <a:effectLst/>
        </p:spPr>
        <p:txBody>
          <a:bodyPr wrap="none">
            <a:spAutoFit/>
          </a:bodyPr>
          <a:lstStyle/>
          <a:p>
            <a:pPr algn="ctr" eaLnBrk="1" hangingPunct="1">
              <a:defRPr/>
            </a:pPr>
            <a:r>
              <a:rPr lang="fr-FR" sz="1200" b="1">
                <a:solidFill>
                  <a:srgbClr val="FF0000"/>
                </a:solidFill>
                <a:effectLst>
                  <a:outerShdw blurRad="38100" dist="38100" dir="2700000" algn="tl">
                    <a:srgbClr val="000000"/>
                  </a:outerShdw>
                </a:effectLst>
                <a:latin typeface="Arial" charset="0"/>
                <a:cs typeface="Arial" charset="0"/>
              </a:rPr>
              <a:t>Aire de traitement</a:t>
            </a:r>
          </a:p>
        </p:txBody>
      </p:sp>
      <p:sp>
        <p:nvSpPr>
          <p:cNvPr id="13341" name="Rectangle 39"/>
          <p:cNvSpPr>
            <a:spLocks noChangeArrowheads="1"/>
          </p:cNvSpPr>
          <p:nvPr/>
        </p:nvSpPr>
        <p:spPr bwMode="auto">
          <a:xfrm>
            <a:off x="5168900" y="4144963"/>
            <a:ext cx="2571750" cy="373062"/>
          </a:xfrm>
          <a:prstGeom prst="rect">
            <a:avLst/>
          </a:prstGeom>
          <a:gradFill rotWithShape="1">
            <a:gsLst>
              <a:gs pos="0">
                <a:srgbClr val="E5A03B">
                  <a:alpha val="78000"/>
                </a:srgbClr>
              </a:gs>
              <a:gs pos="100000">
                <a:srgbClr val="F1CC95"/>
              </a:gs>
            </a:gsLst>
            <a:lin ang="5400000" scaled="1"/>
          </a:gradFill>
          <a:ln w="25400"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3342" name="Text Box 40"/>
          <p:cNvSpPr txBox="1">
            <a:spLocks noChangeArrowheads="1"/>
          </p:cNvSpPr>
          <p:nvPr/>
        </p:nvSpPr>
        <p:spPr bwMode="auto">
          <a:xfrm>
            <a:off x="5213350" y="4170363"/>
            <a:ext cx="1400175" cy="304800"/>
          </a:xfrm>
          <a:prstGeom prst="rect">
            <a:avLst/>
          </a:prstGeom>
          <a:gradFill rotWithShape="1">
            <a:gsLst>
              <a:gs pos="0">
                <a:srgbClr val="E5A03B">
                  <a:alpha val="51999"/>
                </a:srgbClr>
              </a:gs>
              <a:gs pos="100000">
                <a:srgbClr val="F1CC95"/>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M</a:t>
            </a:r>
            <a:r>
              <a:rPr lang="fr-FR" altLang="fr-FR" sz="1600" b="1" baseline="30000">
                <a:solidFill>
                  <a:srgbClr val="000000"/>
                </a:solidFill>
                <a:cs typeface="Arial" panose="020B0604020202020204" pitchFamily="34" charset="0"/>
              </a:rPr>
              <a:t>+n</a:t>
            </a:r>
            <a:r>
              <a:rPr lang="fr-FR" altLang="fr-FR" sz="1400" b="1">
                <a:solidFill>
                  <a:srgbClr val="000000"/>
                </a:solidFill>
                <a:cs typeface="Arial" panose="020B0604020202020204" pitchFamily="34" charset="0"/>
              </a:rPr>
              <a:t>   +    n e</a:t>
            </a:r>
            <a:r>
              <a:rPr lang="fr-FR" altLang="fr-FR" sz="1800" b="1" baseline="30000">
                <a:solidFill>
                  <a:srgbClr val="000000"/>
                </a:solidFill>
                <a:cs typeface="Arial" panose="020B0604020202020204" pitchFamily="34" charset="0"/>
              </a:rPr>
              <a:t>-</a:t>
            </a:r>
            <a:r>
              <a:rPr lang="fr-FR" altLang="fr-FR" sz="1400" b="1">
                <a:solidFill>
                  <a:srgbClr val="000000"/>
                </a:solidFill>
                <a:cs typeface="Arial" panose="020B0604020202020204" pitchFamily="34" charset="0"/>
              </a:rPr>
              <a:t>   </a:t>
            </a:r>
          </a:p>
        </p:txBody>
      </p:sp>
      <p:sp>
        <p:nvSpPr>
          <p:cNvPr id="13343" name="Text Box 41"/>
          <p:cNvSpPr txBox="1">
            <a:spLocks noChangeArrowheads="1"/>
          </p:cNvSpPr>
          <p:nvPr/>
        </p:nvSpPr>
        <p:spPr bwMode="auto">
          <a:xfrm>
            <a:off x="7131050" y="4170363"/>
            <a:ext cx="501650" cy="304800"/>
          </a:xfrm>
          <a:prstGeom prst="rect">
            <a:avLst/>
          </a:prstGeom>
          <a:gradFill rotWithShape="1">
            <a:gsLst>
              <a:gs pos="0">
                <a:srgbClr val="E5A03B">
                  <a:alpha val="51999"/>
                </a:srgbClr>
              </a:gs>
              <a:gs pos="100000">
                <a:srgbClr val="F1CC95"/>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  M°</a:t>
            </a:r>
          </a:p>
        </p:txBody>
      </p:sp>
      <p:cxnSp>
        <p:nvCxnSpPr>
          <p:cNvPr id="13344" name="AutoShape 42"/>
          <p:cNvCxnSpPr>
            <a:cxnSpLocks noChangeShapeType="1"/>
            <a:stCxn id="13342" idx="3"/>
            <a:endCxn id="13343" idx="1"/>
          </p:cNvCxnSpPr>
          <p:nvPr/>
        </p:nvCxnSpPr>
        <p:spPr bwMode="auto">
          <a:xfrm>
            <a:off x="6613525" y="4322763"/>
            <a:ext cx="517525" cy="0"/>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3345" name="Text Box 43"/>
          <p:cNvSpPr txBox="1">
            <a:spLocks noChangeArrowheads="1"/>
          </p:cNvSpPr>
          <p:nvPr/>
        </p:nvSpPr>
        <p:spPr bwMode="auto">
          <a:xfrm>
            <a:off x="4433888" y="3732213"/>
            <a:ext cx="4213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cs typeface="Arial" panose="020B0604020202020204" pitchFamily="34" charset="0"/>
              </a:rPr>
              <a:t>C’est « l’art » d’extraire un métal de son minerai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1225" y="4416425"/>
            <a:ext cx="3024188" cy="19669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412875"/>
            <a:ext cx="2300288" cy="21050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412875"/>
            <a:ext cx="3527425" cy="24161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1" name="Rectangle 9"/>
          <p:cNvSpPr>
            <a:spLocks noChangeArrowheads="1"/>
          </p:cNvSpPr>
          <p:nvPr/>
        </p:nvSpPr>
        <p:spPr bwMode="auto">
          <a:xfrm>
            <a:off x="755650" y="2768600"/>
            <a:ext cx="1211263" cy="1041400"/>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4342" name="Line 10"/>
          <p:cNvSpPr>
            <a:spLocks noChangeShapeType="1"/>
          </p:cNvSpPr>
          <p:nvPr/>
        </p:nvSpPr>
        <p:spPr bwMode="auto">
          <a:xfrm flipV="1">
            <a:off x="1979613" y="2163763"/>
            <a:ext cx="3381375" cy="760412"/>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4343" name="Text Box 11"/>
          <p:cNvSpPr txBox="1">
            <a:spLocks noChangeArrowheads="1"/>
          </p:cNvSpPr>
          <p:nvPr/>
        </p:nvSpPr>
        <p:spPr bwMode="auto">
          <a:xfrm>
            <a:off x="5924550" y="1092200"/>
            <a:ext cx="1049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Réduction</a:t>
            </a:r>
          </a:p>
        </p:txBody>
      </p:sp>
      <p:sp>
        <p:nvSpPr>
          <p:cNvPr id="14344" name="Text Box 12"/>
          <p:cNvSpPr txBox="1">
            <a:spLocks noChangeArrowheads="1"/>
          </p:cNvSpPr>
          <p:nvPr/>
        </p:nvSpPr>
        <p:spPr bwMode="auto">
          <a:xfrm>
            <a:off x="4572000" y="3732213"/>
            <a:ext cx="393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a:solidFill>
                  <a:srgbClr val="000000"/>
                </a:solidFill>
                <a:cs typeface="Arial" panose="020B0604020202020204" pitchFamily="34" charset="0"/>
              </a:rPr>
              <a:t>C’est « l’art » d’extraire un métal de son minerai</a:t>
            </a:r>
          </a:p>
        </p:txBody>
      </p:sp>
      <p:sp>
        <p:nvSpPr>
          <p:cNvPr id="14345" name="Line 13"/>
          <p:cNvSpPr>
            <a:spLocks noChangeShapeType="1"/>
          </p:cNvSpPr>
          <p:nvPr/>
        </p:nvSpPr>
        <p:spPr bwMode="auto">
          <a:xfrm flipV="1">
            <a:off x="6443663" y="4843463"/>
            <a:ext cx="360362" cy="73025"/>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4346" name="Line 14"/>
          <p:cNvSpPr>
            <a:spLocks noChangeShapeType="1"/>
          </p:cNvSpPr>
          <p:nvPr/>
        </p:nvSpPr>
        <p:spPr bwMode="auto">
          <a:xfrm flipV="1">
            <a:off x="5961063" y="5694363"/>
            <a:ext cx="360362" cy="73025"/>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4347" name="Line 15"/>
          <p:cNvSpPr>
            <a:spLocks noChangeShapeType="1"/>
          </p:cNvSpPr>
          <p:nvPr/>
        </p:nvSpPr>
        <p:spPr bwMode="auto">
          <a:xfrm flipV="1">
            <a:off x="8742363" y="5122863"/>
            <a:ext cx="360362" cy="73025"/>
          </a:xfrm>
          <a:prstGeom prst="line">
            <a:avLst/>
          </a:prstGeom>
          <a:noFill/>
          <a:ln w="3175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fr-FR"/>
          </a:p>
        </p:txBody>
      </p:sp>
      <p:sp>
        <p:nvSpPr>
          <p:cNvPr id="14348" name="Line 16"/>
          <p:cNvSpPr>
            <a:spLocks noChangeShapeType="1"/>
          </p:cNvSpPr>
          <p:nvPr/>
        </p:nvSpPr>
        <p:spPr bwMode="auto">
          <a:xfrm flipV="1">
            <a:off x="7815263" y="4551363"/>
            <a:ext cx="360362" cy="73025"/>
          </a:xfrm>
          <a:prstGeom prst="line">
            <a:avLst/>
          </a:prstGeom>
          <a:noFill/>
          <a:ln w="3175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fr-FR"/>
          </a:p>
        </p:txBody>
      </p:sp>
      <p:sp>
        <p:nvSpPr>
          <p:cNvPr id="14349" name="Line 17"/>
          <p:cNvSpPr>
            <a:spLocks noChangeShapeType="1"/>
          </p:cNvSpPr>
          <p:nvPr/>
        </p:nvSpPr>
        <p:spPr bwMode="auto">
          <a:xfrm flipV="1">
            <a:off x="7129463" y="5503863"/>
            <a:ext cx="360362" cy="73025"/>
          </a:xfrm>
          <a:prstGeom prst="line">
            <a:avLst/>
          </a:prstGeom>
          <a:noFill/>
          <a:ln w="3175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fr-FR"/>
          </a:p>
        </p:txBody>
      </p:sp>
      <p:sp>
        <p:nvSpPr>
          <p:cNvPr id="14350" name="Text Box 18"/>
          <p:cNvSpPr txBox="1">
            <a:spLocks noChangeArrowheads="1"/>
          </p:cNvSpPr>
          <p:nvPr/>
        </p:nvSpPr>
        <p:spPr bwMode="auto">
          <a:xfrm>
            <a:off x="3376613" y="1743075"/>
            <a:ext cx="563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Triage</a:t>
            </a:r>
          </a:p>
        </p:txBody>
      </p:sp>
      <p:sp>
        <p:nvSpPr>
          <p:cNvPr id="14351" name="Text Box 19"/>
          <p:cNvSpPr txBox="1">
            <a:spLocks noChangeArrowheads="1"/>
          </p:cNvSpPr>
          <p:nvPr/>
        </p:nvSpPr>
        <p:spPr bwMode="auto">
          <a:xfrm>
            <a:off x="3025775" y="3467100"/>
            <a:ext cx="9286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Concassage</a:t>
            </a:r>
          </a:p>
        </p:txBody>
      </p:sp>
      <p:sp>
        <p:nvSpPr>
          <p:cNvPr id="14352" name="Text Box 20"/>
          <p:cNvSpPr txBox="1">
            <a:spLocks noChangeArrowheads="1"/>
          </p:cNvSpPr>
          <p:nvPr/>
        </p:nvSpPr>
        <p:spPr bwMode="auto">
          <a:xfrm>
            <a:off x="455613" y="2301875"/>
            <a:ext cx="654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Grillage</a:t>
            </a:r>
          </a:p>
        </p:txBody>
      </p:sp>
      <p:pic>
        <p:nvPicPr>
          <p:cNvPr id="14353"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221163"/>
            <a:ext cx="5761037" cy="23034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54" name="Rectangle 22"/>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6407" name="Text Box 23"/>
          <p:cNvSpPr txBox="1">
            <a:spLocks noChangeArrowheads="1"/>
          </p:cNvSpPr>
          <p:nvPr/>
        </p:nvSpPr>
        <p:spPr bwMode="auto">
          <a:xfrm>
            <a:off x="323850" y="692150"/>
            <a:ext cx="4946650" cy="366713"/>
          </a:xfrm>
          <a:prstGeom prst="rect">
            <a:avLst/>
          </a:prstGeom>
          <a:noFill/>
          <a:ln w="9525" algn="ctr">
            <a:noFill/>
            <a:miter lim="800000"/>
            <a:headEnd/>
            <a:tailEnd/>
          </a:ln>
          <a:effectLst/>
        </p:spPr>
        <p:txBody>
          <a:bodyPr wrap="none">
            <a:spAutoFit/>
          </a:bodyPr>
          <a:lstStyle/>
          <a:p>
            <a:pPr algn="ctr" eaLnBrk="1" hangingPunct="1">
              <a:defRPr/>
            </a:pPr>
            <a:r>
              <a:rPr lang="fr-FR" b="1">
                <a:solidFill>
                  <a:srgbClr val="000000"/>
                </a:solidFill>
                <a:effectLst>
                  <a:outerShdw blurRad="38100" dist="38100" dir="2700000" algn="tl">
                    <a:srgbClr val="FFFFFF"/>
                  </a:outerShdw>
                </a:effectLst>
                <a:latin typeface="Arial" charset="0"/>
                <a:cs typeface="Arial" charset="0"/>
              </a:rPr>
              <a:t>Traitement du minerai et obtention du métal</a:t>
            </a:r>
          </a:p>
        </p:txBody>
      </p:sp>
      <p:sp>
        <p:nvSpPr>
          <p:cNvPr id="14356" name="Text Box 24"/>
          <p:cNvSpPr txBox="1">
            <a:spLocks noChangeArrowheads="1"/>
          </p:cNvSpPr>
          <p:nvPr/>
        </p:nvSpPr>
        <p:spPr bwMode="auto">
          <a:xfrm>
            <a:off x="442913" y="142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guise de rappel …</a:t>
            </a:r>
          </a:p>
        </p:txBody>
      </p:sp>
      <p:sp>
        <p:nvSpPr>
          <p:cNvPr id="16409" name="Text Box 25"/>
          <p:cNvSpPr txBox="1">
            <a:spLocks noChangeArrowheads="1"/>
          </p:cNvSpPr>
          <p:nvPr/>
        </p:nvSpPr>
        <p:spPr bwMode="auto">
          <a:xfrm>
            <a:off x="547688" y="1425575"/>
            <a:ext cx="1477962" cy="274638"/>
          </a:xfrm>
          <a:prstGeom prst="rect">
            <a:avLst/>
          </a:prstGeom>
          <a:noFill/>
          <a:ln w="9525" algn="ctr">
            <a:noFill/>
            <a:miter lim="800000"/>
            <a:headEnd/>
            <a:tailEnd/>
          </a:ln>
          <a:effectLst/>
        </p:spPr>
        <p:txBody>
          <a:bodyPr wrap="none">
            <a:spAutoFit/>
          </a:bodyPr>
          <a:lstStyle/>
          <a:p>
            <a:pPr algn="ctr" eaLnBrk="1" hangingPunct="1">
              <a:defRPr/>
            </a:pPr>
            <a:r>
              <a:rPr lang="fr-FR" sz="1200" b="1">
                <a:solidFill>
                  <a:srgbClr val="FF0000"/>
                </a:solidFill>
                <a:effectLst>
                  <a:outerShdw blurRad="38100" dist="38100" dir="2700000" algn="tl">
                    <a:srgbClr val="000000"/>
                  </a:outerShdw>
                </a:effectLst>
                <a:latin typeface="Arial" charset="0"/>
                <a:cs typeface="Arial" charset="0"/>
              </a:rPr>
              <a:t>Aire de traitement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250825" y="549275"/>
            <a:ext cx="2495550" cy="366713"/>
          </a:xfrm>
          <a:prstGeom prst="rect">
            <a:avLst/>
          </a:prstGeom>
          <a:noFill/>
          <a:ln w="9525" algn="ctr">
            <a:noFill/>
            <a:miter lim="800000"/>
            <a:headEnd/>
            <a:tailEnd/>
          </a:ln>
          <a:effectLst/>
        </p:spPr>
        <p:txBody>
          <a:bodyPr wrap="none">
            <a:spAutoFit/>
          </a:bodyPr>
          <a:lstStyle/>
          <a:p>
            <a:pPr algn="ctr" eaLnBrk="1" hangingPunct="1">
              <a:defRPr/>
            </a:pPr>
            <a:r>
              <a:rPr lang="fr-FR" b="1">
                <a:solidFill>
                  <a:srgbClr val="000000"/>
                </a:solidFill>
                <a:effectLst>
                  <a:outerShdw blurRad="38100" dist="38100" dir="2700000" algn="tl">
                    <a:srgbClr val="FFFFFF"/>
                  </a:outerShdw>
                </a:effectLst>
                <a:latin typeface="Arial" charset="0"/>
                <a:cs typeface="Arial" charset="0"/>
              </a:rPr>
              <a:t>Obtention d’un lingot</a:t>
            </a:r>
          </a:p>
        </p:txBody>
      </p:sp>
      <p:sp>
        <p:nvSpPr>
          <p:cNvPr id="15363" name="Text Box 4"/>
          <p:cNvSpPr txBox="1">
            <a:spLocks noChangeArrowheads="1"/>
          </p:cNvSpPr>
          <p:nvPr/>
        </p:nvSpPr>
        <p:spPr bwMode="auto">
          <a:xfrm>
            <a:off x="3638550" y="1679575"/>
            <a:ext cx="9636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Refonte du métal</a:t>
            </a:r>
          </a:p>
        </p:txBody>
      </p:sp>
      <p:sp>
        <p:nvSpPr>
          <p:cNvPr id="15364" name="AutoShape 5"/>
          <p:cNvSpPr>
            <a:spLocks noChangeArrowheads="1"/>
          </p:cNvSpPr>
          <p:nvPr/>
        </p:nvSpPr>
        <p:spPr bwMode="auto">
          <a:xfrm>
            <a:off x="6516688" y="2420938"/>
            <a:ext cx="581025" cy="195262"/>
          </a:xfrm>
          <a:prstGeom prst="rightArrow">
            <a:avLst>
              <a:gd name="adj1" fmla="val 50000"/>
              <a:gd name="adj2" fmla="val 74390"/>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5365" name="Text Box 6"/>
          <p:cNvSpPr txBox="1">
            <a:spLocks noChangeArrowheads="1"/>
          </p:cNvSpPr>
          <p:nvPr/>
        </p:nvSpPr>
        <p:spPr bwMode="auto">
          <a:xfrm>
            <a:off x="7092950" y="2349500"/>
            <a:ext cx="16589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a:solidFill>
                  <a:srgbClr val="000000"/>
                </a:solidFill>
                <a:cs typeface="Arial" panose="020B0604020202020204" pitchFamily="34" charset="0"/>
              </a:rPr>
              <a:t>Refondre les nodules de cuivre </a:t>
            </a:r>
          </a:p>
        </p:txBody>
      </p:sp>
      <p:sp>
        <p:nvSpPr>
          <p:cNvPr id="15366" name="AutoShape 7"/>
          <p:cNvSpPr>
            <a:spLocks noChangeArrowheads="1"/>
          </p:cNvSpPr>
          <p:nvPr/>
        </p:nvSpPr>
        <p:spPr bwMode="auto">
          <a:xfrm>
            <a:off x="4932363" y="5734050"/>
            <a:ext cx="581025" cy="195263"/>
          </a:xfrm>
          <a:prstGeom prst="rightArrow">
            <a:avLst>
              <a:gd name="adj1" fmla="val 50000"/>
              <a:gd name="adj2" fmla="val 74390"/>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5367" name="Text Box 8"/>
          <p:cNvSpPr txBox="1">
            <a:spLocks noChangeArrowheads="1"/>
          </p:cNvSpPr>
          <p:nvPr/>
        </p:nvSpPr>
        <p:spPr bwMode="auto">
          <a:xfrm>
            <a:off x="5580063" y="5589588"/>
            <a:ext cx="18653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a:solidFill>
                  <a:srgbClr val="000000"/>
                </a:solidFill>
                <a:cs typeface="Arial" panose="020B0604020202020204" pitchFamily="34" charset="0"/>
              </a:rPr>
              <a:t>Coulage pour obtenir un lingot de cuivre</a:t>
            </a:r>
          </a:p>
        </p:txBody>
      </p:sp>
      <p:sp>
        <p:nvSpPr>
          <p:cNvPr id="15368" name="Text Box 9"/>
          <p:cNvSpPr txBox="1">
            <a:spLocks noChangeArrowheads="1"/>
          </p:cNvSpPr>
          <p:nvPr/>
        </p:nvSpPr>
        <p:spPr bwMode="auto">
          <a:xfrm>
            <a:off x="2662238" y="4584700"/>
            <a:ext cx="12239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Moulage d’un lingot</a:t>
            </a:r>
          </a:p>
        </p:txBody>
      </p:sp>
      <p:pic>
        <p:nvPicPr>
          <p:cNvPr id="1536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412875"/>
            <a:ext cx="3816350" cy="2159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7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4398963"/>
            <a:ext cx="3816350" cy="21605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7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675" y="3713163"/>
            <a:ext cx="1871663" cy="17287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7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725" y="989013"/>
            <a:ext cx="1871663" cy="17160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73" name="Rectangle 14"/>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5374" name="Text Box 16"/>
          <p:cNvSpPr txBox="1">
            <a:spLocks noChangeArrowheads="1"/>
          </p:cNvSpPr>
          <p:nvPr/>
        </p:nvSpPr>
        <p:spPr bwMode="auto">
          <a:xfrm>
            <a:off x="442913" y="142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guise de rappel …</a:t>
            </a:r>
          </a:p>
        </p:txBody>
      </p:sp>
      <p:pic>
        <p:nvPicPr>
          <p:cNvPr id="15375" name="Picture 17" descr="lingotplanconvex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5084763"/>
            <a:ext cx="1412875" cy="15144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2"/>
          <p:cNvSpPr>
            <a:spLocks noChangeArrowheads="1"/>
          </p:cNvSpPr>
          <p:nvPr/>
        </p:nvSpPr>
        <p:spPr bwMode="auto">
          <a:xfrm>
            <a:off x="395288" y="4292600"/>
            <a:ext cx="5976937" cy="431800"/>
          </a:xfrm>
          <a:prstGeom prst="rect">
            <a:avLst/>
          </a:prstGeom>
          <a:gradFill rotWithShape="1">
            <a:gsLst>
              <a:gs pos="0">
                <a:srgbClr val="C1643F">
                  <a:alpha val="46001"/>
                </a:srgbClr>
              </a:gs>
              <a:gs pos="100000">
                <a:srgbClr val="C9925B">
                  <a:alpha val="46001"/>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0484" name="Text Box 4"/>
          <p:cNvSpPr txBox="1">
            <a:spLocks noChangeArrowheads="1"/>
          </p:cNvSpPr>
          <p:nvPr/>
        </p:nvSpPr>
        <p:spPr bwMode="auto">
          <a:xfrm>
            <a:off x="468313" y="692150"/>
            <a:ext cx="2482850" cy="366713"/>
          </a:xfrm>
          <a:prstGeom prst="rect">
            <a:avLst/>
          </a:prstGeom>
          <a:noFill/>
          <a:ln w="9525" algn="ctr">
            <a:noFill/>
            <a:miter lim="800000"/>
            <a:headEnd/>
            <a:tailEnd/>
          </a:ln>
          <a:effectLst/>
        </p:spPr>
        <p:txBody>
          <a:bodyPr wrap="none">
            <a:spAutoFit/>
          </a:bodyPr>
          <a:lstStyle/>
          <a:p>
            <a:pPr algn="ctr" eaLnBrk="1" hangingPunct="1">
              <a:defRPr/>
            </a:pPr>
            <a:r>
              <a:rPr lang="fr-FR" b="1">
                <a:solidFill>
                  <a:srgbClr val="000000"/>
                </a:solidFill>
                <a:effectLst>
                  <a:outerShdw blurRad="38100" dist="38100" dir="2700000" algn="tl">
                    <a:srgbClr val="FFFFFF"/>
                  </a:outerShdw>
                </a:effectLst>
                <a:latin typeface="Arial" charset="0"/>
                <a:cs typeface="Arial" charset="0"/>
              </a:rPr>
              <a:t>Fabrication de l’objet</a:t>
            </a:r>
          </a:p>
        </p:txBody>
      </p:sp>
      <p:sp>
        <p:nvSpPr>
          <p:cNvPr id="16388" name="Text Box 5"/>
          <p:cNvSpPr txBox="1">
            <a:spLocks noChangeArrowheads="1"/>
          </p:cNvSpPr>
          <p:nvPr/>
        </p:nvSpPr>
        <p:spPr bwMode="auto">
          <a:xfrm>
            <a:off x="2562225" y="1746250"/>
            <a:ext cx="155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Lingot de cuivre</a:t>
            </a:r>
          </a:p>
        </p:txBody>
      </p:sp>
      <p:sp>
        <p:nvSpPr>
          <p:cNvPr id="16389" name="Text Box 6"/>
          <p:cNvSpPr txBox="1">
            <a:spLocks noChangeArrowheads="1"/>
          </p:cNvSpPr>
          <p:nvPr/>
        </p:nvSpPr>
        <p:spPr bwMode="auto">
          <a:xfrm>
            <a:off x="4678363" y="1166813"/>
            <a:ext cx="28463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a:solidFill>
                  <a:srgbClr val="000000"/>
                </a:solidFill>
                <a:cs typeface="Arial" panose="020B0604020202020204" pitchFamily="34" charset="0"/>
              </a:rPr>
              <a:t>Utilisation du métal cuivre sans ajout</a:t>
            </a:r>
          </a:p>
        </p:txBody>
      </p:sp>
      <p:sp>
        <p:nvSpPr>
          <p:cNvPr id="16390" name="Text Box 7"/>
          <p:cNvSpPr txBox="1">
            <a:spLocks noChangeArrowheads="1"/>
          </p:cNvSpPr>
          <p:nvPr/>
        </p:nvSpPr>
        <p:spPr bwMode="auto">
          <a:xfrm>
            <a:off x="4643438" y="2101850"/>
            <a:ext cx="29527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a:solidFill>
                  <a:srgbClr val="000000"/>
                </a:solidFill>
                <a:cs typeface="Arial" panose="020B0604020202020204" pitchFamily="34" charset="0"/>
              </a:rPr>
              <a:t>Ajout </a:t>
            </a:r>
            <a:r>
              <a:rPr lang="fr-FR" altLang="fr-FR" sz="1400" b="1" u="sng">
                <a:solidFill>
                  <a:srgbClr val="000000"/>
                </a:solidFill>
                <a:cs typeface="Arial" panose="020B0604020202020204" pitchFamily="34" charset="0"/>
              </a:rPr>
              <a:t>volontaire</a:t>
            </a:r>
            <a:r>
              <a:rPr lang="fr-FR" altLang="fr-FR" sz="1400" b="1">
                <a:solidFill>
                  <a:srgbClr val="000000"/>
                </a:solidFill>
                <a:cs typeface="Arial" panose="020B0604020202020204" pitchFamily="34" charset="0"/>
              </a:rPr>
              <a:t> d’un ou d’autres éléments pour réaliser un </a:t>
            </a:r>
            <a:r>
              <a:rPr lang="fr-FR" altLang="fr-FR" sz="1400" b="1">
                <a:solidFill>
                  <a:srgbClr val="FF0000"/>
                </a:solidFill>
                <a:cs typeface="Arial" panose="020B0604020202020204" pitchFamily="34" charset="0"/>
              </a:rPr>
              <a:t>alliage</a:t>
            </a:r>
          </a:p>
        </p:txBody>
      </p:sp>
      <p:sp>
        <p:nvSpPr>
          <p:cNvPr id="16391" name="Text Box 8"/>
          <p:cNvSpPr txBox="1">
            <a:spLocks noChangeArrowheads="1"/>
          </p:cNvSpPr>
          <p:nvPr/>
        </p:nvSpPr>
        <p:spPr bwMode="auto">
          <a:xfrm>
            <a:off x="635000" y="4362450"/>
            <a:ext cx="5427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Char char="Ø"/>
            </a:pPr>
            <a:r>
              <a:rPr lang="fr-FR" altLang="fr-FR" sz="1400" b="1">
                <a:solidFill>
                  <a:srgbClr val="000000"/>
                </a:solidFill>
                <a:cs typeface="Arial" panose="020B0604020202020204" pitchFamily="34" charset="0"/>
              </a:rPr>
              <a:t> Alliage</a:t>
            </a:r>
            <a:r>
              <a:rPr lang="fr-FR" altLang="fr-FR" sz="1400">
                <a:solidFill>
                  <a:srgbClr val="000000"/>
                </a:solidFill>
                <a:cs typeface="Arial" panose="020B0604020202020204" pitchFamily="34" charset="0"/>
              </a:rPr>
              <a:t> </a:t>
            </a:r>
            <a:r>
              <a:rPr lang="fr-FR" altLang="fr-FR" sz="1400" b="1">
                <a:solidFill>
                  <a:srgbClr val="000000"/>
                </a:solidFill>
                <a:cs typeface="Arial" panose="020B0604020202020204" pitchFamily="34" charset="0"/>
              </a:rPr>
              <a:t>= solide formé de plusieurs constituants métalliques</a:t>
            </a:r>
          </a:p>
        </p:txBody>
      </p:sp>
      <p:sp>
        <p:nvSpPr>
          <p:cNvPr id="16392" name="AutoShape 9"/>
          <p:cNvSpPr>
            <a:spLocks noChangeArrowheads="1"/>
          </p:cNvSpPr>
          <p:nvPr/>
        </p:nvSpPr>
        <p:spPr bwMode="auto">
          <a:xfrm>
            <a:off x="2170113" y="1852613"/>
            <a:ext cx="431800" cy="144462"/>
          </a:xfrm>
          <a:prstGeom prst="rightArrow">
            <a:avLst>
              <a:gd name="adj1" fmla="val 50000"/>
              <a:gd name="adj2" fmla="val 74726"/>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cxnSp>
        <p:nvCxnSpPr>
          <p:cNvPr id="16393" name="AutoShape 10"/>
          <p:cNvCxnSpPr>
            <a:cxnSpLocks noChangeShapeType="1"/>
            <a:stCxn id="16388" idx="3"/>
            <a:endCxn id="16389" idx="1"/>
          </p:cNvCxnSpPr>
          <p:nvPr/>
        </p:nvCxnSpPr>
        <p:spPr bwMode="auto">
          <a:xfrm flipV="1">
            <a:off x="4113213" y="1425575"/>
            <a:ext cx="565150" cy="473075"/>
          </a:xfrm>
          <a:prstGeom prst="straightConnector1">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6394" name="AutoShape 11"/>
          <p:cNvCxnSpPr>
            <a:cxnSpLocks noChangeShapeType="1"/>
            <a:stCxn id="16388" idx="3"/>
            <a:endCxn id="16390" idx="1"/>
          </p:cNvCxnSpPr>
          <p:nvPr/>
        </p:nvCxnSpPr>
        <p:spPr bwMode="auto">
          <a:xfrm>
            <a:off x="4113213" y="1898650"/>
            <a:ext cx="530225" cy="568325"/>
          </a:xfrm>
          <a:prstGeom prst="straightConnector1">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6395" name="Text Box 12"/>
          <p:cNvSpPr txBox="1">
            <a:spLocks noChangeArrowheads="1"/>
          </p:cNvSpPr>
          <p:nvPr/>
        </p:nvSpPr>
        <p:spPr bwMode="auto">
          <a:xfrm>
            <a:off x="1589088" y="5114925"/>
            <a:ext cx="2608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Char char="§"/>
            </a:pPr>
            <a:r>
              <a:rPr lang="fr-FR" altLang="fr-FR" sz="1400" b="1">
                <a:solidFill>
                  <a:srgbClr val="000000"/>
                </a:solidFill>
                <a:cs typeface="Arial" panose="020B0604020202020204" pitchFamily="34" charset="0"/>
              </a:rPr>
              <a:t> binaires : bronze (Cu – Sn )</a:t>
            </a:r>
          </a:p>
        </p:txBody>
      </p:sp>
      <p:sp>
        <p:nvSpPr>
          <p:cNvPr id="16396" name="Text Box 13"/>
          <p:cNvSpPr txBox="1">
            <a:spLocks noChangeArrowheads="1"/>
          </p:cNvSpPr>
          <p:nvPr/>
        </p:nvSpPr>
        <p:spPr bwMode="auto">
          <a:xfrm>
            <a:off x="1555750" y="5572125"/>
            <a:ext cx="3889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Char char="§"/>
            </a:pPr>
            <a:r>
              <a:rPr lang="fr-FR" altLang="fr-FR" sz="1400" b="1">
                <a:solidFill>
                  <a:srgbClr val="000000"/>
                </a:solidFill>
                <a:cs typeface="Arial" panose="020B0604020202020204" pitchFamily="34" charset="0"/>
              </a:rPr>
              <a:t> ternaires : bronze au plomb (Cu – Sn – Pb)</a:t>
            </a:r>
          </a:p>
        </p:txBody>
      </p:sp>
      <p:sp>
        <p:nvSpPr>
          <p:cNvPr id="16397" name="Text Box 14"/>
          <p:cNvSpPr txBox="1">
            <a:spLocks noChangeArrowheads="1"/>
          </p:cNvSpPr>
          <p:nvPr/>
        </p:nvSpPr>
        <p:spPr bwMode="auto">
          <a:xfrm>
            <a:off x="6784975" y="22748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fr-FR" altLang="fr-FR" sz="1400">
              <a:cs typeface="Arial" panose="020B0604020202020204" pitchFamily="34" charset="0"/>
            </a:endParaRPr>
          </a:p>
        </p:txBody>
      </p:sp>
      <p:pic>
        <p:nvPicPr>
          <p:cNvPr id="16398" name="Picture 15" descr="lingotplanconvex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96975"/>
            <a:ext cx="1882775" cy="2019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99" name="Rectangle 16"/>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6400" name="Text Box 17"/>
          <p:cNvSpPr txBox="1">
            <a:spLocks noChangeArrowheads="1"/>
          </p:cNvSpPr>
          <p:nvPr/>
        </p:nvSpPr>
        <p:spPr bwMode="auto">
          <a:xfrm>
            <a:off x="442913" y="142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guise de rappel …</a:t>
            </a:r>
          </a:p>
        </p:txBody>
      </p:sp>
      <p:pic>
        <p:nvPicPr>
          <p:cNvPr id="1640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836613"/>
            <a:ext cx="1404937" cy="12652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402" name="Text Box 19"/>
          <p:cNvSpPr txBox="1">
            <a:spLocks noChangeArrowheads="1"/>
          </p:cNvSpPr>
          <p:nvPr/>
        </p:nvSpPr>
        <p:spPr bwMode="auto">
          <a:xfrm>
            <a:off x="7804150" y="601663"/>
            <a:ext cx="11731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800" i="1"/>
              <a:t>Hache plate en cuivre</a:t>
            </a:r>
          </a:p>
        </p:txBody>
      </p:sp>
      <p:pic>
        <p:nvPicPr>
          <p:cNvPr id="16403" name="Picture 20" descr="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925" y="2636838"/>
            <a:ext cx="723900" cy="19446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404" name="Text Box 21"/>
          <p:cNvSpPr txBox="1">
            <a:spLocks noChangeArrowheads="1"/>
          </p:cNvSpPr>
          <p:nvPr/>
        </p:nvSpPr>
        <p:spPr bwMode="auto">
          <a:xfrm>
            <a:off x="7856538" y="2725738"/>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800" i="1"/>
              <a:t>Hache à talon normande en bronze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etallurgi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692150"/>
            <a:ext cx="4600575" cy="5980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1" name="Rectangle 3"/>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7412" name="Text Box 4"/>
          <p:cNvSpPr txBox="1">
            <a:spLocks noChangeArrowheads="1"/>
          </p:cNvSpPr>
          <p:nvPr/>
        </p:nvSpPr>
        <p:spPr bwMode="auto">
          <a:xfrm>
            <a:off x="442913" y="142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guise de rappel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étalliq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700213"/>
            <a:ext cx="2032000" cy="2339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3" descr="hachessé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475" y="4457700"/>
            <a:ext cx="4595813" cy="21685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4" descr="moulebival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2205038"/>
            <a:ext cx="2284412" cy="2095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5" descr="metallurgi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836613"/>
            <a:ext cx="2894012" cy="19224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8" name="Rectangle 6"/>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8439" name="Text Box 7"/>
          <p:cNvSpPr txBox="1">
            <a:spLocks noChangeArrowheads="1"/>
          </p:cNvSpPr>
          <p:nvPr/>
        </p:nvSpPr>
        <p:spPr bwMode="auto">
          <a:xfrm>
            <a:off x="442913" y="142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guise de rappel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9459" name="Text Box 5"/>
          <p:cNvSpPr txBox="1">
            <a:spLocks noChangeArrowheads="1"/>
          </p:cNvSpPr>
          <p:nvPr/>
        </p:nvSpPr>
        <p:spPr bwMode="auto">
          <a:xfrm>
            <a:off x="442913" y="142875"/>
            <a:ext cx="248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t>PROBLEMATIQUE …</a:t>
            </a:r>
          </a:p>
        </p:txBody>
      </p:sp>
      <p:pic>
        <p:nvPicPr>
          <p:cNvPr id="19460" name="Picture 6" descr="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692150"/>
            <a:ext cx="1524000" cy="40973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7" descr="métalliq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88" y="1989138"/>
            <a:ext cx="1220787" cy="14049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2" name="Picture 8" descr="metallurgi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484313"/>
            <a:ext cx="1381125" cy="917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2347913"/>
            <a:ext cx="1295400" cy="11858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1773238"/>
            <a:ext cx="1182688" cy="7969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5"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100" y="4583113"/>
            <a:ext cx="1225550" cy="9636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6"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0338" y="5518150"/>
            <a:ext cx="1081087" cy="8175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7"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4149725"/>
            <a:ext cx="863600" cy="863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8"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6013" y="908050"/>
            <a:ext cx="1238250" cy="16557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9"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765175"/>
            <a:ext cx="950913" cy="7127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70"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50" y="2492375"/>
            <a:ext cx="1403350" cy="8509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71" name="AutoShape 21"/>
          <p:cNvSpPr>
            <a:spLocks noChangeArrowheads="1"/>
          </p:cNvSpPr>
          <p:nvPr/>
        </p:nvSpPr>
        <p:spPr bwMode="auto">
          <a:xfrm rot="-4800108">
            <a:off x="1078706" y="3609182"/>
            <a:ext cx="720725" cy="792162"/>
          </a:xfrm>
          <a:custGeom>
            <a:avLst/>
            <a:gdLst>
              <a:gd name="T0" fmla="*/ 561916550 w 21600"/>
              <a:gd name="T1" fmla="*/ 0 h 21600"/>
              <a:gd name="T2" fmla="*/ 561916550 w 21600"/>
              <a:gd name="T3" fmla="*/ 599712807 h 21600"/>
              <a:gd name="T4" fmla="*/ 120251798 w 21600"/>
              <a:gd name="T5" fmla="*/ 1065453489 h 21600"/>
              <a:gd name="T6" fmla="*/ 802419079 w 21600"/>
              <a:gd name="T7" fmla="*/ 29985572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006600"/>
              </a:gs>
              <a:gs pos="100000">
                <a:srgbClr val="004400"/>
              </a:gs>
            </a:gsLst>
            <a:lin ang="5400000" scaled="1"/>
          </a:gradFill>
          <a:ln w="9525">
            <a:solidFill>
              <a:schemeClr val="tx1"/>
            </a:solidFill>
            <a:miter lim="800000"/>
            <a:headEnd/>
            <a:tailEnd/>
          </a:ln>
        </p:spPr>
        <p:txBody>
          <a:bodyPr wrap="none" anchor="ctr"/>
          <a:lstStyle/>
          <a:p>
            <a:endParaRPr lang="fr-FR"/>
          </a:p>
        </p:txBody>
      </p:sp>
      <p:sp>
        <p:nvSpPr>
          <p:cNvPr id="19472" name="AutoShape 24"/>
          <p:cNvSpPr>
            <a:spLocks noChangeArrowheads="1"/>
          </p:cNvSpPr>
          <p:nvPr/>
        </p:nvSpPr>
        <p:spPr bwMode="auto">
          <a:xfrm rot="-10596170">
            <a:off x="4427538" y="3716338"/>
            <a:ext cx="720725" cy="792162"/>
          </a:xfrm>
          <a:custGeom>
            <a:avLst/>
            <a:gdLst>
              <a:gd name="T0" fmla="*/ 561916550 w 21600"/>
              <a:gd name="T1" fmla="*/ 0 h 21600"/>
              <a:gd name="T2" fmla="*/ 561916550 w 21600"/>
              <a:gd name="T3" fmla="*/ 599712807 h 21600"/>
              <a:gd name="T4" fmla="*/ 120251798 w 21600"/>
              <a:gd name="T5" fmla="*/ 1065453489 h 21600"/>
              <a:gd name="T6" fmla="*/ 802419079 w 21600"/>
              <a:gd name="T7" fmla="*/ 29985572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006600"/>
              </a:gs>
              <a:gs pos="100000">
                <a:srgbClr val="004400"/>
              </a:gs>
            </a:gsLst>
            <a:lin ang="5400000" scaled="1"/>
          </a:gradFill>
          <a:ln w="9525">
            <a:solidFill>
              <a:schemeClr val="tx1"/>
            </a:solidFill>
            <a:miter lim="800000"/>
            <a:headEnd/>
            <a:tailEnd/>
          </a:ln>
        </p:spPr>
        <p:txBody>
          <a:bodyPr wrap="none" anchor="ctr"/>
          <a:lstStyle/>
          <a:p>
            <a:endParaRPr lang="fr-FR"/>
          </a:p>
        </p:txBody>
      </p:sp>
      <p:sp>
        <p:nvSpPr>
          <p:cNvPr id="19473" name="AutoShape 25"/>
          <p:cNvSpPr>
            <a:spLocks noChangeArrowheads="1"/>
          </p:cNvSpPr>
          <p:nvPr/>
        </p:nvSpPr>
        <p:spPr bwMode="auto">
          <a:xfrm rot="5151036" flipV="1">
            <a:off x="6263481" y="800895"/>
            <a:ext cx="720725" cy="792162"/>
          </a:xfrm>
          <a:custGeom>
            <a:avLst/>
            <a:gdLst>
              <a:gd name="T0" fmla="*/ 561916550 w 21600"/>
              <a:gd name="T1" fmla="*/ 0 h 21600"/>
              <a:gd name="T2" fmla="*/ 561916550 w 21600"/>
              <a:gd name="T3" fmla="*/ 599712807 h 21600"/>
              <a:gd name="T4" fmla="*/ 120251798 w 21600"/>
              <a:gd name="T5" fmla="*/ 1065453489 h 21600"/>
              <a:gd name="T6" fmla="*/ 802419079 w 21600"/>
              <a:gd name="T7" fmla="*/ 29985572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006600"/>
              </a:gs>
              <a:gs pos="100000">
                <a:srgbClr val="004400"/>
              </a:gs>
            </a:gsLst>
            <a:lin ang="5400000" scaled="1"/>
          </a:gradFill>
          <a:ln w="9525">
            <a:solidFill>
              <a:schemeClr val="tx1"/>
            </a:solidFill>
            <a:miter lim="800000"/>
            <a:headEnd/>
            <a:tailEnd/>
          </a:ln>
        </p:spPr>
        <p:txBody>
          <a:bodyPr wrap="none" anchor="ctr"/>
          <a:lstStyle/>
          <a:p>
            <a:endParaRPr lang="fr-FR"/>
          </a:p>
        </p:txBody>
      </p:sp>
      <p:sp>
        <p:nvSpPr>
          <p:cNvPr id="19474" name="Text Box 26"/>
          <p:cNvSpPr txBox="1">
            <a:spLocks noChangeArrowheads="1"/>
          </p:cNvSpPr>
          <p:nvPr/>
        </p:nvSpPr>
        <p:spPr bwMode="auto">
          <a:xfrm>
            <a:off x="5867400" y="620713"/>
            <a:ext cx="46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3600" b="1"/>
              <a:t>?</a:t>
            </a:r>
          </a:p>
        </p:txBody>
      </p:sp>
      <p:sp>
        <p:nvSpPr>
          <p:cNvPr id="19475" name="Text Box 27"/>
          <p:cNvSpPr txBox="1">
            <a:spLocks noChangeArrowheads="1"/>
          </p:cNvSpPr>
          <p:nvPr/>
        </p:nvSpPr>
        <p:spPr bwMode="auto">
          <a:xfrm>
            <a:off x="4878388" y="4418013"/>
            <a:ext cx="46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3600" b="1"/>
              <a:t>?</a:t>
            </a:r>
          </a:p>
        </p:txBody>
      </p:sp>
      <p:sp>
        <p:nvSpPr>
          <p:cNvPr id="19476" name="Text Box 28"/>
          <p:cNvSpPr txBox="1">
            <a:spLocks noChangeArrowheads="1"/>
          </p:cNvSpPr>
          <p:nvPr/>
        </p:nvSpPr>
        <p:spPr bwMode="auto">
          <a:xfrm>
            <a:off x="736600" y="4171950"/>
            <a:ext cx="46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3600" b="1"/>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979613" y="1916113"/>
            <a:ext cx="4897437" cy="1944687"/>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42339" name="Text Box 3"/>
          <p:cNvSpPr txBox="1">
            <a:spLocks noChangeArrowheads="1"/>
          </p:cNvSpPr>
          <p:nvPr/>
        </p:nvSpPr>
        <p:spPr bwMode="auto">
          <a:xfrm>
            <a:off x="1979613" y="2347913"/>
            <a:ext cx="4897437" cy="1066800"/>
          </a:xfrm>
          <a:prstGeom prst="rect">
            <a:avLst/>
          </a:prstGeom>
          <a:noFill/>
          <a:ln w="9525">
            <a:noFill/>
            <a:miter lim="800000"/>
            <a:headEnd/>
            <a:tailEnd/>
          </a:ln>
          <a:effectLst/>
        </p:spPr>
        <p:txBody>
          <a:bodyPr>
            <a:spAutoFit/>
          </a:bodyPr>
          <a:lstStyle/>
          <a:p>
            <a:pPr algn="ctr" eaLnBrk="1" hangingPunct="1">
              <a:defRPr/>
            </a:pPr>
            <a:r>
              <a:rPr lang="fr-FR" sz="3200" b="1">
                <a:effectLst>
                  <a:outerShdw blurRad="38100" dist="38100" dir="2700000" algn="tl">
                    <a:srgbClr val="FFFFFF"/>
                  </a:outerShdw>
                </a:effectLst>
                <a:latin typeface="Arial" charset="0"/>
              </a:rPr>
              <a:t>Approche paléoenvironnementale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Mine de plomb et de zinc (Yuk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862013"/>
            <a:ext cx="777557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519113" y="6040438"/>
            <a:ext cx="372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solidFill>
                  <a:schemeClr val="bg1"/>
                </a:solidFill>
              </a:rPr>
              <a:t>Mine de plomb/ zinc dans le Yukon</a:t>
            </a:r>
          </a:p>
        </p:txBody>
      </p:sp>
      <p:sp>
        <p:nvSpPr>
          <p:cNvPr id="21508" name="Rectangle 12"/>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1509" name="Text Box 13"/>
          <p:cNvSpPr txBox="1">
            <a:spLocks noChangeArrowheads="1"/>
          </p:cNvSpPr>
          <p:nvPr/>
        </p:nvSpPr>
        <p:spPr bwMode="auto">
          <a:xfrm>
            <a:off x="309563" y="130175"/>
            <a:ext cx="325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t>Etude des paléopollutions…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uméri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799623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5"/>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4100" name="Rectangle 3"/>
          <p:cNvSpPr>
            <a:spLocks noChangeArrowheads="1"/>
          </p:cNvSpPr>
          <p:nvPr/>
        </p:nvSpPr>
        <p:spPr bwMode="auto">
          <a:xfrm>
            <a:off x="179388" y="115888"/>
            <a:ext cx="6940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fr-FR" altLang="fr-FR" sz="2000" b="1"/>
              <a:t>Les grandes étapes du développement de la métallurgie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fr-FR" altLang="fr-FR" smtClean="0"/>
          </a:p>
        </p:txBody>
      </p:sp>
      <p:pic>
        <p:nvPicPr>
          <p:cNvPr id="22531" name="Picture 3" descr="fourpetit"/>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6513"/>
            <a:ext cx="9144000" cy="6889751"/>
          </a:xfrm>
          <a:noFill/>
        </p:spPr>
      </p:pic>
      <p:sp>
        <p:nvSpPr>
          <p:cNvPr id="22532" name="Text Box 4"/>
          <p:cNvSpPr txBox="1">
            <a:spLocks noChangeArrowheads="1"/>
          </p:cNvSpPr>
          <p:nvPr/>
        </p:nvSpPr>
        <p:spPr bwMode="auto">
          <a:xfrm>
            <a:off x="7524750" y="6308725"/>
            <a:ext cx="1414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kumimoji="1" lang="fr-FR" altLang="fr-FR" sz="1400">
                <a:cs typeface="Arial" panose="020B0604020202020204" pitchFamily="34" charset="0"/>
              </a:rPr>
              <a:t>Groff, H. (1529)</a:t>
            </a:r>
          </a:p>
        </p:txBody>
      </p:sp>
      <p:sp>
        <p:nvSpPr>
          <p:cNvPr id="22533" name="Text Box 5"/>
          <p:cNvSpPr txBox="1">
            <a:spLocks noChangeArrowheads="1"/>
          </p:cNvSpPr>
          <p:nvPr/>
        </p:nvSpPr>
        <p:spPr bwMode="auto">
          <a:xfrm rot="1115464">
            <a:off x="3832225" y="136525"/>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cs typeface="Arial" panose="020B0604020202020204" pitchFamily="34" charset="0"/>
              </a:rPr>
              <a:t>Pb</a:t>
            </a:r>
          </a:p>
        </p:txBody>
      </p:sp>
      <p:sp>
        <p:nvSpPr>
          <p:cNvPr id="22534" name="Text Box 6"/>
          <p:cNvSpPr txBox="1">
            <a:spLocks noChangeArrowheads="1"/>
          </p:cNvSpPr>
          <p:nvPr/>
        </p:nvSpPr>
        <p:spPr bwMode="auto">
          <a:xfrm rot="309173">
            <a:off x="4859338" y="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cs typeface="Arial" panose="020B0604020202020204" pitchFamily="34" charset="0"/>
              </a:rPr>
              <a:t>Cd</a:t>
            </a:r>
          </a:p>
        </p:txBody>
      </p:sp>
      <p:sp>
        <p:nvSpPr>
          <p:cNvPr id="22535" name="Text Box 7"/>
          <p:cNvSpPr txBox="1">
            <a:spLocks noChangeArrowheads="1"/>
          </p:cNvSpPr>
          <p:nvPr/>
        </p:nvSpPr>
        <p:spPr bwMode="auto">
          <a:xfrm rot="-1771864">
            <a:off x="4500563" y="0"/>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cs typeface="Arial" panose="020B0604020202020204" pitchFamily="34" charset="0"/>
              </a:rPr>
              <a:t>Zn</a:t>
            </a:r>
          </a:p>
        </p:txBody>
      </p:sp>
      <p:sp>
        <p:nvSpPr>
          <p:cNvPr id="22536" name="Text Box 8"/>
          <p:cNvSpPr txBox="1">
            <a:spLocks noChangeArrowheads="1"/>
          </p:cNvSpPr>
          <p:nvPr/>
        </p:nvSpPr>
        <p:spPr bwMode="auto">
          <a:xfrm rot="-1438780">
            <a:off x="1187450" y="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cs typeface="Arial" panose="020B0604020202020204" pitchFamily="34" charset="0"/>
              </a:rPr>
              <a:t>Cu</a:t>
            </a:r>
          </a:p>
        </p:txBody>
      </p:sp>
      <p:sp>
        <p:nvSpPr>
          <p:cNvPr id="22537" name="Text Box 9"/>
          <p:cNvSpPr txBox="1">
            <a:spLocks noChangeArrowheads="1"/>
          </p:cNvSpPr>
          <p:nvPr/>
        </p:nvSpPr>
        <p:spPr bwMode="auto">
          <a:xfrm rot="1115464">
            <a:off x="6084888" y="188913"/>
            <a:ext cx="38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cs typeface="Arial" panose="020B0604020202020204" pitchFamily="34" charset="0"/>
              </a:rPr>
              <a:t>Tl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harbpet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7524750" y="6308725"/>
            <a:ext cx="1414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kumimoji="1" lang="fr-FR" altLang="fr-FR" sz="1400">
                <a:cs typeface="Arial" panose="020B0604020202020204" pitchFamily="34" charset="0"/>
              </a:rPr>
              <a:t>Groff, H. (1529)</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4"/>
          <p:cNvSpPr txBox="1">
            <a:spLocks noChangeArrowheads="1"/>
          </p:cNvSpPr>
          <p:nvPr/>
        </p:nvSpPr>
        <p:spPr bwMode="auto">
          <a:xfrm>
            <a:off x="2916238" y="6308725"/>
            <a:ext cx="6051550" cy="366713"/>
          </a:xfrm>
          <a:prstGeom prst="rect">
            <a:avLst/>
          </a:prstGeom>
          <a:solidFill>
            <a:srgbClr val="CC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Tourbière du Port-des-Lamberts (Glux-en-Glenne, Nièvre)</a:t>
            </a:r>
          </a:p>
        </p:txBody>
      </p:sp>
      <p:sp>
        <p:nvSpPr>
          <p:cNvPr id="24580" name="Rectangle 5"/>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4581" name="Text Box 6"/>
          <p:cNvSpPr txBox="1">
            <a:spLocks noChangeArrowheads="1"/>
          </p:cNvSpPr>
          <p:nvPr/>
        </p:nvSpPr>
        <p:spPr bwMode="auto">
          <a:xfrm>
            <a:off x="179388" y="115888"/>
            <a:ext cx="175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Tourbières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981075"/>
            <a:ext cx="2979737" cy="53768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412875"/>
            <a:ext cx="1657350" cy="7143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2565400"/>
            <a:ext cx="2017713" cy="11255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3933825"/>
            <a:ext cx="1871662" cy="10112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300663"/>
            <a:ext cx="1584325" cy="9874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7"/>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6632" name="Text Box 8"/>
          <p:cNvSpPr txBox="1">
            <a:spLocks noChangeArrowheads="1"/>
          </p:cNvSpPr>
          <p:nvPr/>
        </p:nvSpPr>
        <p:spPr bwMode="auto">
          <a:xfrm>
            <a:off x="179388" y="115888"/>
            <a:ext cx="175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Tourbières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5"/>
            <a:ext cx="8235950" cy="57991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1" name="Rectangle 3"/>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7652" name="Text Box 4"/>
          <p:cNvSpPr txBox="1">
            <a:spLocks noChangeArrowheads="1"/>
          </p:cNvSpPr>
          <p:nvPr/>
        </p:nvSpPr>
        <p:spPr bwMode="auto">
          <a:xfrm>
            <a:off x="179388" y="115888"/>
            <a:ext cx="175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Tourbières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900" y="3394075"/>
            <a:ext cx="38703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3900" y="3390900"/>
            <a:ext cx="38703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900" y="3394075"/>
            <a:ext cx="38703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3900" y="3394075"/>
            <a:ext cx="38703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3900" y="3392488"/>
            <a:ext cx="38703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9138" y="3394075"/>
            <a:ext cx="38703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2313" y="3343275"/>
            <a:ext cx="38687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63900" y="3260725"/>
            <a:ext cx="386715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7075" y="3140075"/>
            <a:ext cx="3870325"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AutoShape 11"/>
          <p:cNvSpPr>
            <a:spLocks noChangeArrowheads="1"/>
          </p:cNvSpPr>
          <p:nvPr/>
        </p:nvSpPr>
        <p:spPr bwMode="auto">
          <a:xfrm>
            <a:off x="4994275" y="2779713"/>
            <a:ext cx="358775" cy="792162"/>
          </a:xfrm>
          <a:prstGeom prst="downArrow">
            <a:avLst>
              <a:gd name="adj1" fmla="val 50000"/>
              <a:gd name="adj2" fmla="val 5519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8684" name="AutoShape 12"/>
          <p:cNvSpPr>
            <a:spLocks noChangeArrowheads="1"/>
          </p:cNvSpPr>
          <p:nvPr/>
        </p:nvSpPr>
        <p:spPr bwMode="auto">
          <a:xfrm>
            <a:off x="4994275" y="2779713"/>
            <a:ext cx="358775" cy="792162"/>
          </a:xfrm>
          <a:prstGeom prst="downArrow">
            <a:avLst>
              <a:gd name="adj1" fmla="val 50000"/>
              <a:gd name="adj2" fmla="val 5519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8685" name="Text Box 13"/>
          <p:cNvSpPr txBox="1">
            <a:spLocks noChangeArrowheads="1"/>
          </p:cNvSpPr>
          <p:nvPr/>
        </p:nvSpPr>
        <p:spPr bwMode="auto">
          <a:xfrm>
            <a:off x="4278313" y="2265363"/>
            <a:ext cx="172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solidFill>
                  <a:srgbClr val="000000"/>
                </a:solidFill>
                <a:cs typeface="Arial" panose="020B0604020202020204" pitchFamily="34" charset="0"/>
              </a:rPr>
              <a:t>Atmosphérique</a:t>
            </a:r>
          </a:p>
        </p:txBody>
      </p:sp>
      <p:sp>
        <p:nvSpPr>
          <p:cNvPr id="28686" name="Oval 14"/>
          <p:cNvSpPr>
            <a:spLocks noChangeArrowheads="1"/>
          </p:cNvSpPr>
          <p:nvPr/>
        </p:nvSpPr>
        <p:spPr bwMode="auto">
          <a:xfrm>
            <a:off x="4178300" y="2189163"/>
            <a:ext cx="1944688" cy="5032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8687" name="Text Box 15"/>
          <p:cNvSpPr txBox="1">
            <a:spLocks noChangeArrowheads="1"/>
          </p:cNvSpPr>
          <p:nvPr/>
        </p:nvSpPr>
        <p:spPr bwMode="auto">
          <a:xfrm>
            <a:off x="442913" y="1501775"/>
            <a:ext cx="2279650" cy="64135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cs typeface="Arial" panose="020B0604020202020204" pitchFamily="34" charset="0"/>
              </a:rPr>
              <a:t>Activités minières et </a:t>
            </a:r>
          </a:p>
          <a:p>
            <a:pPr eaLnBrk="1" hangingPunct="1">
              <a:spcBef>
                <a:spcPct val="0"/>
              </a:spcBef>
              <a:buFontTx/>
              <a:buNone/>
            </a:pPr>
            <a:r>
              <a:rPr lang="fr-FR" altLang="fr-FR" sz="1800">
                <a:cs typeface="Arial" panose="020B0604020202020204" pitchFamily="34" charset="0"/>
              </a:rPr>
              <a:t>métallurgiques</a:t>
            </a:r>
          </a:p>
        </p:txBody>
      </p:sp>
      <p:sp>
        <p:nvSpPr>
          <p:cNvPr id="28688" name="Rectangle 16"/>
          <p:cNvSpPr>
            <a:spLocks noChangeArrowheads="1"/>
          </p:cNvSpPr>
          <p:nvPr/>
        </p:nvSpPr>
        <p:spPr bwMode="auto">
          <a:xfrm>
            <a:off x="441325" y="1508125"/>
            <a:ext cx="2274888" cy="642938"/>
          </a:xfrm>
          <a:prstGeom prst="rect">
            <a:avLst/>
          </a:prstGeom>
          <a:noFill/>
          <a:ln w="476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8689" name="Text Box 17"/>
          <p:cNvSpPr txBox="1">
            <a:spLocks noChangeArrowheads="1"/>
          </p:cNvSpPr>
          <p:nvPr/>
        </p:nvSpPr>
        <p:spPr bwMode="auto">
          <a:xfrm>
            <a:off x="479425" y="3214688"/>
            <a:ext cx="1816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solidFill>
                  <a:srgbClr val="000000"/>
                </a:solidFill>
                <a:cs typeface="Arial" panose="020B0604020202020204" pitchFamily="34" charset="0"/>
              </a:rPr>
              <a:t>= métaux lourds</a:t>
            </a:r>
          </a:p>
        </p:txBody>
      </p:sp>
      <p:sp>
        <p:nvSpPr>
          <p:cNvPr id="28690" name="Text Box 18"/>
          <p:cNvSpPr txBox="1">
            <a:spLocks noChangeArrowheads="1"/>
          </p:cNvSpPr>
          <p:nvPr/>
        </p:nvSpPr>
        <p:spPr bwMode="auto">
          <a:xfrm>
            <a:off x="736600" y="4379913"/>
            <a:ext cx="47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solidFill>
                  <a:srgbClr val="FF0000"/>
                </a:solidFill>
                <a:cs typeface="Arial" panose="020B0604020202020204" pitchFamily="34" charset="0"/>
              </a:rPr>
              <a:t>Pb</a:t>
            </a:r>
          </a:p>
        </p:txBody>
      </p:sp>
      <p:sp>
        <p:nvSpPr>
          <p:cNvPr id="28691" name="Text Box 19"/>
          <p:cNvSpPr txBox="1">
            <a:spLocks noChangeArrowheads="1"/>
          </p:cNvSpPr>
          <p:nvPr/>
        </p:nvSpPr>
        <p:spPr bwMode="auto">
          <a:xfrm>
            <a:off x="684213" y="364490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solidFill>
                  <a:srgbClr val="777777"/>
                </a:solidFill>
                <a:cs typeface="Arial" panose="020B0604020202020204" pitchFamily="34" charset="0"/>
              </a:rPr>
              <a:t>Cu</a:t>
            </a:r>
          </a:p>
        </p:txBody>
      </p:sp>
      <p:sp>
        <p:nvSpPr>
          <p:cNvPr id="28692" name="Text Box 20"/>
          <p:cNvSpPr txBox="1">
            <a:spLocks noChangeArrowheads="1"/>
          </p:cNvSpPr>
          <p:nvPr/>
        </p:nvSpPr>
        <p:spPr bwMode="auto">
          <a:xfrm>
            <a:off x="684213" y="4005263"/>
            <a:ext cx="46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solidFill>
                  <a:srgbClr val="777777"/>
                </a:solidFill>
                <a:cs typeface="Arial" panose="020B0604020202020204" pitchFamily="34" charset="0"/>
              </a:rPr>
              <a:t>Zn</a:t>
            </a:r>
          </a:p>
        </p:txBody>
      </p:sp>
      <p:sp>
        <p:nvSpPr>
          <p:cNvPr id="28693" name="Text Box 21"/>
          <p:cNvSpPr txBox="1">
            <a:spLocks noChangeArrowheads="1"/>
          </p:cNvSpPr>
          <p:nvPr/>
        </p:nvSpPr>
        <p:spPr bwMode="auto">
          <a:xfrm>
            <a:off x="819150" y="5013325"/>
            <a:ext cx="27352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Ø"/>
            </a:pPr>
            <a:r>
              <a:rPr lang="fr-FR" altLang="fr-FR" sz="1400" b="1">
                <a:solidFill>
                  <a:srgbClr val="000000"/>
                </a:solidFill>
                <a:cs typeface="Arial" panose="020B0604020202020204" pitchFamily="34" charset="0"/>
              </a:rPr>
              <a:t> Stable et ne migre pas verticalement dans la matière organique.</a:t>
            </a:r>
          </a:p>
        </p:txBody>
      </p:sp>
      <p:sp>
        <p:nvSpPr>
          <p:cNvPr id="28694" name="Text Box 22"/>
          <p:cNvSpPr txBox="1">
            <a:spLocks noChangeArrowheads="1"/>
          </p:cNvSpPr>
          <p:nvPr/>
        </p:nvSpPr>
        <p:spPr bwMode="auto">
          <a:xfrm>
            <a:off x="827088" y="5805488"/>
            <a:ext cx="1209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Ø"/>
            </a:pPr>
            <a:r>
              <a:rPr lang="fr-FR" altLang="fr-FR" sz="1400" b="1">
                <a:solidFill>
                  <a:srgbClr val="000000"/>
                </a:solidFill>
                <a:cs typeface="Arial" panose="020B0604020202020204" pitchFamily="34" charset="0"/>
              </a:rPr>
              <a:t> ubiquiste </a:t>
            </a:r>
          </a:p>
        </p:txBody>
      </p:sp>
      <p:sp>
        <p:nvSpPr>
          <p:cNvPr id="28695" name="Oval 24"/>
          <p:cNvSpPr>
            <a:spLocks noChangeArrowheads="1"/>
          </p:cNvSpPr>
          <p:nvPr/>
        </p:nvSpPr>
        <p:spPr bwMode="auto">
          <a:xfrm>
            <a:off x="746125" y="4344988"/>
            <a:ext cx="431800" cy="4318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8696" name="AutoShape 25"/>
          <p:cNvSpPr>
            <a:spLocks noChangeArrowheads="1"/>
          </p:cNvSpPr>
          <p:nvPr/>
        </p:nvSpPr>
        <p:spPr bwMode="auto">
          <a:xfrm>
            <a:off x="314325" y="4633913"/>
            <a:ext cx="395288" cy="1152525"/>
          </a:xfrm>
          <a:prstGeom prst="curvedRightArrow">
            <a:avLst>
              <a:gd name="adj1" fmla="val 58313"/>
              <a:gd name="adj2" fmla="val 116626"/>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28697" name="Picture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8125" y="1628775"/>
            <a:ext cx="67786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8" name="Picture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2088" y="1412875"/>
            <a:ext cx="693737"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9" name="Picture 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5825" y="1916113"/>
            <a:ext cx="685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700" name="AutoShape 29"/>
          <p:cNvCxnSpPr>
            <a:cxnSpLocks noChangeShapeType="1"/>
            <a:endCxn id="28686" idx="7"/>
          </p:cNvCxnSpPr>
          <p:nvPr/>
        </p:nvCxnSpPr>
        <p:spPr bwMode="auto">
          <a:xfrm rot="10800000" flipV="1">
            <a:off x="5838825" y="1046163"/>
            <a:ext cx="1181100" cy="1196975"/>
          </a:xfrm>
          <a:prstGeom prst="curvedConnector2">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701" name="AutoShape 30"/>
          <p:cNvCxnSpPr>
            <a:cxnSpLocks noChangeShapeType="1"/>
            <a:stCxn id="28688" idx="0"/>
            <a:endCxn id="28686" idx="1"/>
          </p:cNvCxnSpPr>
          <p:nvPr/>
        </p:nvCxnSpPr>
        <p:spPr bwMode="auto">
          <a:xfrm rot="5400000" flipV="1">
            <a:off x="2641600" y="422276"/>
            <a:ext cx="758825" cy="2882900"/>
          </a:xfrm>
          <a:prstGeom prst="curvedConnector3">
            <a:avLst>
              <a:gd name="adj1" fmla="val -26986"/>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8702" name="Text Box 31"/>
          <p:cNvSpPr txBox="1">
            <a:spLocks noChangeArrowheads="1"/>
          </p:cNvSpPr>
          <p:nvPr/>
        </p:nvSpPr>
        <p:spPr bwMode="auto">
          <a:xfrm>
            <a:off x="2051050" y="981075"/>
            <a:ext cx="1674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a:cs typeface="Arial" panose="020B0604020202020204" pitchFamily="34" charset="0"/>
              </a:rPr>
              <a:t>Micropolluants métalliques</a:t>
            </a:r>
          </a:p>
        </p:txBody>
      </p:sp>
      <p:sp>
        <p:nvSpPr>
          <p:cNvPr id="28703" name="Text Box 32"/>
          <p:cNvSpPr txBox="1">
            <a:spLocks noChangeArrowheads="1"/>
          </p:cNvSpPr>
          <p:nvPr/>
        </p:nvSpPr>
        <p:spPr bwMode="auto">
          <a:xfrm>
            <a:off x="5364163" y="981075"/>
            <a:ext cx="10334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a:cs typeface="Arial" panose="020B0604020202020204" pitchFamily="34" charset="0"/>
              </a:rPr>
              <a:t>Pluie pollinique</a:t>
            </a:r>
          </a:p>
        </p:txBody>
      </p:sp>
      <p:pic>
        <p:nvPicPr>
          <p:cNvPr id="28704" name="Picture 33" descr="2A115187E5134D94B04DD0E364432B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03800" y="1196975"/>
            <a:ext cx="609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5" name="Picture 34" descr="tilleu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08625" y="1484313"/>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6" name="Picture 3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3850" y="2205038"/>
            <a:ext cx="16732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7" name="Picture 3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79613" y="2205038"/>
            <a:ext cx="16430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8" name="Picture 3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19925" y="476250"/>
            <a:ext cx="10239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9" name="Rectangle 40"/>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8710" name="Text Box 41"/>
          <p:cNvSpPr txBox="1">
            <a:spLocks noChangeArrowheads="1"/>
          </p:cNvSpPr>
          <p:nvPr/>
        </p:nvSpPr>
        <p:spPr bwMode="auto">
          <a:xfrm>
            <a:off x="179388" y="115888"/>
            <a:ext cx="175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Tourbières</a:t>
            </a:r>
          </a:p>
        </p:txBody>
      </p:sp>
    </p:spTree>
  </p:cSld>
  <p:clrMapOvr>
    <a:masterClrMapping/>
  </p:clrMapOvr>
  <p:transition advClick="0" advTm="3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5049838" y="638175"/>
            <a:ext cx="37528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fr-FR" altLang="fr-FR" sz="2000">
                <a:cs typeface="Arial" panose="020B0604020202020204" pitchFamily="34" charset="0"/>
              </a:rPr>
              <a:t>En 1960-1970, prise de conscience de l’ampleur et de la gravité de la pollution de l’environnement en Pb</a:t>
            </a:r>
          </a:p>
          <a:p>
            <a:pPr>
              <a:spcBef>
                <a:spcPct val="0"/>
              </a:spcBef>
              <a:buFontTx/>
              <a:buNone/>
            </a:pPr>
            <a:endParaRPr lang="fr-FR" altLang="fr-FR" sz="2000" u="sng">
              <a:cs typeface="Arial" panose="020B0604020202020204" pitchFamily="34" charset="0"/>
            </a:endParaRPr>
          </a:p>
        </p:txBody>
      </p:sp>
      <p:pic>
        <p:nvPicPr>
          <p:cNvPr id="30723" name="Picture 3" descr="cpatterson"/>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18125" y="2528888"/>
            <a:ext cx="1584325" cy="2143125"/>
          </a:xfrm>
          <a:noFill/>
        </p:spPr>
      </p:pic>
      <p:sp>
        <p:nvSpPr>
          <p:cNvPr id="30724" name="Text Box 4"/>
          <p:cNvSpPr txBox="1">
            <a:spLocks noChangeArrowheads="1"/>
          </p:cNvSpPr>
          <p:nvPr/>
        </p:nvSpPr>
        <p:spPr bwMode="auto">
          <a:xfrm>
            <a:off x="5032375" y="4906963"/>
            <a:ext cx="2703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a:cs typeface="Arial" panose="020B0604020202020204" pitchFamily="34" charset="0"/>
              </a:rPr>
              <a:t>Clair Patterson (1922- 1995), geochimiste, qui en 1953 fit la première datation précise de l’age de la Terre: 4.55 Ga</a:t>
            </a:r>
          </a:p>
        </p:txBody>
      </p:sp>
      <p:pic>
        <p:nvPicPr>
          <p:cNvPr id="30725" name="Picture 5" descr="patter_graph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03225" y="757238"/>
            <a:ext cx="4216400" cy="5454650"/>
          </a:xfrm>
          <a:noFill/>
          <a:ln w="25400">
            <a:solidFill>
              <a:schemeClr val="tx1"/>
            </a:solidFill>
            <a:miter lim="800000"/>
            <a:headEnd/>
            <a:tailEnd/>
          </a:ln>
        </p:spPr>
      </p:pic>
      <p:sp>
        <p:nvSpPr>
          <p:cNvPr id="30726" name="Rectangle 6"/>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30727" name="Text Box 7"/>
          <p:cNvSpPr txBox="1">
            <a:spLocks noChangeArrowheads="1"/>
          </p:cNvSpPr>
          <p:nvPr/>
        </p:nvSpPr>
        <p:spPr bwMode="auto">
          <a:xfrm>
            <a:off x="179388" y="115888"/>
            <a:ext cx="3451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Histoire de la méthode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395288" y="1989138"/>
            <a:ext cx="2428875" cy="3946525"/>
            <a:chOff x="748" y="618"/>
            <a:chExt cx="1530" cy="2486"/>
          </a:xfrm>
        </p:grpSpPr>
        <p:pic>
          <p:nvPicPr>
            <p:cNvPr id="3175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 y="618"/>
              <a:ext cx="1235" cy="223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58" name="Text Box 4"/>
            <p:cNvSpPr txBox="1">
              <a:spLocks noChangeArrowheads="1"/>
            </p:cNvSpPr>
            <p:nvPr/>
          </p:nvSpPr>
          <p:spPr bwMode="auto">
            <a:xfrm>
              <a:off x="748" y="2931"/>
              <a:ext cx="15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i="1"/>
                <a:t>Carottage de glace au Groenland</a:t>
              </a:r>
            </a:p>
          </p:txBody>
        </p:sp>
      </p:grpSp>
      <p:sp>
        <p:nvSpPr>
          <p:cNvPr id="153605" name="Text Box 5"/>
          <p:cNvSpPr txBox="1">
            <a:spLocks noChangeArrowheads="1"/>
          </p:cNvSpPr>
          <p:nvPr/>
        </p:nvSpPr>
        <p:spPr bwMode="auto">
          <a:xfrm>
            <a:off x="1331913" y="981075"/>
            <a:ext cx="6537325" cy="366713"/>
          </a:xfrm>
          <a:prstGeom prst="rect">
            <a:avLst/>
          </a:prstGeom>
          <a:noFill/>
          <a:ln w="9525">
            <a:noFill/>
            <a:miter lim="800000"/>
            <a:headEnd/>
            <a:tailEnd/>
          </a:ln>
          <a:effectLst/>
        </p:spPr>
        <p:txBody>
          <a:bodyPr wrap="none">
            <a:spAutoFit/>
          </a:bodyPr>
          <a:lstStyle/>
          <a:p>
            <a:pPr eaLnBrk="1" hangingPunct="1">
              <a:buFont typeface="Wingdings" pitchFamily="2" charset="2"/>
              <a:buChar char="§"/>
              <a:defRPr/>
            </a:pPr>
            <a:r>
              <a:rPr lang="fr-FR" b="1">
                <a:effectLst>
                  <a:outerShdw blurRad="38100" dist="38100" dir="2700000" algn="tl">
                    <a:srgbClr val="FFFFFF"/>
                  </a:outerShdw>
                </a:effectLst>
                <a:latin typeface="Arial" charset="0"/>
              </a:rPr>
              <a:t>Une vision de la pollution globale pour l’hémisphère nord</a:t>
            </a:r>
          </a:p>
        </p:txBody>
      </p:sp>
      <p:grpSp>
        <p:nvGrpSpPr>
          <p:cNvPr id="31748" name="Group 6"/>
          <p:cNvGrpSpPr>
            <a:grpSpLocks/>
          </p:cNvGrpSpPr>
          <p:nvPr/>
        </p:nvGrpSpPr>
        <p:grpSpPr bwMode="auto">
          <a:xfrm>
            <a:off x="3276600" y="2060575"/>
            <a:ext cx="2471738" cy="3949700"/>
            <a:chOff x="2971" y="799"/>
            <a:chExt cx="1557" cy="2488"/>
          </a:xfrm>
        </p:grpSpPr>
        <p:pic>
          <p:nvPicPr>
            <p:cNvPr id="317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 y="799"/>
              <a:ext cx="1509" cy="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 y="2931"/>
              <a:ext cx="1557"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9" name="Text Box 9"/>
          <p:cNvSpPr txBox="1">
            <a:spLocks noChangeArrowheads="1"/>
          </p:cNvSpPr>
          <p:nvPr/>
        </p:nvSpPr>
        <p:spPr bwMode="auto">
          <a:xfrm>
            <a:off x="5795963" y="3789363"/>
            <a:ext cx="3041650" cy="5810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600" b="1"/>
              <a:t>Importante pollution antique</a:t>
            </a:r>
          </a:p>
          <a:p>
            <a:pPr algn="ctr" eaLnBrk="1" hangingPunct="1">
              <a:spcBef>
                <a:spcPct val="0"/>
              </a:spcBef>
              <a:buFontTx/>
              <a:buNone/>
            </a:pPr>
            <a:r>
              <a:rPr lang="fr-FR" altLang="fr-FR" sz="1600" b="1"/>
              <a:t>Mines du Rio Tinto (Espagne)</a:t>
            </a:r>
          </a:p>
        </p:txBody>
      </p:sp>
      <p:sp>
        <p:nvSpPr>
          <p:cNvPr id="31750" name="AutoShape 10"/>
          <p:cNvSpPr>
            <a:spLocks noChangeArrowheads="1"/>
          </p:cNvSpPr>
          <p:nvPr/>
        </p:nvSpPr>
        <p:spPr bwMode="auto">
          <a:xfrm rot="1954082">
            <a:off x="4591050" y="3944938"/>
            <a:ext cx="144463" cy="287337"/>
          </a:xfrm>
          <a:prstGeom prst="downArrow">
            <a:avLst>
              <a:gd name="adj1" fmla="val 50000"/>
              <a:gd name="adj2" fmla="val 49725"/>
            </a:avLst>
          </a:prstGeom>
          <a:solidFill>
            <a:srgbClr val="FF0000"/>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31751" name="Text Box 11"/>
          <p:cNvSpPr txBox="1">
            <a:spLocks noChangeArrowheads="1"/>
          </p:cNvSpPr>
          <p:nvPr/>
        </p:nvSpPr>
        <p:spPr bwMode="auto">
          <a:xfrm>
            <a:off x="971550" y="6237288"/>
            <a:ext cx="4252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i="1"/>
              <a:t>Travaux de C. Patterson, Cl. Boutron et al.</a:t>
            </a:r>
          </a:p>
        </p:txBody>
      </p:sp>
      <p:sp>
        <p:nvSpPr>
          <p:cNvPr id="153612" name="Text Box 12"/>
          <p:cNvSpPr txBox="1">
            <a:spLocks noChangeArrowheads="1"/>
          </p:cNvSpPr>
          <p:nvPr/>
        </p:nvSpPr>
        <p:spPr bwMode="auto">
          <a:xfrm>
            <a:off x="3309938" y="1536700"/>
            <a:ext cx="3600450" cy="366713"/>
          </a:xfrm>
          <a:prstGeom prst="rect">
            <a:avLst/>
          </a:prstGeom>
          <a:noFill/>
          <a:ln w="9525">
            <a:noFill/>
            <a:miter lim="800000"/>
            <a:headEnd/>
            <a:tailEnd/>
          </a:ln>
          <a:effectLst/>
        </p:spPr>
        <p:txBody>
          <a:bodyPr wrap="none">
            <a:spAutoFit/>
          </a:bodyPr>
          <a:lstStyle/>
          <a:p>
            <a:pPr eaLnBrk="1" hangingPunct="1">
              <a:defRPr/>
            </a:pPr>
            <a:r>
              <a:rPr lang="fr-FR" b="1">
                <a:effectLst>
                  <a:outerShdw blurRad="38100" dist="38100" dir="2700000" algn="tl">
                    <a:srgbClr val="FFFFFF"/>
                  </a:outerShdw>
                </a:effectLst>
                <a:latin typeface="Arial" charset="0"/>
              </a:rPr>
              <a:t>Étude des glaces du Groenland</a:t>
            </a:r>
          </a:p>
        </p:txBody>
      </p:sp>
      <p:sp>
        <p:nvSpPr>
          <p:cNvPr id="31753" name="Rectangle 13"/>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31754" name="Text Box 14"/>
          <p:cNvSpPr txBox="1">
            <a:spLocks noChangeArrowheads="1"/>
          </p:cNvSpPr>
          <p:nvPr/>
        </p:nvSpPr>
        <p:spPr bwMode="auto">
          <a:xfrm>
            <a:off x="179388" y="115888"/>
            <a:ext cx="3451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Histoire de la méthode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atterson"/>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042988" y="2205038"/>
            <a:ext cx="6264275" cy="3952875"/>
          </a:xfrm>
          <a:noFill/>
        </p:spPr>
      </p:pic>
      <p:sp>
        <p:nvSpPr>
          <p:cNvPr id="33795" name="Rectangle 3"/>
          <p:cNvSpPr>
            <a:spLocks noChangeArrowheads="1"/>
          </p:cNvSpPr>
          <p:nvPr/>
        </p:nvSpPr>
        <p:spPr bwMode="auto">
          <a:xfrm>
            <a:off x="900113" y="6237288"/>
            <a:ext cx="696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a:cs typeface="Arial" panose="020B0604020202020204" pitchFamily="34" charset="0"/>
              </a:rPr>
              <a:t>Evolution de la production mondiale de plomb exprimée en tonnes par an (Settle et Patterson, 1980).</a:t>
            </a:r>
          </a:p>
          <a:p>
            <a:pPr>
              <a:spcBef>
                <a:spcPct val="0"/>
              </a:spcBef>
              <a:buFontTx/>
              <a:buNone/>
            </a:pPr>
            <a:r>
              <a:rPr lang="fr-FR" altLang="fr-FR" sz="1200">
                <a:cs typeface="Arial" panose="020B0604020202020204" pitchFamily="34" charset="0"/>
              </a:rPr>
              <a:t>Illustration issue de « </a:t>
            </a:r>
            <a:r>
              <a:rPr lang="fr-FR" altLang="fr-FR" sz="1200" i="1">
                <a:cs typeface="Arial" panose="020B0604020202020204" pitchFamily="34" charset="0"/>
              </a:rPr>
              <a:t>De Re metallica »</a:t>
            </a:r>
            <a:r>
              <a:rPr lang="fr-FR" altLang="fr-FR" sz="1200">
                <a:cs typeface="Arial" panose="020B0604020202020204" pitchFamily="34" charset="0"/>
              </a:rPr>
              <a:t>, Georgius  Agricola</a:t>
            </a:r>
          </a:p>
        </p:txBody>
      </p:sp>
      <p:pic>
        <p:nvPicPr>
          <p:cNvPr id="33796" name="Picture 4" descr="de re metallic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588125" y="4508500"/>
            <a:ext cx="1828800" cy="1731963"/>
          </a:xfrm>
          <a:noFill/>
        </p:spPr>
      </p:pic>
      <p:sp>
        <p:nvSpPr>
          <p:cNvPr id="33797" name="Text Box 5"/>
          <p:cNvSpPr txBox="1">
            <a:spLocks noChangeArrowheads="1"/>
          </p:cNvSpPr>
          <p:nvPr/>
        </p:nvSpPr>
        <p:spPr bwMode="auto">
          <a:xfrm>
            <a:off x="0" y="1341438"/>
            <a:ext cx="3346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cs typeface="Arial" panose="020B0604020202020204" pitchFamily="34" charset="0"/>
              </a:rPr>
              <a:t>Une histoire globale</a:t>
            </a:r>
          </a:p>
          <a:p>
            <a:pPr eaLnBrk="1" hangingPunct="1">
              <a:spcBef>
                <a:spcPct val="0"/>
              </a:spcBef>
              <a:buFontTx/>
              <a:buNone/>
            </a:pPr>
            <a:r>
              <a:rPr lang="fr-FR" altLang="fr-FR" sz="1800" b="1">
                <a:cs typeface="Arial" panose="020B0604020202020204" pitchFamily="34" charset="0"/>
              </a:rPr>
              <a:t>de la production du plomb… </a:t>
            </a:r>
          </a:p>
        </p:txBody>
      </p:sp>
      <p:pic>
        <p:nvPicPr>
          <p:cNvPr id="337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1125538"/>
            <a:ext cx="1501775" cy="1536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9" name="Rectangle 8"/>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33800" name="Text Box 9"/>
          <p:cNvSpPr txBox="1">
            <a:spLocks noChangeArrowheads="1"/>
          </p:cNvSpPr>
          <p:nvPr/>
        </p:nvSpPr>
        <p:spPr bwMode="auto">
          <a:xfrm>
            <a:off x="179388" y="115888"/>
            <a:ext cx="3451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Histoire de la méthode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765175"/>
            <a:ext cx="6335712"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4"/>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34820" name="Text Box 5"/>
          <p:cNvSpPr txBox="1">
            <a:spLocks noChangeArrowheads="1"/>
          </p:cNvSpPr>
          <p:nvPr/>
        </p:nvSpPr>
        <p:spPr bwMode="auto">
          <a:xfrm>
            <a:off x="179388" y="115888"/>
            <a:ext cx="3451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Histoire de la méthode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7"/>
          <p:cNvSpPr>
            <a:spLocks noChangeArrowheads="1"/>
          </p:cNvSpPr>
          <p:nvPr/>
        </p:nvSpPr>
        <p:spPr bwMode="auto">
          <a:xfrm>
            <a:off x="5737225" y="1341438"/>
            <a:ext cx="419100" cy="4176712"/>
          </a:xfrm>
          <a:prstGeom prst="rect">
            <a:avLst/>
          </a:prstGeom>
          <a:gradFill rotWithShape="1">
            <a:gsLst>
              <a:gs pos="0">
                <a:srgbClr val="765E00"/>
              </a:gs>
              <a:gs pos="100000">
                <a:srgbClr val="FFCC00"/>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5123" name="Oval 34"/>
          <p:cNvSpPr>
            <a:spLocks noChangeArrowheads="1"/>
          </p:cNvSpPr>
          <p:nvPr/>
        </p:nvSpPr>
        <p:spPr bwMode="auto">
          <a:xfrm>
            <a:off x="6156325" y="477838"/>
            <a:ext cx="2987675" cy="5903912"/>
          </a:xfrm>
          <a:prstGeom prst="ellipse">
            <a:avLst/>
          </a:prstGeom>
          <a:solidFill>
            <a:srgbClr val="339966">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5124"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575" y="4365625"/>
            <a:ext cx="938213" cy="14398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5"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913" y="2779713"/>
            <a:ext cx="1128712" cy="1708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6"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575" y="3314700"/>
            <a:ext cx="1371600" cy="9064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7" name="Oval 26"/>
          <p:cNvSpPr>
            <a:spLocks noChangeArrowheads="1"/>
          </p:cNvSpPr>
          <p:nvPr/>
        </p:nvSpPr>
        <p:spPr bwMode="auto">
          <a:xfrm>
            <a:off x="0" y="549275"/>
            <a:ext cx="2987675" cy="4824413"/>
          </a:xfrm>
          <a:prstGeom prst="ellipse">
            <a:avLst/>
          </a:prstGeom>
          <a:solidFill>
            <a:srgbClr val="800000">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5128"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625" y="3730625"/>
            <a:ext cx="1403350" cy="8509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129" name="Group 27"/>
          <p:cNvGrpSpPr>
            <a:grpSpLocks/>
          </p:cNvGrpSpPr>
          <p:nvPr/>
        </p:nvGrpSpPr>
        <p:grpSpPr bwMode="auto">
          <a:xfrm>
            <a:off x="2411413" y="477838"/>
            <a:ext cx="3341687" cy="5759450"/>
            <a:chOff x="2090" y="300"/>
            <a:chExt cx="2105" cy="3628"/>
          </a:xfrm>
        </p:grpSpPr>
        <p:sp>
          <p:nvSpPr>
            <p:cNvPr id="5143" name="Oval 20"/>
            <p:cNvSpPr>
              <a:spLocks noChangeArrowheads="1"/>
            </p:cNvSpPr>
            <p:nvPr/>
          </p:nvSpPr>
          <p:spPr bwMode="auto">
            <a:xfrm>
              <a:off x="2090" y="300"/>
              <a:ext cx="2105" cy="3628"/>
            </a:xfrm>
            <a:prstGeom prst="ellipse">
              <a:avLst/>
            </a:prstGeom>
            <a:solidFill>
              <a:srgbClr val="99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51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5" y="634"/>
              <a:ext cx="680" cy="53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0" y="906"/>
              <a:ext cx="535" cy="74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46" name="Text Box 6"/>
            <p:cNvSpPr txBox="1">
              <a:spLocks noChangeArrowheads="1"/>
            </p:cNvSpPr>
            <p:nvPr/>
          </p:nvSpPr>
          <p:spPr bwMode="auto">
            <a:xfrm>
              <a:off x="2498" y="1193"/>
              <a:ext cx="59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i="1"/>
                <a:t>Chalcopyrite</a:t>
              </a:r>
            </a:p>
          </p:txBody>
        </p:sp>
        <p:sp>
          <p:nvSpPr>
            <p:cNvPr id="5147" name="Text Box 7"/>
            <p:cNvSpPr txBox="1">
              <a:spLocks noChangeArrowheads="1"/>
            </p:cNvSpPr>
            <p:nvPr/>
          </p:nvSpPr>
          <p:spPr bwMode="auto">
            <a:xfrm>
              <a:off x="3386" y="724"/>
              <a:ext cx="47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i="1"/>
                <a:t>Malachite</a:t>
              </a:r>
            </a:p>
          </p:txBody>
        </p:sp>
        <p:pic>
          <p:nvPicPr>
            <p:cNvPr id="514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5" y="1910"/>
              <a:ext cx="845" cy="63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49" name="Text Box 9"/>
            <p:cNvSpPr txBox="1">
              <a:spLocks noChangeArrowheads="1"/>
            </p:cNvSpPr>
            <p:nvPr/>
          </p:nvSpPr>
          <p:spPr bwMode="auto">
            <a:xfrm>
              <a:off x="2608" y="1737"/>
              <a:ext cx="5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i="1"/>
                <a:t>Cassitérite</a:t>
              </a:r>
            </a:p>
          </p:txBody>
        </p:sp>
        <p:pic>
          <p:nvPicPr>
            <p:cNvPr id="515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2" y="2778"/>
              <a:ext cx="726" cy="72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51" name="Text Box 11"/>
            <p:cNvSpPr txBox="1">
              <a:spLocks noChangeArrowheads="1"/>
            </p:cNvSpPr>
            <p:nvPr/>
          </p:nvSpPr>
          <p:spPr bwMode="auto">
            <a:xfrm>
              <a:off x="3056" y="3527"/>
              <a:ext cx="3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i="1"/>
                <a:t>Galène</a:t>
              </a:r>
            </a:p>
          </p:txBody>
        </p:sp>
      </p:grpSp>
      <p:pic>
        <p:nvPicPr>
          <p:cNvPr id="5130" name="Picture 15" descr="cg44_052_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3700" y="1412875"/>
            <a:ext cx="1657350" cy="1120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7" name="Text Box 19"/>
          <p:cNvSpPr txBox="1">
            <a:spLocks noChangeArrowheads="1"/>
          </p:cNvSpPr>
          <p:nvPr/>
        </p:nvSpPr>
        <p:spPr bwMode="auto">
          <a:xfrm>
            <a:off x="2924175" y="115888"/>
            <a:ext cx="2012950" cy="366712"/>
          </a:xfrm>
          <a:prstGeom prst="rect">
            <a:avLst/>
          </a:prstGeom>
          <a:noFill/>
          <a:ln w="9525">
            <a:noFill/>
            <a:miter lim="800000"/>
            <a:headEnd/>
            <a:tailEnd/>
          </a:ln>
          <a:effectLst/>
        </p:spPr>
        <p:txBody>
          <a:bodyPr wrap="none">
            <a:spAutoFit/>
          </a:bodyPr>
          <a:lstStyle/>
          <a:p>
            <a:pPr eaLnBrk="1" hangingPunct="1">
              <a:defRPr/>
            </a:pPr>
            <a:r>
              <a:rPr lang="fr-FR" b="1">
                <a:effectLst>
                  <a:outerShdw blurRad="38100" dist="38100" dir="2700000" algn="tl">
                    <a:srgbClr val="FFFFFF"/>
                  </a:outerShdw>
                </a:effectLst>
                <a:latin typeface="Arial" charset="0"/>
              </a:rPr>
              <a:t>Matière première</a:t>
            </a:r>
          </a:p>
        </p:txBody>
      </p:sp>
      <p:sp>
        <p:nvSpPr>
          <p:cNvPr id="2071" name="Text Box 23"/>
          <p:cNvSpPr txBox="1">
            <a:spLocks noChangeArrowheads="1"/>
          </p:cNvSpPr>
          <p:nvPr/>
        </p:nvSpPr>
        <p:spPr bwMode="auto">
          <a:xfrm>
            <a:off x="103188" y="242888"/>
            <a:ext cx="1568450" cy="366712"/>
          </a:xfrm>
          <a:prstGeom prst="rect">
            <a:avLst/>
          </a:prstGeom>
          <a:noFill/>
          <a:ln w="9525">
            <a:noFill/>
            <a:miter lim="800000"/>
            <a:headEnd/>
            <a:tailEnd/>
          </a:ln>
          <a:effectLst/>
        </p:spPr>
        <p:txBody>
          <a:bodyPr wrap="none">
            <a:spAutoFit/>
          </a:bodyPr>
          <a:lstStyle/>
          <a:p>
            <a:pPr eaLnBrk="1" hangingPunct="1">
              <a:defRPr/>
            </a:pPr>
            <a:r>
              <a:rPr lang="fr-FR" b="1">
                <a:effectLst>
                  <a:outerShdw blurRad="38100" dist="38100" dir="2700000" algn="tl">
                    <a:srgbClr val="FFFFFF"/>
                  </a:outerShdw>
                </a:effectLst>
                <a:latin typeface="Arial" charset="0"/>
              </a:rPr>
              <a:t>Mines, filons</a:t>
            </a:r>
          </a:p>
        </p:txBody>
      </p:sp>
      <p:pic>
        <p:nvPicPr>
          <p:cNvPr id="5133"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2060575"/>
            <a:ext cx="1238250" cy="16557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34"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1550" y="1196975"/>
            <a:ext cx="1382713" cy="10366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35" name="AutoShape 28"/>
          <p:cNvSpPr>
            <a:spLocks noChangeArrowheads="1"/>
          </p:cNvSpPr>
          <p:nvPr/>
        </p:nvSpPr>
        <p:spPr bwMode="auto">
          <a:xfrm>
            <a:off x="2124075" y="2781300"/>
            <a:ext cx="1008063" cy="431800"/>
          </a:xfrm>
          <a:prstGeom prst="rightArrow">
            <a:avLst>
              <a:gd name="adj1" fmla="val 50000"/>
              <a:gd name="adj2" fmla="val 58364"/>
            </a:avLst>
          </a:prstGeom>
          <a:solidFill>
            <a:srgbClr val="800000"/>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5136" name="Picture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24788" y="2420938"/>
            <a:ext cx="1139825" cy="949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83" name="Text Box 35"/>
          <p:cNvSpPr txBox="1">
            <a:spLocks noChangeArrowheads="1"/>
          </p:cNvSpPr>
          <p:nvPr/>
        </p:nvSpPr>
        <p:spPr bwMode="auto">
          <a:xfrm>
            <a:off x="6430963" y="114300"/>
            <a:ext cx="2216150" cy="366713"/>
          </a:xfrm>
          <a:prstGeom prst="rect">
            <a:avLst/>
          </a:prstGeom>
          <a:noFill/>
          <a:ln w="9525">
            <a:noFill/>
            <a:miter lim="800000"/>
            <a:headEnd/>
            <a:tailEnd/>
          </a:ln>
          <a:effectLst/>
        </p:spPr>
        <p:txBody>
          <a:bodyPr wrap="none">
            <a:spAutoFit/>
          </a:bodyPr>
          <a:lstStyle/>
          <a:p>
            <a:pPr eaLnBrk="1" hangingPunct="1">
              <a:defRPr/>
            </a:pPr>
            <a:r>
              <a:rPr lang="fr-FR" b="1">
                <a:effectLst>
                  <a:outerShdw blurRad="38100" dist="38100" dir="2700000" algn="tl">
                    <a:srgbClr val="FFFFFF"/>
                  </a:outerShdw>
                </a:effectLst>
                <a:latin typeface="Arial" charset="0"/>
              </a:rPr>
              <a:t>Objets métalliques</a:t>
            </a:r>
          </a:p>
        </p:txBody>
      </p:sp>
      <p:sp>
        <p:nvSpPr>
          <p:cNvPr id="5138" name="AutoShape 36"/>
          <p:cNvSpPr>
            <a:spLocks noChangeArrowheads="1"/>
          </p:cNvSpPr>
          <p:nvPr/>
        </p:nvSpPr>
        <p:spPr bwMode="auto">
          <a:xfrm>
            <a:off x="5148263" y="3357563"/>
            <a:ext cx="1296987" cy="360362"/>
          </a:xfrm>
          <a:custGeom>
            <a:avLst/>
            <a:gdLst>
              <a:gd name="T0" fmla="*/ 2147483646 w 21600"/>
              <a:gd name="T1" fmla="*/ 0 h 21600"/>
              <a:gd name="T2" fmla="*/ 0 w 21600"/>
              <a:gd name="T3" fmla="*/ 50150979 h 21600"/>
              <a:gd name="T4" fmla="*/ 2147483646 w 21600"/>
              <a:gd name="T5" fmla="*/ 100301975 h 21600"/>
              <a:gd name="T6" fmla="*/ 2147483646 w 21600"/>
              <a:gd name="T7" fmla="*/ 5015097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25400">
            <a:solidFill>
              <a:schemeClr val="tx1"/>
            </a:solidFill>
            <a:miter lim="800000"/>
            <a:headEnd/>
            <a:tailEnd/>
          </a:ln>
        </p:spPr>
        <p:txBody>
          <a:bodyPr wrap="none" anchor="ctr"/>
          <a:lstStyle/>
          <a:p>
            <a:endParaRPr lang="fr-FR"/>
          </a:p>
        </p:txBody>
      </p:sp>
      <p:sp>
        <p:nvSpPr>
          <p:cNvPr id="2086" name="Text Box 38"/>
          <p:cNvSpPr txBox="1">
            <a:spLocks noChangeArrowheads="1"/>
          </p:cNvSpPr>
          <p:nvPr/>
        </p:nvSpPr>
        <p:spPr bwMode="auto">
          <a:xfrm>
            <a:off x="4979988" y="5624513"/>
            <a:ext cx="1860550" cy="641350"/>
          </a:xfrm>
          <a:prstGeom prst="rect">
            <a:avLst/>
          </a:prstGeom>
          <a:noFill/>
          <a:ln w="9525">
            <a:noFill/>
            <a:miter lim="800000"/>
            <a:headEnd/>
            <a:tailEnd/>
          </a:ln>
          <a:effectLst/>
        </p:spPr>
        <p:txBody>
          <a:bodyPr wrap="none">
            <a:spAutoFit/>
          </a:bodyPr>
          <a:lstStyle/>
          <a:p>
            <a:pPr algn="ctr" eaLnBrk="1" hangingPunct="1">
              <a:defRPr/>
            </a:pPr>
            <a:r>
              <a:rPr lang="fr-FR" b="1" u="sng">
                <a:solidFill>
                  <a:srgbClr val="FF0000"/>
                </a:solidFill>
                <a:effectLst>
                  <a:outerShdw blurRad="38100" dist="38100" dir="2700000" algn="tl">
                    <a:srgbClr val="000000"/>
                  </a:outerShdw>
                </a:effectLst>
                <a:latin typeface="Arial" charset="0"/>
              </a:rPr>
              <a:t>Transformation</a:t>
            </a:r>
          </a:p>
          <a:p>
            <a:pPr algn="ctr" eaLnBrk="1" hangingPunct="1">
              <a:defRPr/>
            </a:pPr>
            <a:r>
              <a:rPr lang="fr-FR" b="1" u="sng">
                <a:solidFill>
                  <a:srgbClr val="FF0000"/>
                </a:solidFill>
                <a:effectLst>
                  <a:outerShdw blurRad="38100" dist="38100" dir="2700000" algn="tl">
                    <a:srgbClr val="000000"/>
                  </a:outerShdw>
                </a:effectLst>
                <a:latin typeface="Arial" charset="0"/>
              </a:rPr>
              <a:t>de la matière</a:t>
            </a:r>
          </a:p>
        </p:txBody>
      </p:sp>
      <p:sp>
        <p:nvSpPr>
          <p:cNvPr id="5140" name="Rectangle 39"/>
          <p:cNvSpPr>
            <a:spLocks noChangeArrowheads="1"/>
          </p:cNvSpPr>
          <p:nvPr/>
        </p:nvSpPr>
        <p:spPr bwMode="auto">
          <a:xfrm>
            <a:off x="100013" y="6430963"/>
            <a:ext cx="8956675" cy="344487"/>
          </a:xfrm>
          <a:prstGeom prst="rect">
            <a:avLst/>
          </a:prstGeom>
          <a:gradFill rotWithShape="1">
            <a:gsLst>
              <a:gs pos="0">
                <a:srgbClr val="B2734C">
                  <a:alpha val="78998"/>
                </a:srgbClr>
              </a:gs>
              <a:gs pos="100000">
                <a:srgbClr val="00FF99">
                  <a:alpha val="48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088" name="Text Box 40"/>
          <p:cNvSpPr txBox="1">
            <a:spLocks noChangeArrowheads="1"/>
          </p:cNvSpPr>
          <p:nvPr/>
        </p:nvSpPr>
        <p:spPr bwMode="auto">
          <a:xfrm>
            <a:off x="1130300" y="6416675"/>
            <a:ext cx="1212850" cy="366713"/>
          </a:xfrm>
          <a:prstGeom prst="rect">
            <a:avLst/>
          </a:prstGeom>
          <a:noFill/>
          <a:ln w="9525">
            <a:noFill/>
            <a:miter lim="800000"/>
            <a:headEnd/>
            <a:tailEnd/>
          </a:ln>
          <a:effectLst/>
        </p:spPr>
        <p:txBody>
          <a:bodyPr wrap="none">
            <a:spAutoFit/>
          </a:bodyPr>
          <a:lstStyle/>
          <a:p>
            <a:pPr eaLnBrk="1" hangingPunct="1">
              <a:defRPr/>
            </a:pPr>
            <a:r>
              <a:rPr lang="fr-FR">
                <a:effectLst>
                  <a:outerShdw blurRad="38100" dist="38100" dir="2700000" algn="tl">
                    <a:srgbClr val="FFFFFF"/>
                  </a:outerShdw>
                </a:effectLst>
                <a:latin typeface="Arial" charset="0"/>
              </a:rPr>
              <a:t>Naturel …</a:t>
            </a:r>
          </a:p>
        </p:txBody>
      </p:sp>
      <p:sp>
        <p:nvSpPr>
          <p:cNvPr id="2089" name="Text Box 41"/>
          <p:cNvSpPr txBox="1">
            <a:spLocks noChangeArrowheads="1"/>
          </p:cNvSpPr>
          <p:nvPr/>
        </p:nvSpPr>
        <p:spPr bwMode="auto">
          <a:xfrm>
            <a:off x="6880225" y="6403975"/>
            <a:ext cx="1708150" cy="366713"/>
          </a:xfrm>
          <a:prstGeom prst="rect">
            <a:avLst/>
          </a:prstGeom>
          <a:noFill/>
          <a:ln w="9525">
            <a:noFill/>
            <a:miter lim="800000"/>
            <a:headEnd/>
            <a:tailEnd/>
          </a:ln>
          <a:effectLst/>
        </p:spPr>
        <p:txBody>
          <a:bodyPr wrap="none">
            <a:spAutoFit/>
          </a:bodyPr>
          <a:lstStyle/>
          <a:p>
            <a:pPr eaLnBrk="1" hangingPunct="1">
              <a:defRPr/>
            </a:pPr>
            <a:r>
              <a:rPr lang="fr-FR">
                <a:effectLst>
                  <a:outerShdw blurRad="38100" dist="38100" dir="2700000" algn="tl">
                    <a:srgbClr val="FFFFFF"/>
                  </a:outerShdw>
                </a:effectLst>
                <a:latin typeface="Arial" charset="0"/>
              </a:rPr>
              <a:t>… Anthropique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ChangeArrowheads="1"/>
          </p:cNvSpPr>
          <p:nvPr/>
        </p:nvSpPr>
        <p:spPr bwMode="auto">
          <a:xfrm>
            <a:off x="2457450" y="2895600"/>
            <a:ext cx="3905250" cy="2247900"/>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36867" name="Rectangle 4"/>
          <p:cNvSpPr>
            <a:spLocks noChangeArrowheads="1"/>
          </p:cNvSpPr>
          <p:nvPr/>
        </p:nvSpPr>
        <p:spPr bwMode="auto">
          <a:xfrm>
            <a:off x="433388" y="1239838"/>
            <a:ext cx="789146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400"/>
              <a:t>Le plomb possède des caractéristiques physico-chimiques particulièrement intéressantes pour l’industrie </a:t>
            </a:r>
          </a:p>
          <a:p>
            <a:pPr algn="ctr">
              <a:spcBef>
                <a:spcPct val="0"/>
              </a:spcBef>
              <a:buFontTx/>
              <a:buNone/>
            </a:pPr>
            <a:endParaRPr lang="fr-FR" altLang="fr-FR" sz="2400"/>
          </a:p>
          <a:p>
            <a:pPr algn="ctr">
              <a:spcBef>
                <a:spcPct val="0"/>
              </a:spcBef>
              <a:buFontTx/>
              <a:buNone/>
            </a:pPr>
            <a:endParaRPr lang="fr-FR" altLang="fr-FR" sz="2400"/>
          </a:p>
          <a:p>
            <a:pPr algn="ctr">
              <a:spcBef>
                <a:spcPct val="0"/>
              </a:spcBef>
              <a:buFontTx/>
              <a:buNone/>
            </a:pPr>
            <a:endParaRPr lang="fr-FR" altLang="fr-FR" sz="2400"/>
          </a:p>
          <a:p>
            <a:pPr algn="ctr">
              <a:spcBef>
                <a:spcPct val="0"/>
              </a:spcBef>
              <a:buFontTx/>
              <a:buNone/>
            </a:pPr>
            <a:r>
              <a:rPr lang="fr-FR" altLang="fr-FR" sz="2400"/>
              <a:t>Densité élevée</a:t>
            </a:r>
          </a:p>
          <a:p>
            <a:pPr algn="ctr">
              <a:spcBef>
                <a:spcPct val="0"/>
              </a:spcBef>
              <a:buFontTx/>
              <a:buNone/>
            </a:pPr>
            <a:r>
              <a:rPr lang="fr-FR" altLang="fr-FR" sz="2400"/>
              <a:t>Point de fusion bas</a:t>
            </a:r>
          </a:p>
          <a:p>
            <a:pPr algn="ctr">
              <a:spcBef>
                <a:spcPct val="0"/>
              </a:spcBef>
              <a:buFontTx/>
              <a:buNone/>
            </a:pPr>
            <a:r>
              <a:rPr lang="fr-FR" altLang="fr-FR" sz="2400"/>
              <a:t>Malléabilité</a:t>
            </a:r>
          </a:p>
          <a:p>
            <a:pPr algn="ctr">
              <a:spcBef>
                <a:spcPct val="0"/>
              </a:spcBef>
              <a:buFontTx/>
              <a:buNone/>
            </a:pPr>
            <a:r>
              <a:rPr lang="fr-FR" altLang="fr-FR" sz="2400"/>
              <a:t>Imperméabilité</a:t>
            </a:r>
          </a:p>
          <a:p>
            <a:pPr algn="ctr">
              <a:spcBef>
                <a:spcPct val="0"/>
              </a:spcBef>
              <a:buFontTx/>
              <a:buNone/>
            </a:pPr>
            <a:r>
              <a:rPr lang="fr-FR" altLang="fr-FR" sz="2400"/>
              <a:t>Résistance à l’oxydation</a:t>
            </a:r>
          </a:p>
        </p:txBody>
      </p:sp>
      <p:sp>
        <p:nvSpPr>
          <p:cNvPr id="36868"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0147" name="Group 3"/>
          <p:cNvGraphicFramePr>
            <a:graphicFrameLocks noGrp="1"/>
          </p:cNvGraphicFramePr>
          <p:nvPr>
            <p:ph sz="half" idx="1"/>
          </p:nvPr>
        </p:nvGraphicFramePr>
        <p:xfrm>
          <a:off x="261938" y="906463"/>
          <a:ext cx="4691062" cy="2868612"/>
        </p:xfrm>
        <a:graphic>
          <a:graphicData uri="http://schemas.openxmlformats.org/drawingml/2006/table">
            <a:tbl>
              <a:tblPr/>
              <a:tblGrid>
                <a:gridCol w="3059112"/>
                <a:gridCol w="1631950"/>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Pb</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35212">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Roches magmatiques</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Roches sédimentaires</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Roches ignées</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Sols</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Océans (</a:t>
                      </a:r>
                      <a:r>
                        <a:rPr kumimoji="0" lang="fr-FR" sz="2000" b="0" i="0" u="none" strike="noStrike" cap="none" normalizeH="0" baseline="0" smtClean="0">
                          <a:ln>
                            <a:noFill/>
                          </a:ln>
                          <a:solidFill>
                            <a:schemeClr val="tx1"/>
                          </a:solidFill>
                          <a:effectLst/>
                          <a:latin typeface="Symbol" pitchFamily="18" charset="2"/>
                          <a:ea typeface="Times New Roman" pitchFamily="18" charset="0"/>
                          <a:cs typeface="Arial" charset="0"/>
                        </a:rPr>
                        <a:t>m</a:t>
                      </a: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g.L</a:t>
                      </a:r>
                      <a:r>
                        <a:rPr kumimoji="0" lang="fr-FR" sz="2000" b="0" i="0" u="none" strike="noStrike" cap="none" normalizeH="0" baseline="30000" smtClean="0">
                          <a:ln>
                            <a:noFill/>
                          </a:ln>
                          <a:solidFill>
                            <a:schemeClr val="tx1"/>
                          </a:solidFill>
                          <a:effectLst/>
                          <a:latin typeface="Arial" charset="0"/>
                          <a:ea typeface="Times New Roman" pitchFamily="18" charset="0"/>
                          <a:cs typeface="Arial" charset="0"/>
                        </a:rPr>
                        <a:t>-1</a:t>
                      </a: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Croûte terrestre</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10 - 40</a:t>
                      </a:r>
                      <a:r>
                        <a:rPr kumimoji="0" lang="fr-FR" sz="2000" b="0" i="0" u="none" strike="noStrike" cap="none" normalizeH="0" baseline="30000" smtClean="0">
                          <a:ln>
                            <a:noFill/>
                          </a:ln>
                          <a:solidFill>
                            <a:schemeClr val="tx1"/>
                          </a:solidFill>
                          <a:effectLst/>
                          <a:latin typeface="Arial" charset="0"/>
                          <a:ea typeface="Times New Roman" pitchFamily="18" charset="0"/>
                          <a:cs typeface="Arial" charset="0"/>
                        </a:rPr>
                        <a:t>a</a:t>
                      </a:r>
                      <a:endParaRPr kumimoji="0" lang="fr-FR" sz="20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5.7 – 10</a:t>
                      </a:r>
                      <a:r>
                        <a:rPr kumimoji="0" lang="fr-FR" sz="2000" b="0" i="0" u="none" strike="noStrike" cap="none" normalizeH="0" baseline="30000" smtClean="0">
                          <a:ln>
                            <a:noFill/>
                          </a:ln>
                          <a:solidFill>
                            <a:schemeClr val="tx1"/>
                          </a:solidFill>
                          <a:effectLst/>
                          <a:latin typeface="Arial" charset="0"/>
                          <a:ea typeface="Times New Roman" pitchFamily="18" charset="0"/>
                          <a:cs typeface="Arial" charset="0"/>
                        </a:rPr>
                        <a:t>b</a:t>
                      </a:r>
                      <a:endParaRPr kumimoji="0" lang="fr-FR" sz="20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3 – 24</a:t>
                      </a:r>
                      <a:r>
                        <a:rPr kumimoji="0" lang="fr-FR" sz="2000" b="0" i="0" u="none" strike="noStrike" cap="none" normalizeH="0" baseline="30000" smtClean="0">
                          <a:ln>
                            <a:noFill/>
                          </a:ln>
                          <a:solidFill>
                            <a:schemeClr val="tx1"/>
                          </a:solidFill>
                          <a:effectLst/>
                          <a:latin typeface="Arial" charset="0"/>
                          <a:ea typeface="Times New Roman" pitchFamily="18" charset="0"/>
                          <a:cs typeface="Arial" charset="0"/>
                        </a:rPr>
                        <a:t>b</a:t>
                      </a:r>
                      <a:endParaRPr kumimoji="0" lang="fr-FR" sz="20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10 – 67</a:t>
                      </a:r>
                      <a:r>
                        <a:rPr kumimoji="0" lang="fr-FR" sz="2000" b="0" i="0" u="none" strike="noStrike" cap="none" normalizeH="0" baseline="30000" smtClean="0">
                          <a:ln>
                            <a:noFill/>
                          </a:ln>
                          <a:solidFill>
                            <a:schemeClr val="tx1"/>
                          </a:solidFill>
                          <a:effectLst/>
                          <a:latin typeface="Arial" charset="0"/>
                          <a:ea typeface="Times New Roman" pitchFamily="18" charset="0"/>
                          <a:cs typeface="Arial" charset="0"/>
                        </a:rPr>
                        <a:t>a</a:t>
                      </a:r>
                      <a:endParaRPr kumimoji="0" lang="fr-FR" sz="20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0.03</a:t>
                      </a:r>
                      <a:r>
                        <a:rPr kumimoji="0" lang="fr-FR" sz="2000" b="0" i="0" u="none" strike="noStrike" cap="none" normalizeH="0" baseline="30000" smtClean="0">
                          <a:ln>
                            <a:noFill/>
                          </a:ln>
                          <a:solidFill>
                            <a:schemeClr val="tx1"/>
                          </a:solidFill>
                          <a:effectLst/>
                          <a:latin typeface="Arial" charset="0"/>
                          <a:ea typeface="Times New Roman" pitchFamily="18" charset="0"/>
                          <a:cs typeface="Arial" charset="0"/>
                        </a:rPr>
                        <a:t>d</a:t>
                      </a:r>
                      <a:endParaRPr kumimoji="0" lang="fr-FR" sz="20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13</a:t>
                      </a:r>
                      <a:r>
                        <a:rPr kumimoji="0" lang="fr-FR" sz="2000" b="0" i="0" u="none" strike="noStrike" cap="none" normalizeH="0" baseline="30000" smtClean="0">
                          <a:ln>
                            <a:noFill/>
                          </a:ln>
                          <a:solidFill>
                            <a:schemeClr val="tx1"/>
                          </a:solidFill>
                          <a:effectLst/>
                          <a:latin typeface="Arial" charset="0"/>
                          <a:ea typeface="Times New Roman" pitchFamily="18" charset="0"/>
                          <a:cs typeface="Arial" charset="0"/>
                        </a:rPr>
                        <a:t>d</a:t>
                      </a: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 12</a:t>
                      </a:r>
                      <a:r>
                        <a:rPr kumimoji="0" lang="fr-FR" sz="2000" b="0" i="0" u="none" strike="noStrike" cap="none" normalizeH="0" baseline="30000" smtClean="0">
                          <a:ln>
                            <a:noFill/>
                          </a:ln>
                          <a:solidFill>
                            <a:schemeClr val="tx1"/>
                          </a:solidFill>
                          <a:effectLst/>
                          <a:latin typeface="Arial" charset="0"/>
                          <a:ea typeface="Times New Roman" pitchFamily="18" charset="0"/>
                          <a:cs typeface="Arial" charset="0"/>
                        </a:rPr>
                        <a:t>c</a:t>
                      </a:r>
                      <a:r>
                        <a:rPr kumimoji="0" lang="fr-FR" sz="2000" b="0" i="0" u="none" strike="noStrike" cap="none" normalizeH="0" baseline="0" smtClean="0">
                          <a:ln>
                            <a:noFill/>
                          </a:ln>
                          <a:solidFill>
                            <a:schemeClr val="tx1"/>
                          </a:solidFill>
                          <a:effectLst/>
                          <a:latin typeface="Arial" charset="0"/>
                          <a:ea typeface="Times New Roman" pitchFamily="18" charset="0"/>
                          <a:cs typeface="Arial" charset="0"/>
                        </a:rPr>
                        <a:t>, 14</a:t>
                      </a:r>
                      <a:r>
                        <a:rPr kumimoji="0" lang="fr-FR" sz="2000" b="0" i="0" u="none" strike="noStrike" cap="none" normalizeH="0" baseline="30000" smtClean="0">
                          <a:ln>
                            <a:noFill/>
                          </a:ln>
                          <a:solidFill>
                            <a:schemeClr val="tx1"/>
                          </a:solidFill>
                          <a:effectLst/>
                          <a:latin typeface="Arial" charset="0"/>
                          <a:ea typeface="Times New Roman" pitchFamily="18" charset="0"/>
                          <a:cs typeface="Arial" charset="0"/>
                        </a:rPr>
                        <a:t>b</a:t>
                      </a:r>
                      <a:endParaRPr kumimoji="0" lang="fr-FR"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8925" name="Text Box 14"/>
          <p:cNvSpPr txBox="1">
            <a:spLocks noChangeArrowheads="1"/>
          </p:cNvSpPr>
          <p:nvPr/>
        </p:nvSpPr>
        <p:spPr bwMode="auto">
          <a:xfrm>
            <a:off x="261938" y="4364038"/>
            <a:ext cx="4897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fr-FR" sz="1200" baseline="30000"/>
              <a:t>a</a:t>
            </a:r>
            <a:r>
              <a:rPr lang="en-GB" altLang="fr-FR" sz="1200"/>
              <a:t>: Kabata-Pendias and Pendias, 1992; b: Alloway, 1995; c: Bunce, 1991; d: O’ Neil, 1993. D’après Antoniadis, 1998.</a:t>
            </a:r>
            <a:endParaRPr lang="fr-FR" altLang="fr-FR" sz="1200"/>
          </a:p>
        </p:txBody>
      </p:sp>
      <p:sp>
        <p:nvSpPr>
          <p:cNvPr id="38926" name="Text Box 15"/>
          <p:cNvSpPr txBox="1">
            <a:spLocks noChangeArrowheads="1"/>
          </p:cNvSpPr>
          <p:nvPr/>
        </p:nvSpPr>
        <p:spPr bwMode="auto">
          <a:xfrm>
            <a:off x="261938" y="4003675"/>
            <a:ext cx="4833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a:t>Le plomb dans l’environnement naturel (</a:t>
            </a:r>
            <a:r>
              <a:rPr lang="fr-FR" altLang="fr-FR" sz="1600">
                <a:latin typeface="Symbol" panose="05050102010706020507" pitchFamily="18" charset="2"/>
              </a:rPr>
              <a:t>m</a:t>
            </a:r>
            <a:r>
              <a:rPr lang="fr-FR" altLang="fr-FR" sz="1600"/>
              <a:t>g . g</a:t>
            </a:r>
            <a:r>
              <a:rPr lang="fr-FR" altLang="fr-FR" sz="1600" baseline="30000"/>
              <a:t>-1</a:t>
            </a:r>
            <a:r>
              <a:rPr lang="fr-FR" altLang="fr-FR" sz="1600"/>
              <a:t>)</a:t>
            </a:r>
          </a:p>
        </p:txBody>
      </p:sp>
      <p:sp>
        <p:nvSpPr>
          <p:cNvPr id="38927" name="Text Box 16"/>
          <p:cNvSpPr txBox="1">
            <a:spLocks noChangeArrowheads="1"/>
          </p:cNvSpPr>
          <p:nvPr/>
        </p:nvSpPr>
        <p:spPr bwMode="auto">
          <a:xfrm>
            <a:off x="5159375" y="3667125"/>
            <a:ext cx="1468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a:t>[Pb] = 86,60%</a:t>
            </a:r>
          </a:p>
        </p:txBody>
      </p:sp>
      <p:pic>
        <p:nvPicPr>
          <p:cNvPr id="38928" name="Picture 17" descr="cubes galenes"/>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02250" y="1050925"/>
            <a:ext cx="3429000" cy="2162175"/>
          </a:xfrm>
          <a:noFill/>
        </p:spPr>
      </p:pic>
      <p:sp>
        <p:nvSpPr>
          <p:cNvPr id="38929" name="Text Box 18"/>
          <p:cNvSpPr txBox="1">
            <a:spLocks noChangeArrowheads="1"/>
          </p:cNvSpPr>
          <p:nvPr/>
        </p:nvSpPr>
        <p:spPr bwMode="auto">
          <a:xfrm>
            <a:off x="5159375" y="3371850"/>
            <a:ext cx="3560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a:t>Cubes de galènes (PbS) sur calcite</a:t>
            </a:r>
          </a:p>
        </p:txBody>
      </p:sp>
      <p:sp>
        <p:nvSpPr>
          <p:cNvPr id="38930" name="Text Box 19"/>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009650" y="719138"/>
            <a:ext cx="7135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fr-FR" altLang="fr-FR" sz="2400"/>
              <a:t>Les sources naturelles du Pb atmosphérique </a:t>
            </a:r>
          </a:p>
        </p:txBody>
      </p:sp>
      <p:pic>
        <p:nvPicPr>
          <p:cNvPr id="40963" name="Picture 3" descr="Pbn°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16088"/>
            <a:ext cx="5216525"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514350" y="5308600"/>
            <a:ext cx="8062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400"/>
              <a:t>Principale source (60 - 80%) : aérosols provenant de l ’érosion des sols</a:t>
            </a:r>
          </a:p>
        </p:txBody>
      </p:sp>
      <p:sp>
        <p:nvSpPr>
          <p:cNvPr id="40965"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40200" y="981075"/>
            <a:ext cx="4824413" cy="316865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3516312"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700213"/>
            <a:ext cx="4392612"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550" y="1052513"/>
            <a:ext cx="97790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6"/>
          <p:cNvSpPr txBox="1">
            <a:spLocks noChangeArrowheads="1"/>
          </p:cNvSpPr>
          <p:nvPr/>
        </p:nvSpPr>
        <p:spPr bwMode="auto">
          <a:xfrm>
            <a:off x="395288" y="5589588"/>
            <a:ext cx="83010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Ces chronomètres sont probablement les plus précis que l’on puisse mettre en œuvre sur des échantillons d’âge géologique raisonnablement vieux (&gt;30 Ma)</a:t>
            </a:r>
          </a:p>
        </p:txBody>
      </p:sp>
      <p:sp>
        <p:nvSpPr>
          <p:cNvPr id="41991" name="Text Box 7"/>
          <p:cNvSpPr txBox="1">
            <a:spLocks noChangeArrowheads="1"/>
          </p:cNvSpPr>
          <p:nvPr/>
        </p:nvSpPr>
        <p:spPr bwMode="auto">
          <a:xfrm>
            <a:off x="4284663" y="4221163"/>
            <a:ext cx="44831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a:t>La composition isotopique du Pb primordial (Tatsumoto </a:t>
            </a:r>
            <a:r>
              <a:rPr lang="fr-FR" altLang="fr-FR" sz="1400" i="1"/>
              <a:t>et al</a:t>
            </a:r>
            <a:r>
              <a:rPr lang="fr-FR" altLang="fr-FR" sz="1400"/>
              <a:t>., 1973), déterminée à partir de la météorite « Canyon Diablo », est égale à:</a:t>
            </a:r>
          </a:p>
          <a:p>
            <a:pPr eaLnBrk="1" hangingPunct="1">
              <a:spcBef>
                <a:spcPct val="0"/>
              </a:spcBef>
              <a:buFontTx/>
              <a:buNone/>
            </a:pPr>
            <a:r>
              <a:rPr lang="fr-FR" altLang="fr-FR" sz="1400" baseline="30000"/>
              <a:t>206</a:t>
            </a:r>
            <a:r>
              <a:rPr lang="fr-FR" altLang="fr-FR" sz="1400"/>
              <a:t>Pb/</a:t>
            </a:r>
            <a:r>
              <a:rPr lang="fr-FR" altLang="fr-FR" sz="1400" baseline="30000"/>
              <a:t>204</a:t>
            </a:r>
            <a:r>
              <a:rPr lang="fr-FR" altLang="fr-FR" sz="1400"/>
              <a:t>Pb = 9,307 </a:t>
            </a:r>
            <a:r>
              <a:rPr lang="fr-FR" altLang="fr-FR" sz="1400">
                <a:sym typeface="Symbol" panose="05050102010706020507" pitchFamily="18" charset="2"/>
              </a:rPr>
              <a:t></a:t>
            </a:r>
            <a:r>
              <a:rPr lang="fr-FR" altLang="fr-FR" sz="1400"/>
              <a:t> 0,006</a:t>
            </a:r>
          </a:p>
          <a:p>
            <a:pPr eaLnBrk="1" hangingPunct="1">
              <a:spcBef>
                <a:spcPct val="0"/>
              </a:spcBef>
              <a:buFontTx/>
              <a:buNone/>
            </a:pPr>
            <a:r>
              <a:rPr lang="fr-FR" altLang="fr-FR" sz="1400" baseline="30000"/>
              <a:t>207</a:t>
            </a:r>
            <a:r>
              <a:rPr lang="fr-FR" altLang="fr-FR" sz="1400"/>
              <a:t>Pb/</a:t>
            </a:r>
            <a:r>
              <a:rPr lang="fr-FR" altLang="fr-FR" sz="1400" baseline="30000"/>
              <a:t>204</a:t>
            </a:r>
            <a:r>
              <a:rPr lang="fr-FR" altLang="fr-FR" sz="1400"/>
              <a:t>Pb = 10,294 </a:t>
            </a:r>
            <a:r>
              <a:rPr lang="fr-FR" altLang="fr-FR" sz="1400">
                <a:sym typeface="Symbol" panose="05050102010706020507" pitchFamily="18" charset="2"/>
              </a:rPr>
              <a:t></a:t>
            </a:r>
            <a:r>
              <a:rPr lang="fr-FR" altLang="fr-FR" sz="1400"/>
              <a:t> 0,006</a:t>
            </a:r>
          </a:p>
          <a:p>
            <a:pPr eaLnBrk="1" hangingPunct="1">
              <a:spcBef>
                <a:spcPct val="0"/>
              </a:spcBef>
              <a:buFontTx/>
              <a:buNone/>
            </a:pPr>
            <a:r>
              <a:rPr lang="fr-FR" altLang="fr-FR" sz="1400" baseline="30000"/>
              <a:t>208</a:t>
            </a:r>
            <a:r>
              <a:rPr lang="fr-FR" altLang="fr-FR" sz="1400"/>
              <a:t>Pb/</a:t>
            </a:r>
            <a:r>
              <a:rPr lang="fr-FR" altLang="fr-FR" sz="1400" baseline="30000"/>
              <a:t>204</a:t>
            </a:r>
            <a:r>
              <a:rPr lang="fr-FR" altLang="fr-FR" sz="1400"/>
              <a:t>Pb = 29,476 </a:t>
            </a:r>
            <a:r>
              <a:rPr lang="fr-FR" altLang="fr-FR" sz="1400">
                <a:sym typeface="Symbol" panose="05050102010706020507" pitchFamily="18" charset="2"/>
              </a:rPr>
              <a:t></a:t>
            </a:r>
            <a:r>
              <a:rPr lang="fr-FR" altLang="fr-FR" sz="1400"/>
              <a:t> 0,018</a:t>
            </a:r>
          </a:p>
        </p:txBody>
      </p:sp>
      <p:sp>
        <p:nvSpPr>
          <p:cNvPr id="41992" name="Text Box 9"/>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4213" y="908050"/>
            <a:ext cx="8064500" cy="532923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43011" name="Picture 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00113" y="1412875"/>
            <a:ext cx="6778625" cy="4756150"/>
          </a:xfrm>
          <a:noFill/>
        </p:spPr>
      </p:pic>
      <p:sp>
        <p:nvSpPr>
          <p:cNvPr id="43012" name="Text Box 6"/>
          <p:cNvSpPr txBox="1">
            <a:spLocks noChangeArrowheads="1"/>
          </p:cNvSpPr>
          <p:nvPr/>
        </p:nvSpPr>
        <p:spPr bwMode="auto">
          <a:xfrm>
            <a:off x="2987675" y="580548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1/2</a:t>
            </a:r>
          </a:p>
        </p:txBody>
      </p:sp>
      <p:sp>
        <p:nvSpPr>
          <p:cNvPr id="43013" name="Text Box 7"/>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81000" y="704850"/>
            <a:ext cx="6324600" cy="46482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44035" name="Picture 3" descr="Image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047750"/>
            <a:ext cx="5711825"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Arc 4"/>
          <p:cNvSpPr>
            <a:spLocks/>
          </p:cNvSpPr>
          <p:nvPr/>
        </p:nvSpPr>
        <p:spPr bwMode="auto">
          <a:xfrm flipH="1">
            <a:off x="685800" y="3733800"/>
            <a:ext cx="838200" cy="1905000"/>
          </a:xfrm>
          <a:custGeom>
            <a:avLst/>
            <a:gdLst>
              <a:gd name="T0" fmla="*/ 0 w 21600"/>
              <a:gd name="T1" fmla="*/ 0 h 21600"/>
              <a:gd name="T2" fmla="*/ 32526817 w 21600"/>
              <a:gd name="T3" fmla="*/ 168010417 h 21600"/>
              <a:gd name="T4" fmla="*/ 0 w 21600"/>
              <a:gd name="T5" fmla="*/ 16801041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folHlink"/>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4037" name="Text Box 5"/>
          <p:cNvSpPr txBox="1">
            <a:spLocks noChangeArrowheads="1"/>
          </p:cNvSpPr>
          <p:nvPr/>
        </p:nvSpPr>
        <p:spPr bwMode="auto">
          <a:xfrm>
            <a:off x="381000" y="5988050"/>
            <a:ext cx="76962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fr-FR" altLang="fr-FR" sz="1800"/>
              <a:t>Evolution plus rapide du </a:t>
            </a:r>
            <a:r>
              <a:rPr lang="fr-FR" altLang="fr-FR" sz="1800" baseline="30000"/>
              <a:t>207</a:t>
            </a:r>
            <a:r>
              <a:rPr lang="fr-FR" altLang="fr-FR" sz="1800"/>
              <a:t>Pb au début:   </a:t>
            </a:r>
            <a:r>
              <a:rPr lang="fr-FR" altLang="fr-FR" sz="2400" baseline="30000"/>
              <a:t>206</a:t>
            </a:r>
            <a:r>
              <a:rPr lang="fr-FR" altLang="fr-FR" sz="2400"/>
              <a:t>Pb/</a:t>
            </a:r>
            <a:r>
              <a:rPr lang="fr-FR" altLang="fr-FR" sz="2400" baseline="30000"/>
              <a:t>207</a:t>
            </a:r>
            <a:r>
              <a:rPr lang="fr-FR" altLang="fr-FR" sz="2400"/>
              <a:t>Pb bas (&lt;1)</a:t>
            </a:r>
          </a:p>
          <a:p>
            <a:pPr>
              <a:spcBef>
                <a:spcPct val="50000"/>
              </a:spcBef>
              <a:buFontTx/>
              <a:buNone/>
            </a:pPr>
            <a:endParaRPr lang="fr-FR" altLang="fr-FR" sz="1800"/>
          </a:p>
        </p:txBody>
      </p:sp>
      <p:sp>
        <p:nvSpPr>
          <p:cNvPr id="44038" name="Text Box 6"/>
          <p:cNvSpPr txBox="1">
            <a:spLocks noChangeArrowheads="1"/>
          </p:cNvSpPr>
          <p:nvPr/>
        </p:nvSpPr>
        <p:spPr bwMode="auto">
          <a:xfrm>
            <a:off x="457200" y="2286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fr-FR" altLang="fr-FR" sz="1800" baseline="30000">
                <a:solidFill>
                  <a:schemeClr val="bg1"/>
                </a:solidFill>
              </a:rPr>
              <a:t>238</a:t>
            </a:r>
            <a:r>
              <a:rPr lang="fr-FR" altLang="fr-FR" sz="1800">
                <a:solidFill>
                  <a:schemeClr val="bg1"/>
                </a:solidFill>
              </a:rPr>
              <a:t>U et </a:t>
            </a:r>
            <a:r>
              <a:rPr lang="fr-FR" altLang="fr-FR" sz="1800" baseline="30000">
                <a:solidFill>
                  <a:schemeClr val="bg1"/>
                </a:solidFill>
              </a:rPr>
              <a:t>235</a:t>
            </a:r>
            <a:r>
              <a:rPr lang="fr-FR" altLang="fr-FR" sz="1800">
                <a:solidFill>
                  <a:schemeClr val="bg1"/>
                </a:solidFill>
              </a:rPr>
              <a:t>U pas la même constante de désintégration : </a:t>
            </a:r>
          </a:p>
        </p:txBody>
      </p:sp>
      <p:sp>
        <p:nvSpPr>
          <p:cNvPr id="44039" name="Text Box 7"/>
          <p:cNvSpPr txBox="1">
            <a:spLocks noChangeArrowheads="1"/>
          </p:cNvSpPr>
          <p:nvPr/>
        </p:nvSpPr>
        <p:spPr bwMode="auto">
          <a:xfrm>
            <a:off x="6800850" y="2686050"/>
            <a:ext cx="19812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fr-FR" altLang="fr-FR" sz="1800"/>
              <a:t>Evolution plus rapide du </a:t>
            </a:r>
            <a:r>
              <a:rPr lang="fr-FR" altLang="fr-FR" sz="1800" baseline="30000"/>
              <a:t>206</a:t>
            </a:r>
            <a:r>
              <a:rPr lang="fr-FR" altLang="fr-FR" sz="1800"/>
              <a:t>Pb à la fin </a:t>
            </a:r>
          </a:p>
          <a:p>
            <a:pPr algn="ctr">
              <a:spcBef>
                <a:spcPct val="50000"/>
              </a:spcBef>
              <a:buFontTx/>
              <a:buNone/>
            </a:pPr>
            <a:endParaRPr lang="fr-FR" altLang="fr-FR" sz="1800"/>
          </a:p>
          <a:p>
            <a:pPr algn="ctr">
              <a:spcBef>
                <a:spcPct val="50000"/>
              </a:spcBef>
              <a:buFontTx/>
              <a:buNone/>
            </a:pPr>
            <a:r>
              <a:rPr lang="fr-FR" altLang="fr-FR" sz="2400" baseline="30000"/>
              <a:t>206</a:t>
            </a:r>
            <a:r>
              <a:rPr lang="fr-FR" altLang="fr-FR" sz="2400"/>
              <a:t>Pb/</a:t>
            </a:r>
            <a:r>
              <a:rPr lang="fr-FR" altLang="fr-FR" sz="2400" baseline="30000"/>
              <a:t>207</a:t>
            </a:r>
            <a:r>
              <a:rPr lang="fr-FR" altLang="fr-FR" sz="2400"/>
              <a:t>Pb haut</a:t>
            </a:r>
          </a:p>
          <a:p>
            <a:pPr algn="ctr">
              <a:spcBef>
                <a:spcPct val="50000"/>
              </a:spcBef>
              <a:buFontTx/>
              <a:buNone/>
            </a:pPr>
            <a:r>
              <a:rPr lang="fr-FR" altLang="fr-FR" sz="2400"/>
              <a:t>(&gt;1)</a:t>
            </a:r>
          </a:p>
        </p:txBody>
      </p:sp>
      <p:sp>
        <p:nvSpPr>
          <p:cNvPr id="44040" name="Arc 8"/>
          <p:cNvSpPr>
            <a:spLocks/>
          </p:cNvSpPr>
          <p:nvPr/>
        </p:nvSpPr>
        <p:spPr bwMode="auto">
          <a:xfrm flipV="1">
            <a:off x="4381500" y="2514600"/>
            <a:ext cx="2286000" cy="838200"/>
          </a:xfrm>
          <a:custGeom>
            <a:avLst/>
            <a:gdLst>
              <a:gd name="T0" fmla="*/ 0 w 34082"/>
              <a:gd name="T1" fmla="*/ 6029491 h 21600"/>
              <a:gd name="T2" fmla="*/ 153330086 w 34082"/>
              <a:gd name="T3" fmla="*/ 30403532 h 21600"/>
              <a:gd name="T4" fmla="*/ 56361685 w 34082"/>
              <a:gd name="T5" fmla="*/ 32526817 h 21600"/>
              <a:gd name="T6" fmla="*/ 0 60000 65536"/>
              <a:gd name="T7" fmla="*/ 0 60000 65536"/>
              <a:gd name="T8" fmla="*/ 0 60000 65536"/>
              <a:gd name="T9" fmla="*/ 0 w 34082"/>
              <a:gd name="T10" fmla="*/ 0 h 21600"/>
              <a:gd name="T11" fmla="*/ 34082 w 34082"/>
              <a:gd name="T12" fmla="*/ 21600 h 21600"/>
            </a:gdLst>
            <a:ahLst/>
            <a:cxnLst>
              <a:cxn ang="T6">
                <a:pos x="T0" y="T1"/>
              </a:cxn>
              <a:cxn ang="T7">
                <a:pos x="T2" y="T3"/>
              </a:cxn>
              <a:cxn ang="T8">
                <a:pos x="T4" y="T5"/>
              </a:cxn>
            </a:cxnLst>
            <a:rect l="T9" t="T10" r="T11" b="T12"/>
            <a:pathLst>
              <a:path w="34082" h="21600" fill="none" extrusionOk="0">
                <a:moveTo>
                  <a:pt x="0" y="4004"/>
                </a:moveTo>
                <a:cubicBezTo>
                  <a:pt x="3658" y="1399"/>
                  <a:pt x="8037" y="-1"/>
                  <a:pt x="12528" y="0"/>
                </a:cubicBezTo>
                <a:cubicBezTo>
                  <a:pt x="23909" y="0"/>
                  <a:pt x="33338" y="8832"/>
                  <a:pt x="34081" y="20190"/>
                </a:cubicBezTo>
              </a:path>
              <a:path w="34082" h="21600" stroke="0" extrusionOk="0">
                <a:moveTo>
                  <a:pt x="0" y="4004"/>
                </a:moveTo>
                <a:cubicBezTo>
                  <a:pt x="3658" y="1399"/>
                  <a:pt x="8037" y="-1"/>
                  <a:pt x="12528" y="0"/>
                </a:cubicBezTo>
                <a:cubicBezTo>
                  <a:pt x="23909" y="0"/>
                  <a:pt x="33338" y="8832"/>
                  <a:pt x="34081" y="20190"/>
                </a:cubicBezTo>
                <a:lnTo>
                  <a:pt x="12528" y="21600"/>
                </a:lnTo>
                <a:lnTo>
                  <a:pt x="0" y="4004"/>
                </a:lnTo>
                <a:close/>
              </a:path>
            </a:pathLst>
          </a:custGeom>
          <a:noFill/>
          <a:ln w="28575">
            <a:solidFill>
              <a:schemeClr val="folHlink"/>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4041" name="Text Box 9"/>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graphicFrame>
        <p:nvGraphicFramePr>
          <p:cNvPr id="44042" name="Object 2"/>
          <p:cNvGraphicFramePr>
            <a:graphicFrameLocks noChangeAspect="1"/>
          </p:cNvGraphicFramePr>
          <p:nvPr/>
        </p:nvGraphicFramePr>
        <p:xfrm>
          <a:off x="7018338" y="395288"/>
          <a:ext cx="2125662" cy="2087562"/>
        </p:xfrm>
        <a:graphic>
          <a:graphicData uri="http://schemas.openxmlformats.org/presentationml/2006/ole">
            <mc:AlternateContent xmlns:mc="http://schemas.openxmlformats.org/markup-compatibility/2006">
              <mc:Choice xmlns:v="urn:schemas-microsoft-com:vml" Requires="v">
                <p:oleObj spid="_x0000_s44043" name="Image" r:id="rId4" imgW="9942857" imgH="9771429" progId="Photoshop.Image.8">
                  <p:embed/>
                </p:oleObj>
              </mc:Choice>
              <mc:Fallback>
                <p:oleObj name="Image" r:id="rId4" imgW="9942857" imgH="9771429" progId="Photoshop.Imag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338" y="395288"/>
                        <a:ext cx="2125662"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ph/>
          </p:nvPr>
        </p:nvGraphicFramePr>
        <p:xfrm>
          <a:off x="250825" y="808038"/>
          <a:ext cx="5976938" cy="4956175"/>
        </p:xfrm>
        <a:graphic>
          <a:graphicData uri="http://schemas.openxmlformats.org/presentationml/2006/ole">
            <mc:AlternateContent xmlns:mc="http://schemas.openxmlformats.org/markup-compatibility/2006">
              <mc:Choice xmlns:v="urn:schemas-microsoft-com:vml" Requires="v">
                <p:oleObj spid="_x0000_s45061" name="Image" r:id="rId3" imgW="14952381" imgH="12400000" progId="Photoshop.Image.8">
                  <p:embed/>
                </p:oleObj>
              </mc:Choice>
              <mc:Fallback>
                <p:oleObj name="Image" r:id="rId3" imgW="14952381" imgH="12400000"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808038"/>
                        <a:ext cx="5976938"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59" name="Text Box 5"/>
          <p:cNvSpPr txBox="1">
            <a:spLocks noChangeArrowheads="1"/>
          </p:cNvSpPr>
          <p:nvPr/>
        </p:nvSpPr>
        <p:spPr bwMode="auto">
          <a:xfrm>
            <a:off x="6011863" y="1628775"/>
            <a:ext cx="25923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Galènes (PbS): pas d’U, composition isotopique gelée à la formation du gisement.</a:t>
            </a:r>
          </a:p>
        </p:txBody>
      </p:sp>
      <p:sp>
        <p:nvSpPr>
          <p:cNvPr id="45060" name="Text Box 6"/>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457200" y="762000"/>
            <a:ext cx="82296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pPr>
            <a:r>
              <a:rPr lang="fr-FR" altLang="fr-FR" sz="2000"/>
              <a:t> Chaque type de gisement de Pb  aura son rapport isotopique en Pb </a:t>
            </a:r>
            <a:r>
              <a:rPr lang="fr-FR" altLang="fr-FR" sz="2000">
                <a:solidFill>
                  <a:schemeClr val="accent2"/>
                </a:solidFill>
              </a:rPr>
              <a:t>figé et stable avec le temps</a:t>
            </a:r>
            <a:r>
              <a:rPr lang="fr-FR" altLang="fr-FR" sz="2000"/>
              <a:t> (la galène lors de sa cristallisation n’intègre que du Pb</a:t>
            </a:r>
          </a:p>
          <a:p>
            <a:pPr>
              <a:spcBef>
                <a:spcPct val="50000"/>
              </a:spcBef>
            </a:pPr>
            <a:endParaRPr lang="fr-FR" altLang="fr-FR" sz="2000"/>
          </a:p>
          <a:p>
            <a:pPr>
              <a:spcBef>
                <a:spcPct val="50000"/>
              </a:spcBef>
            </a:pPr>
            <a:r>
              <a:rPr lang="fr-FR" altLang="fr-FR" sz="2000"/>
              <a:t> Les rapports isotopiques </a:t>
            </a:r>
            <a:r>
              <a:rPr lang="fr-FR" altLang="fr-FR" sz="2000" baseline="30000"/>
              <a:t>208</a:t>
            </a:r>
            <a:r>
              <a:rPr lang="fr-FR" altLang="fr-FR" sz="2000"/>
              <a:t>Pb/</a:t>
            </a:r>
            <a:r>
              <a:rPr lang="fr-FR" altLang="fr-FR" sz="2000" baseline="30000"/>
              <a:t>204</a:t>
            </a:r>
            <a:r>
              <a:rPr lang="fr-FR" altLang="fr-FR" sz="2000"/>
              <a:t>Pb, </a:t>
            </a:r>
            <a:r>
              <a:rPr lang="fr-FR" altLang="fr-FR" sz="2000" baseline="30000"/>
              <a:t>207</a:t>
            </a:r>
            <a:r>
              <a:rPr lang="fr-FR" altLang="fr-FR" sz="2000"/>
              <a:t>Pb/</a:t>
            </a:r>
            <a:r>
              <a:rPr lang="fr-FR" altLang="fr-FR" sz="2000" baseline="30000"/>
              <a:t>204</a:t>
            </a:r>
            <a:r>
              <a:rPr lang="fr-FR" altLang="fr-FR" sz="2000"/>
              <a:t>Pb et </a:t>
            </a:r>
            <a:r>
              <a:rPr lang="fr-FR" altLang="fr-FR" sz="2000" baseline="30000"/>
              <a:t>206</a:t>
            </a:r>
            <a:r>
              <a:rPr lang="fr-FR" altLang="fr-FR" sz="2000"/>
              <a:t>Pb/</a:t>
            </a:r>
            <a:r>
              <a:rPr lang="fr-FR" altLang="fr-FR" sz="2000" baseline="30000"/>
              <a:t>204</a:t>
            </a:r>
            <a:r>
              <a:rPr lang="fr-FR" altLang="fr-FR" sz="2000"/>
              <a:t>Pb, </a:t>
            </a:r>
            <a:r>
              <a:rPr lang="fr-FR" altLang="fr-FR" sz="2000" baseline="30000"/>
              <a:t>206</a:t>
            </a:r>
            <a:r>
              <a:rPr lang="fr-FR" altLang="fr-FR" sz="2000"/>
              <a:t>Pb/</a:t>
            </a:r>
            <a:r>
              <a:rPr lang="fr-FR" altLang="fr-FR" sz="2000" baseline="30000"/>
              <a:t>207</a:t>
            </a:r>
            <a:r>
              <a:rPr lang="fr-FR" altLang="fr-FR" sz="2000"/>
              <a:t>Pb les plus bas se retrouveront dans les gisements les plus anciens (archéens, protérozoïques)</a:t>
            </a:r>
          </a:p>
          <a:p>
            <a:pPr>
              <a:spcBef>
                <a:spcPct val="50000"/>
              </a:spcBef>
            </a:pPr>
            <a:endParaRPr lang="fr-FR" altLang="fr-FR" sz="2000"/>
          </a:p>
          <a:p>
            <a:pPr>
              <a:spcBef>
                <a:spcPct val="50000"/>
              </a:spcBef>
            </a:pPr>
            <a:r>
              <a:rPr lang="fr-FR" altLang="fr-FR" sz="2000"/>
              <a:t> Les rapports isotopiques </a:t>
            </a:r>
            <a:r>
              <a:rPr lang="fr-FR" altLang="fr-FR" sz="2000" baseline="30000"/>
              <a:t>208</a:t>
            </a:r>
            <a:r>
              <a:rPr lang="fr-FR" altLang="fr-FR" sz="2000"/>
              <a:t>Pb/</a:t>
            </a:r>
            <a:r>
              <a:rPr lang="fr-FR" altLang="fr-FR" sz="2000" baseline="30000"/>
              <a:t>204</a:t>
            </a:r>
            <a:r>
              <a:rPr lang="fr-FR" altLang="fr-FR" sz="2000"/>
              <a:t>Pb, </a:t>
            </a:r>
            <a:r>
              <a:rPr lang="fr-FR" altLang="fr-FR" sz="2000" baseline="30000"/>
              <a:t>207</a:t>
            </a:r>
            <a:r>
              <a:rPr lang="fr-FR" altLang="fr-FR" sz="2000"/>
              <a:t>Pb/</a:t>
            </a:r>
            <a:r>
              <a:rPr lang="fr-FR" altLang="fr-FR" sz="2000" baseline="30000"/>
              <a:t>204</a:t>
            </a:r>
            <a:r>
              <a:rPr lang="fr-FR" altLang="fr-FR" sz="2000"/>
              <a:t>Pb et </a:t>
            </a:r>
            <a:r>
              <a:rPr lang="fr-FR" altLang="fr-FR" sz="2000" baseline="30000"/>
              <a:t>206</a:t>
            </a:r>
            <a:r>
              <a:rPr lang="fr-FR" altLang="fr-FR" sz="2000"/>
              <a:t>Pb/</a:t>
            </a:r>
            <a:r>
              <a:rPr lang="fr-FR" altLang="fr-FR" sz="2000" baseline="30000"/>
              <a:t>204</a:t>
            </a:r>
            <a:r>
              <a:rPr lang="fr-FR" altLang="fr-FR" sz="2000"/>
              <a:t>Pb, </a:t>
            </a:r>
            <a:r>
              <a:rPr lang="fr-FR" altLang="fr-FR" sz="2000" baseline="30000"/>
              <a:t>206</a:t>
            </a:r>
            <a:r>
              <a:rPr lang="fr-FR" altLang="fr-FR" sz="2000"/>
              <a:t>Pb/</a:t>
            </a:r>
            <a:r>
              <a:rPr lang="fr-FR" altLang="fr-FR" sz="2000" baseline="30000"/>
              <a:t>207</a:t>
            </a:r>
            <a:r>
              <a:rPr lang="fr-FR" altLang="fr-FR" sz="2000"/>
              <a:t>Pb les plus hauts se retrouveront dans les gisements les plus jeunes et/ ou les qui dérivent de roches riches en U , Th</a:t>
            </a:r>
          </a:p>
        </p:txBody>
      </p:sp>
      <p:sp>
        <p:nvSpPr>
          <p:cNvPr id="46083" name="Text Box 4"/>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533400" y="6096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fr-FR" altLang="fr-FR" sz="2000">
                <a:solidFill>
                  <a:schemeClr val="bg1"/>
                </a:solidFill>
              </a:rPr>
              <a:t>Compositions isotopiques </a:t>
            </a:r>
            <a:r>
              <a:rPr lang="fr-FR" altLang="fr-FR" sz="2000" baseline="30000">
                <a:solidFill>
                  <a:schemeClr val="bg1"/>
                </a:solidFill>
              </a:rPr>
              <a:t>206</a:t>
            </a:r>
            <a:r>
              <a:rPr lang="fr-FR" altLang="fr-FR" sz="2000">
                <a:solidFill>
                  <a:schemeClr val="bg1"/>
                </a:solidFill>
              </a:rPr>
              <a:t>Pb/</a:t>
            </a:r>
            <a:r>
              <a:rPr lang="fr-FR" altLang="fr-FR" sz="2000" baseline="30000">
                <a:solidFill>
                  <a:schemeClr val="bg1"/>
                </a:solidFill>
              </a:rPr>
              <a:t>207</a:t>
            </a:r>
            <a:r>
              <a:rPr lang="fr-FR" altLang="fr-FR" sz="2000">
                <a:solidFill>
                  <a:schemeClr val="bg1"/>
                </a:solidFill>
              </a:rPr>
              <a:t>Pb et tonnage des gisements de Pb / Zn d’importance mondiale</a:t>
            </a:r>
          </a:p>
        </p:txBody>
      </p:sp>
      <p:sp>
        <p:nvSpPr>
          <p:cNvPr id="47107" name="Text Box 3"/>
          <p:cNvSpPr txBox="1">
            <a:spLocks noChangeArrowheads="1"/>
          </p:cNvSpPr>
          <p:nvPr/>
        </p:nvSpPr>
        <p:spPr bwMode="auto">
          <a:xfrm>
            <a:off x="6477000" y="5638800"/>
            <a:ext cx="2454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i="1">
                <a:solidFill>
                  <a:schemeClr val="bg1"/>
                </a:solidFill>
              </a:rPr>
              <a:t>France fin </a:t>
            </a:r>
            <a:r>
              <a:rPr lang="fr-FR" altLang="fr-FR" sz="1000" i="1">
                <a:solidFill>
                  <a:schemeClr val="bg1"/>
                </a:solidFill>
              </a:rPr>
              <a:t>d’exploitation</a:t>
            </a:r>
            <a:r>
              <a:rPr lang="fr-FR" altLang="fr-FR" sz="1400" i="1">
                <a:solidFill>
                  <a:schemeClr val="bg1"/>
                </a:solidFill>
              </a:rPr>
              <a:t> : 1991</a:t>
            </a:r>
          </a:p>
        </p:txBody>
      </p:sp>
      <p:pic>
        <p:nvPicPr>
          <p:cNvPr id="47108" name="Picture 4" descr="gis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425575"/>
            <a:ext cx="88265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2"/>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2">
            <a:lum bright="36000" contrast="-12000"/>
            <a:extLst>
              <a:ext uri="{28A0092B-C50C-407E-A947-70E740481C1C}">
                <a14:useLocalDpi xmlns:a14="http://schemas.microsoft.com/office/drawing/2010/main" val="0"/>
              </a:ext>
            </a:extLst>
          </a:blip>
          <a:srcRect/>
          <a:stretch>
            <a:fillRect/>
          </a:stretch>
        </p:blipFill>
        <p:spPr bwMode="auto">
          <a:xfrm>
            <a:off x="0" y="47625"/>
            <a:ext cx="91440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
        <p:nvSpPr>
          <p:cNvPr id="48132" name="Text Box 6"/>
          <p:cNvSpPr txBox="1">
            <a:spLocks noChangeArrowheads="1"/>
          </p:cNvSpPr>
          <p:nvPr/>
        </p:nvSpPr>
        <p:spPr bwMode="auto">
          <a:xfrm>
            <a:off x="955675" y="912813"/>
            <a:ext cx="74422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800">
                <a:solidFill>
                  <a:schemeClr val="accent2"/>
                </a:solidFill>
              </a:rPr>
              <a:t>Pb dit naturel</a:t>
            </a:r>
            <a:r>
              <a:rPr lang="fr-FR" altLang="fr-FR" sz="2800"/>
              <a:t> : à partir des sédiments pré-industriels</a:t>
            </a:r>
          </a:p>
          <a:p>
            <a:pPr eaLnBrk="1" hangingPunct="1">
              <a:spcBef>
                <a:spcPct val="0"/>
              </a:spcBef>
              <a:buFontTx/>
              <a:buNone/>
            </a:pPr>
            <a:endParaRPr lang="fr-FR" altLang="fr-FR" sz="2800"/>
          </a:p>
          <a:p>
            <a:pPr eaLnBrk="1" hangingPunct="1">
              <a:spcBef>
                <a:spcPct val="0"/>
              </a:spcBef>
              <a:buFontTx/>
              <a:buNone/>
            </a:pPr>
            <a:r>
              <a:rPr lang="fr-FR" altLang="fr-FR" sz="2800"/>
              <a:t>Moyenne des compositions de la chaîne varisque et des sédiments qui en découlent</a:t>
            </a:r>
          </a:p>
          <a:p>
            <a:pPr eaLnBrk="1" hangingPunct="1">
              <a:spcBef>
                <a:spcPct val="0"/>
              </a:spcBef>
              <a:buFontTx/>
              <a:buNone/>
            </a:pPr>
            <a:endParaRPr lang="fr-FR" altLang="fr-FR" sz="2800"/>
          </a:p>
          <a:p>
            <a:pPr eaLnBrk="1" hangingPunct="1">
              <a:spcBef>
                <a:spcPct val="0"/>
              </a:spcBef>
              <a:buFontTx/>
              <a:buNone/>
            </a:pPr>
            <a:r>
              <a:rPr lang="fr-FR" altLang="fr-FR" sz="2800"/>
              <a:t>		</a:t>
            </a:r>
            <a:r>
              <a:rPr lang="fr-FR" altLang="fr-FR" sz="2800" baseline="30000"/>
              <a:t>206</a:t>
            </a:r>
            <a:r>
              <a:rPr lang="fr-FR" altLang="fr-FR" sz="2800"/>
              <a:t>Pb/</a:t>
            </a:r>
            <a:r>
              <a:rPr lang="fr-FR" altLang="fr-FR" sz="2800" baseline="30000"/>
              <a:t>207</a:t>
            </a:r>
            <a:r>
              <a:rPr lang="fr-FR" altLang="fr-FR" sz="2800"/>
              <a:t>Pb : 1.198 - 1.250</a:t>
            </a:r>
          </a:p>
          <a:p>
            <a:pPr eaLnBrk="1" hangingPunct="1">
              <a:spcBef>
                <a:spcPct val="0"/>
              </a:spcBef>
              <a:buFontTx/>
              <a:buNone/>
            </a:pPr>
            <a:endParaRPr lang="fr-FR" altLang="fr-FR" sz="2800"/>
          </a:p>
        </p:txBody>
      </p:sp>
      <p:sp>
        <p:nvSpPr>
          <p:cNvPr id="48133" name="Text Box 7"/>
          <p:cNvSpPr txBox="1">
            <a:spLocks noChangeArrowheads="1"/>
          </p:cNvSpPr>
          <p:nvPr/>
        </p:nvSpPr>
        <p:spPr bwMode="auto">
          <a:xfrm>
            <a:off x="403225" y="6075363"/>
            <a:ext cx="343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France dans les années 90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213100"/>
            <a:ext cx="20891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7" name="Text Box 6"/>
          <p:cNvSpPr txBox="1">
            <a:spLocks noChangeArrowheads="1"/>
          </p:cNvSpPr>
          <p:nvPr/>
        </p:nvSpPr>
        <p:spPr bwMode="auto">
          <a:xfrm>
            <a:off x="107950" y="1201738"/>
            <a:ext cx="163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Minerai de cuivre</a:t>
            </a:r>
          </a:p>
        </p:txBody>
      </p:sp>
      <p:pic>
        <p:nvPicPr>
          <p:cNvPr id="614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4075113"/>
            <a:ext cx="212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9" name="Text Box 8"/>
          <p:cNvSpPr txBox="1">
            <a:spLocks noChangeArrowheads="1"/>
          </p:cNvSpPr>
          <p:nvPr/>
        </p:nvSpPr>
        <p:spPr bwMode="auto">
          <a:xfrm>
            <a:off x="5349875" y="307657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a:solidFill>
                  <a:srgbClr val="000000"/>
                </a:solidFill>
                <a:cs typeface="Arial" panose="020B0604020202020204" pitchFamily="34" charset="0"/>
              </a:rPr>
              <a:t>Oxygène = oxydes de cuivres</a:t>
            </a:r>
          </a:p>
        </p:txBody>
      </p:sp>
      <p:sp>
        <p:nvSpPr>
          <p:cNvPr id="6150" name="Text Box 9"/>
          <p:cNvSpPr txBox="1">
            <a:spLocks noChangeArrowheads="1"/>
          </p:cNvSpPr>
          <p:nvPr/>
        </p:nvSpPr>
        <p:spPr bwMode="auto">
          <a:xfrm>
            <a:off x="5491163" y="4873625"/>
            <a:ext cx="2386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a:solidFill>
                  <a:srgbClr val="000000"/>
                </a:solidFill>
                <a:cs typeface="Arial" panose="020B0604020202020204" pitchFamily="34" charset="0"/>
              </a:rPr>
              <a:t>Soufre = sulfures de cuivres</a:t>
            </a:r>
          </a:p>
        </p:txBody>
      </p:sp>
      <p:sp>
        <p:nvSpPr>
          <p:cNvPr id="6151" name="Text Box 10"/>
          <p:cNvSpPr txBox="1">
            <a:spLocks noChangeArrowheads="1"/>
          </p:cNvSpPr>
          <p:nvPr/>
        </p:nvSpPr>
        <p:spPr bwMode="auto">
          <a:xfrm>
            <a:off x="6016625" y="3429000"/>
            <a:ext cx="1128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i="1">
                <a:solidFill>
                  <a:srgbClr val="000000"/>
                </a:solidFill>
                <a:cs typeface="Arial" panose="020B0604020202020204" pitchFamily="34" charset="0"/>
              </a:rPr>
              <a:t>Cuprite  Cu</a:t>
            </a:r>
            <a:r>
              <a:rPr lang="fr-FR" altLang="fr-FR" sz="1200" i="1" baseline="-25000">
                <a:solidFill>
                  <a:srgbClr val="000000"/>
                </a:solidFill>
                <a:cs typeface="Arial" panose="020B0604020202020204" pitchFamily="34" charset="0"/>
              </a:rPr>
              <a:t>2</a:t>
            </a:r>
            <a:r>
              <a:rPr lang="fr-FR" altLang="fr-FR" sz="1200" i="1">
                <a:solidFill>
                  <a:srgbClr val="000000"/>
                </a:solidFill>
                <a:cs typeface="Arial" panose="020B0604020202020204" pitchFamily="34" charset="0"/>
              </a:rPr>
              <a:t>O</a:t>
            </a:r>
          </a:p>
        </p:txBody>
      </p:sp>
      <p:sp>
        <p:nvSpPr>
          <p:cNvPr id="6152" name="Text Box 11"/>
          <p:cNvSpPr txBox="1">
            <a:spLocks noChangeArrowheads="1"/>
          </p:cNvSpPr>
          <p:nvPr/>
        </p:nvSpPr>
        <p:spPr bwMode="auto">
          <a:xfrm>
            <a:off x="6019800" y="3722688"/>
            <a:ext cx="18430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i="1">
                <a:solidFill>
                  <a:srgbClr val="000000"/>
                </a:solidFill>
                <a:cs typeface="Arial" panose="020B0604020202020204" pitchFamily="34" charset="0"/>
              </a:rPr>
              <a:t>Malachite  Cu</a:t>
            </a:r>
            <a:r>
              <a:rPr lang="fr-FR" altLang="fr-FR" sz="1200" i="1" baseline="-25000">
                <a:solidFill>
                  <a:srgbClr val="000000"/>
                </a:solidFill>
                <a:cs typeface="Arial" panose="020B0604020202020204" pitchFamily="34" charset="0"/>
              </a:rPr>
              <a:t>2</a:t>
            </a:r>
            <a:r>
              <a:rPr lang="fr-FR" altLang="fr-FR" sz="1200" i="1">
                <a:solidFill>
                  <a:srgbClr val="000000"/>
                </a:solidFill>
                <a:cs typeface="Arial" panose="020B0604020202020204" pitchFamily="34" charset="0"/>
              </a:rPr>
              <a:t>CO</a:t>
            </a:r>
            <a:r>
              <a:rPr lang="fr-FR" altLang="fr-FR" sz="1200" i="1" baseline="-25000">
                <a:solidFill>
                  <a:srgbClr val="000000"/>
                </a:solidFill>
                <a:cs typeface="Arial" panose="020B0604020202020204" pitchFamily="34" charset="0"/>
              </a:rPr>
              <a:t>3</a:t>
            </a:r>
            <a:r>
              <a:rPr lang="fr-FR" altLang="fr-FR" sz="1200" i="1">
                <a:solidFill>
                  <a:srgbClr val="000000"/>
                </a:solidFill>
                <a:cs typeface="Arial" panose="020B0604020202020204" pitchFamily="34" charset="0"/>
              </a:rPr>
              <a:t>(OH)</a:t>
            </a:r>
            <a:r>
              <a:rPr lang="fr-FR" altLang="fr-FR" sz="1200" i="1" baseline="-25000">
                <a:solidFill>
                  <a:srgbClr val="000000"/>
                </a:solidFill>
                <a:cs typeface="Arial" panose="020B0604020202020204" pitchFamily="34" charset="0"/>
              </a:rPr>
              <a:t>2</a:t>
            </a:r>
          </a:p>
        </p:txBody>
      </p:sp>
      <p:sp>
        <p:nvSpPr>
          <p:cNvPr id="6153" name="Text Box 12"/>
          <p:cNvSpPr txBox="1">
            <a:spLocks noChangeArrowheads="1"/>
          </p:cNvSpPr>
          <p:nvPr/>
        </p:nvSpPr>
        <p:spPr bwMode="auto">
          <a:xfrm>
            <a:off x="6208713" y="5754688"/>
            <a:ext cx="209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i="1">
                <a:solidFill>
                  <a:srgbClr val="000000"/>
                </a:solidFill>
                <a:cs typeface="Arial" panose="020B0604020202020204" pitchFamily="34" charset="0"/>
              </a:rPr>
              <a:t>Tétraédrite  (Cu,Fe)</a:t>
            </a:r>
            <a:r>
              <a:rPr lang="fr-FR" altLang="fr-FR" sz="1200" i="1" baseline="-25000">
                <a:solidFill>
                  <a:srgbClr val="000000"/>
                </a:solidFill>
                <a:cs typeface="Arial" panose="020B0604020202020204" pitchFamily="34" charset="0"/>
              </a:rPr>
              <a:t>12</a:t>
            </a:r>
            <a:r>
              <a:rPr lang="fr-FR" altLang="fr-FR" sz="1200" i="1">
                <a:solidFill>
                  <a:srgbClr val="000000"/>
                </a:solidFill>
                <a:cs typeface="Arial" panose="020B0604020202020204" pitchFamily="34" charset="0"/>
              </a:rPr>
              <a:t>Sb</a:t>
            </a:r>
            <a:r>
              <a:rPr lang="fr-FR" altLang="fr-FR" sz="1200" i="1" baseline="-25000">
                <a:solidFill>
                  <a:srgbClr val="000000"/>
                </a:solidFill>
                <a:cs typeface="Arial" panose="020B0604020202020204" pitchFamily="34" charset="0"/>
              </a:rPr>
              <a:t>4</a:t>
            </a:r>
            <a:r>
              <a:rPr lang="fr-FR" altLang="fr-FR" sz="1200" i="1">
                <a:solidFill>
                  <a:srgbClr val="000000"/>
                </a:solidFill>
                <a:cs typeface="Arial" panose="020B0604020202020204" pitchFamily="34" charset="0"/>
              </a:rPr>
              <a:t>S</a:t>
            </a:r>
            <a:r>
              <a:rPr lang="fr-FR" altLang="fr-FR" sz="1200" i="1" baseline="-25000">
                <a:solidFill>
                  <a:srgbClr val="000000"/>
                </a:solidFill>
                <a:cs typeface="Arial" panose="020B0604020202020204" pitchFamily="34" charset="0"/>
              </a:rPr>
              <a:t>13</a:t>
            </a:r>
          </a:p>
        </p:txBody>
      </p:sp>
      <p:sp>
        <p:nvSpPr>
          <p:cNvPr id="6154" name="Text Box 13"/>
          <p:cNvSpPr txBox="1">
            <a:spLocks noChangeArrowheads="1"/>
          </p:cNvSpPr>
          <p:nvPr/>
        </p:nvSpPr>
        <p:spPr bwMode="auto">
          <a:xfrm>
            <a:off x="6032500" y="4025900"/>
            <a:ext cx="26368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i="1">
                <a:solidFill>
                  <a:srgbClr val="000000"/>
                </a:solidFill>
                <a:cs typeface="Arial" panose="020B0604020202020204" pitchFamily="34" charset="0"/>
              </a:rPr>
              <a:t>Bayldonite  (Cu,Zn)</a:t>
            </a:r>
            <a:r>
              <a:rPr lang="fr-FR" altLang="fr-FR" sz="1200" i="1" baseline="-25000">
                <a:solidFill>
                  <a:srgbClr val="000000"/>
                </a:solidFill>
                <a:cs typeface="Arial" panose="020B0604020202020204" pitchFamily="34" charset="0"/>
              </a:rPr>
              <a:t>3</a:t>
            </a:r>
            <a:r>
              <a:rPr lang="fr-FR" altLang="fr-FR" sz="1200" i="1">
                <a:solidFill>
                  <a:srgbClr val="000000"/>
                </a:solidFill>
                <a:cs typeface="Arial" panose="020B0604020202020204" pitchFamily="34" charset="0"/>
              </a:rPr>
              <a:t>Pb(AsO</a:t>
            </a:r>
            <a:r>
              <a:rPr lang="fr-FR" altLang="fr-FR" sz="1200" i="1" baseline="-25000">
                <a:solidFill>
                  <a:srgbClr val="000000"/>
                </a:solidFill>
                <a:cs typeface="Arial" panose="020B0604020202020204" pitchFamily="34" charset="0"/>
              </a:rPr>
              <a:t>4</a:t>
            </a:r>
            <a:r>
              <a:rPr lang="fr-FR" altLang="fr-FR" sz="1200" i="1">
                <a:solidFill>
                  <a:srgbClr val="000000"/>
                </a:solidFill>
                <a:cs typeface="Arial" panose="020B0604020202020204" pitchFamily="34" charset="0"/>
              </a:rPr>
              <a:t>)</a:t>
            </a:r>
            <a:r>
              <a:rPr lang="fr-FR" altLang="fr-FR" sz="1200" i="1" baseline="-25000">
                <a:solidFill>
                  <a:srgbClr val="000000"/>
                </a:solidFill>
                <a:cs typeface="Arial" panose="020B0604020202020204" pitchFamily="34" charset="0"/>
              </a:rPr>
              <a:t>2</a:t>
            </a:r>
            <a:r>
              <a:rPr lang="fr-FR" altLang="fr-FR" sz="1200" i="1">
                <a:solidFill>
                  <a:srgbClr val="000000"/>
                </a:solidFill>
                <a:cs typeface="Arial" panose="020B0604020202020204" pitchFamily="34" charset="0"/>
              </a:rPr>
              <a:t>(OH)</a:t>
            </a:r>
            <a:r>
              <a:rPr lang="fr-FR" altLang="fr-FR" sz="1200" i="1" baseline="-25000">
                <a:solidFill>
                  <a:srgbClr val="000000"/>
                </a:solidFill>
                <a:cs typeface="Arial" panose="020B0604020202020204" pitchFamily="34" charset="0"/>
              </a:rPr>
              <a:t>2</a:t>
            </a:r>
          </a:p>
        </p:txBody>
      </p:sp>
      <p:sp>
        <p:nvSpPr>
          <p:cNvPr id="6155" name="Text Box 14"/>
          <p:cNvSpPr txBox="1">
            <a:spLocks noChangeArrowheads="1"/>
          </p:cNvSpPr>
          <p:nvPr/>
        </p:nvSpPr>
        <p:spPr bwMode="auto">
          <a:xfrm>
            <a:off x="6205538" y="5475288"/>
            <a:ext cx="16430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i="1">
                <a:solidFill>
                  <a:srgbClr val="000000"/>
                </a:solidFill>
                <a:cs typeface="Arial" panose="020B0604020202020204" pitchFamily="34" charset="0"/>
              </a:rPr>
              <a:t>Chalcopyrite  CuFeS</a:t>
            </a:r>
            <a:r>
              <a:rPr lang="fr-FR" altLang="fr-FR" sz="1200" i="1" baseline="-25000">
                <a:solidFill>
                  <a:srgbClr val="000000"/>
                </a:solidFill>
                <a:cs typeface="Arial" panose="020B0604020202020204" pitchFamily="34" charset="0"/>
              </a:rPr>
              <a:t>2</a:t>
            </a:r>
          </a:p>
        </p:txBody>
      </p:sp>
      <p:sp>
        <p:nvSpPr>
          <p:cNvPr id="6156" name="Text Box 15"/>
          <p:cNvSpPr txBox="1">
            <a:spLocks noChangeArrowheads="1"/>
          </p:cNvSpPr>
          <p:nvPr/>
        </p:nvSpPr>
        <p:spPr bwMode="auto">
          <a:xfrm>
            <a:off x="6192838" y="5195888"/>
            <a:ext cx="1373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i="1">
                <a:solidFill>
                  <a:srgbClr val="000000"/>
                </a:solidFill>
                <a:cs typeface="Arial" panose="020B0604020202020204" pitchFamily="34" charset="0"/>
              </a:rPr>
              <a:t>Chalcocite   Cu</a:t>
            </a:r>
            <a:r>
              <a:rPr lang="fr-FR" altLang="fr-FR" sz="1200" i="1" baseline="-25000">
                <a:solidFill>
                  <a:srgbClr val="000000"/>
                </a:solidFill>
                <a:cs typeface="Arial" panose="020B0604020202020204" pitchFamily="34" charset="0"/>
              </a:rPr>
              <a:t>2</a:t>
            </a:r>
            <a:r>
              <a:rPr lang="fr-FR" altLang="fr-FR" sz="1200" i="1">
                <a:solidFill>
                  <a:srgbClr val="000000"/>
                </a:solidFill>
                <a:cs typeface="Arial" panose="020B0604020202020204" pitchFamily="34" charset="0"/>
              </a:rPr>
              <a:t>S</a:t>
            </a:r>
          </a:p>
        </p:txBody>
      </p:sp>
      <p:sp>
        <p:nvSpPr>
          <p:cNvPr id="6157" name="Line 16"/>
          <p:cNvSpPr>
            <a:spLocks noChangeShapeType="1"/>
          </p:cNvSpPr>
          <p:nvPr/>
        </p:nvSpPr>
        <p:spPr bwMode="auto">
          <a:xfrm flipV="1">
            <a:off x="4843463" y="3357563"/>
            <a:ext cx="449262" cy="519112"/>
          </a:xfrm>
          <a:prstGeom prst="line">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58" name="Line 17"/>
          <p:cNvSpPr>
            <a:spLocks noChangeShapeType="1"/>
          </p:cNvSpPr>
          <p:nvPr/>
        </p:nvSpPr>
        <p:spPr bwMode="auto">
          <a:xfrm>
            <a:off x="4859338" y="4508500"/>
            <a:ext cx="530225" cy="474663"/>
          </a:xfrm>
          <a:prstGeom prst="line">
            <a:avLst/>
          </a:prstGeom>
          <a:noFill/>
          <a:ln w="317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pic>
        <p:nvPicPr>
          <p:cNvPr id="615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7450" y="1801813"/>
            <a:ext cx="15113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5589588"/>
            <a:ext cx="1419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Text Box 20"/>
          <p:cNvSpPr txBox="1">
            <a:spLocks noChangeArrowheads="1"/>
          </p:cNvSpPr>
          <p:nvPr/>
        </p:nvSpPr>
        <p:spPr bwMode="auto">
          <a:xfrm>
            <a:off x="141288" y="4248150"/>
            <a:ext cx="18684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a:solidFill>
                  <a:srgbClr val="000000"/>
                </a:solidFill>
                <a:cs typeface="Arial" panose="020B0604020202020204" pitchFamily="34" charset="0"/>
              </a:rPr>
              <a:t>Azurite   Cu</a:t>
            </a:r>
            <a:r>
              <a:rPr lang="fr-FR" altLang="fr-FR" sz="1200" baseline="-25000">
                <a:solidFill>
                  <a:srgbClr val="000000"/>
                </a:solidFill>
                <a:cs typeface="Arial" panose="020B0604020202020204" pitchFamily="34" charset="0"/>
              </a:rPr>
              <a:t>3</a:t>
            </a:r>
            <a:r>
              <a:rPr lang="fr-FR" altLang="fr-FR" sz="1200">
                <a:solidFill>
                  <a:srgbClr val="000000"/>
                </a:solidFill>
                <a:cs typeface="Arial" panose="020B0604020202020204" pitchFamily="34" charset="0"/>
              </a:rPr>
              <a:t>(CO</a:t>
            </a:r>
            <a:r>
              <a:rPr lang="fr-FR" altLang="fr-FR" sz="1200" baseline="-25000">
                <a:solidFill>
                  <a:srgbClr val="000000"/>
                </a:solidFill>
                <a:cs typeface="Arial" panose="020B0604020202020204" pitchFamily="34" charset="0"/>
              </a:rPr>
              <a:t>3</a:t>
            </a:r>
            <a:r>
              <a:rPr lang="fr-FR" altLang="fr-FR" sz="1200">
                <a:solidFill>
                  <a:srgbClr val="000000"/>
                </a:solidFill>
                <a:cs typeface="Arial" panose="020B0604020202020204" pitchFamily="34" charset="0"/>
              </a:rPr>
              <a:t>)</a:t>
            </a:r>
            <a:r>
              <a:rPr lang="fr-FR" altLang="fr-FR" sz="1200" baseline="-25000">
                <a:solidFill>
                  <a:srgbClr val="000000"/>
                </a:solidFill>
                <a:cs typeface="Arial" panose="020B0604020202020204" pitchFamily="34" charset="0"/>
              </a:rPr>
              <a:t>2</a:t>
            </a:r>
            <a:r>
              <a:rPr lang="fr-FR" altLang="fr-FR" sz="1200">
                <a:solidFill>
                  <a:srgbClr val="000000"/>
                </a:solidFill>
                <a:cs typeface="Arial" panose="020B0604020202020204" pitchFamily="34" charset="0"/>
              </a:rPr>
              <a:t>(OH)</a:t>
            </a:r>
            <a:r>
              <a:rPr lang="fr-FR" altLang="fr-FR" sz="1200" baseline="-25000">
                <a:solidFill>
                  <a:srgbClr val="000000"/>
                </a:solidFill>
                <a:cs typeface="Arial" panose="020B0604020202020204" pitchFamily="34" charset="0"/>
              </a:rPr>
              <a:t>2</a:t>
            </a:r>
          </a:p>
        </p:txBody>
      </p:sp>
      <p:sp>
        <p:nvSpPr>
          <p:cNvPr id="6162" name="Text Box 21"/>
          <p:cNvSpPr txBox="1">
            <a:spLocks noChangeArrowheads="1"/>
          </p:cNvSpPr>
          <p:nvPr/>
        </p:nvSpPr>
        <p:spPr bwMode="auto">
          <a:xfrm>
            <a:off x="5867400" y="2133600"/>
            <a:ext cx="155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a:solidFill>
                  <a:srgbClr val="000000"/>
                </a:solidFill>
                <a:cs typeface="Arial" panose="020B0604020202020204" pitchFamily="34" charset="0"/>
              </a:rPr>
              <a:t>Malachite sur quartz</a:t>
            </a:r>
          </a:p>
          <a:p>
            <a:pPr algn="ctr" eaLnBrk="1" hangingPunct="1">
              <a:spcBef>
                <a:spcPct val="0"/>
              </a:spcBef>
              <a:buFontTx/>
              <a:buNone/>
            </a:pPr>
            <a:r>
              <a:rPr lang="fr-FR" altLang="fr-FR" sz="1200">
                <a:solidFill>
                  <a:srgbClr val="000000"/>
                </a:solidFill>
                <a:cs typeface="Arial" panose="020B0604020202020204" pitchFamily="34" charset="0"/>
              </a:rPr>
              <a:t>Cu</a:t>
            </a:r>
            <a:r>
              <a:rPr lang="fr-FR" altLang="fr-FR" sz="1200" baseline="-25000">
                <a:solidFill>
                  <a:srgbClr val="000000"/>
                </a:solidFill>
                <a:cs typeface="Arial" panose="020B0604020202020204" pitchFamily="34" charset="0"/>
              </a:rPr>
              <a:t>2</a:t>
            </a:r>
            <a:r>
              <a:rPr lang="fr-FR" altLang="fr-FR" sz="1200">
                <a:solidFill>
                  <a:srgbClr val="000000"/>
                </a:solidFill>
                <a:cs typeface="Arial" panose="020B0604020202020204" pitchFamily="34" charset="0"/>
              </a:rPr>
              <a:t>CO</a:t>
            </a:r>
            <a:r>
              <a:rPr lang="fr-FR" altLang="fr-FR" sz="1200" baseline="-25000">
                <a:solidFill>
                  <a:srgbClr val="000000"/>
                </a:solidFill>
                <a:cs typeface="Arial" panose="020B0604020202020204" pitchFamily="34" charset="0"/>
              </a:rPr>
              <a:t>3</a:t>
            </a:r>
            <a:r>
              <a:rPr lang="fr-FR" altLang="fr-FR" sz="1200">
                <a:solidFill>
                  <a:srgbClr val="000000"/>
                </a:solidFill>
                <a:cs typeface="Arial" panose="020B0604020202020204" pitchFamily="34" charset="0"/>
              </a:rPr>
              <a:t>(OH)</a:t>
            </a:r>
            <a:r>
              <a:rPr lang="fr-FR" altLang="fr-FR" sz="1200" baseline="-25000">
                <a:solidFill>
                  <a:srgbClr val="000000"/>
                </a:solidFill>
                <a:cs typeface="Arial" panose="020B0604020202020204" pitchFamily="34" charset="0"/>
              </a:rPr>
              <a:t>2</a:t>
            </a:r>
          </a:p>
        </p:txBody>
      </p:sp>
      <p:sp>
        <p:nvSpPr>
          <p:cNvPr id="6163" name="Text Box 22"/>
          <p:cNvSpPr txBox="1">
            <a:spLocks noChangeArrowheads="1"/>
          </p:cNvSpPr>
          <p:nvPr/>
        </p:nvSpPr>
        <p:spPr bwMode="auto">
          <a:xfrm>
            <a:off x="1187450" y="6165850"/>
            <a:ext cx="771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a:solidFill>
                  <a:srgbClr val="000000"/>
                </a:solidFill>
                <a:cs typeface="Arial" panose="020B0604020202020204" pitchFamily="34" charset="0"/>
              </a:rPr>
              <a:t>Bornite</a:t>
            </a:r>
          </a:p>
          <a:p>
            <a:pPr algn="ctr" eaLnBrk="1" hangingPunct="1">
              <a:spcBef>
                <a:spcPct val="0"/>
              </a:spcBef>
              <a:buFontTx/>
              <a:buNone/>
            </a:pPr>
            <a:r>
              <a:rPr lang="fr-FR" altLang="fr-FR" sz="1200">
                <a:solidFill>
                  <a:srgbClr val="000000"/>
                </a:solidFill>
                <a:cs typeface="Arial" panose="020B0604020202020204" pitchFamily="34" charset="0"/>
              </a:rPr>
              <a:t>Cu</a:t>
            </a:r>
            <a:r>
              <a:rPr lang="fr-FR" altLang="fr-FR" sz="1200" baseline="-25000">
                <a:solidFill>
                  <a:srgbClr val="000000"/>
                </a:solidFill>
                <a:cs typeface="Arial" panose="020B0604020202020204" pitchFamily="34" charset="0"/>
              </a:rPr>
              <a:t>5</a:t>
            </a:r>
            <a:r>
              <a:rPr lang="fr-FR" altLang="fr-FR" sz="1200">
                <a:solidFill>
                  <a:srgbClr val="000000"/>
                </a:solidFill>
                <a:cs typeface="Arial" panose="020B0604020202020204" pitchFamily="34" charset="0"/>
              </a:rPr>
              <a:t>FeS</a:t>
            </a:r>
            <a:r>
              <a:rPr lang="fr-FR" altLang="fr-FR" sz="1200" baseline="-25000">
                <a:solidFill>
                  <a:srgbClr val="000000"/>
                </a:solidFill>
                <a:cs typeface="Arial" panose="020B0604020202020204" pitchFamily="34" charset="0"/>
              </a:rPr>
              <a:t>4</a:t>
            </a:r>
          </a:p>
        </p:txBody>
      </p:sp>
      <p:pic>
        <p:nvPicPr>
          <p:cNvPr id="6164"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357563"/>
            <a:ext cx="1652587"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981075"/>
            <a:ext cx="15351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5084763"/>
            <a:ext cx="912813"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7" name="Text Box 27"/>
          <p:cNvSpPr txBox="1">
            <a:spLocks noChangeArrowheads="1"/>
          </p:cNvSpPr>
          <p:nvPr/>
        </p:nvSpPr>
        <p:spPr bwMode="auto">
          <a:xfrm>
            <a:off x="7812088" y="1341438"/>
            <a:ext cx="1108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a:solidFill>
                  <a:srgbClr val="000000"/>
                </a:solidFill>
                <a:cs typeface="Arial" panose="020B0604020202020204" pitchFamily="34" charset="0"/>
              </a:rPr>
              <a:t>Malachite</a:t>
            </a:r>
          </a:p>
          <a:p>
            <a:pPr algn="ctr" eaLnBrk="1" hangingPunct="1">
              <a:spcBef>
                <a:spcPct val="0"/>
              </a:spcBef>
              <a:buFontTx/>
              <a:buNone/>
            </a:pPr>
            <a:r>
              <a:rPr lang="fr-FR" altLang="fr-FR" sz="1200">
                <a:solidFill>
                  <a:srgbClr val="000000"/>
                </a:solidFill>
                <a:cs typeface="Arial" panose="020B0604020202020204" pitchFamily="34" charset="0"/>
              </a:rPr>
              <a:t>Cu</a:t>
            </a:r>
            <a:r>
              <a:rPr lang="fr-FR" altLang="fr-FR" sz="1200" baseline="-25000">
                <a:solidFill>
                  <a:srgbClr val="000000"/>
                </a:solidFill>
                <a:cs typeface="Arial" panose="020B0604020202020204" pitchFamily="34" charset="0"/>
              </a:rPr>
              <a:t>2</a:t>
            </a:r>
            <a:r>
              <a:rPr lang="fr-FR" altLang="fr-FR" sz="1200">
                <a:solidFill>
                  <a:srgbClr val="000000"/>
                </a:solidFill>
                <a:cs typeface="Arial" panose="020B0604020202020204" pitchFamily="34" charset="0"/>
              </a:rPr>
              <a:t>CO</a:t>
            </a:r>
            <a:r>
              <a:rPr lang="fr-FR" altLang="fr-FR" sz="1200" baseline="-25000">
                <a:solidFill>
                  <a:srgbClr val="000000"/>
                </a:solidFill>
                <a:cs typeface="Arial" panose="020B0604020202020204" pitchFamily="34" charset="0"/>
              </a:rPr>
              <a:t>3</a:t>
            </a:r>
            <a:r>
              <a:rPr lang="fr-FR" altLang="fr-FR" sz="1200">
                <a:solidFill>
                  <a:srgbClr val="000000"/>
                </a:solidFill>
                <a:cs typeface="Arial" panose="020B0604020202020204" pitchFamily="34" charset="0"/>
              </a:rPr>
              <a:t>(OH)</a:t>
            </a:r>
            <a:r>
              <a:rPr lang="fr-FR" altLang="fr-FR" sz="1200" baseline="-25000">
                <a:solidFill>
                  <a:srgbClr val="000000"/>
                </a:solidFill>
                <a:cs typeface="Arial" panose="020B0604020202020204" pitchFamily="34" charset="0"/>
              </a:rPr>
              <a:t>2</a:t>
            </a:r>
          </a:p>
        </p:txBody>
      </p:sp>
      <p:sp>
        <p:nvSpPr>
          <p:cNvPr id="6168" name="Text Box 28"/>
          <p:cNvSpPr txBox="1">
            <a:spLocks noChangeArrowheads="1"/>
          </p:cNvSpPr>
          <p:nvPr/>
        </p:nvSpPr>
        <p:spPr bwMode="auto">
          <a:xfrm>
            <a:off x="3597275" y="6175375"/>
            <a:ext cx="1027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a:solidFill>
                  <a:srgbClr val="000000"/>
                </a:solidFill>
                <a:cs typeface="Arial" panose="020B0604020202020204" pitchFamily="34" charset="0"/>
              </a:rPr>
              <a:t>Chalcopyrite</a:t>
            </a:r>
          </a:p>
          <a:p>
            <a:pPr algn="ctr" eaLnBrk="1" hangingPunct="1">
              <a:spcBef>
                <a:spcPct val="0"/>
              </a:spcBef>
              <a:buFontTx/>
              <a:buNone/>
            </a:pPr>
            <a:r>
              <a:rPr lang="fr-FR" altLang="fr-FR" sz="1200">
                <a:solidFill>
                  <a:srgbClr val="000000"/>
                </a:solidFill>
                <a:cs typeface="Arial" panose="020B0604020202020204" pitchFamily="34" charset="0"/>
              </a:rPr>
              <a:t>CuFeS</a:t>
            </a:r>
            <a:r>
              <a:rPr lang="fr-FR" altLang="fr-FR" sz="1200" baseline="-25000">
                <a:solidFill>
                  <a:srgbClr val="000000"/>
                </a:solidFill>
                <a:cs typeface="Arial" panose="020B0604020202020204" pitchFamily="34" charset="0"/>
              </a:rPr>
              <a:t>2</a:t>
            </a:r>
          </a:p>
        </p:txBody>
      </p:sp>
      <p:pic>
        <p:nvPicPr>
          <p:cNvPr id="6169"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1557338"/>
            <a:ext cx="15113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0" name="Text Box 30"/>
          <p:cNvSpPr txBox="1">
            <a:spLocks noChangeArrowheads="1"/>
          </p:cNvSpPr>
          <p:nvPr/>
        </p:nvSpPr>
        <p:spPr bwMode="auto">
          <a:xfrm>
            <a:off x="1908175" y="2205038"/>
            <a:ext cx="89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a:solidFill>
                  <a:srgbClr val="000000"/>
                </a:solidFill>
                <a:cs typeface="Arial" panose="020B0604020202020204" pitchFamily="34" charset="0"/>
              </a:rPr>
              <a:t>Chalcocite</a:t>
            </a:r>
          </a:p>
          <a:p>
            <a:pPr algn="ctr" eaLnBrk="1" hangingPunct="1">
              <a:spcBef>
                <a:spcPct val="0"/>
              </a:spcBef>
              <a:buFontTx/>
              <a:buNone/>
            </a:pPr>
            <a:r>
              <a:rPr lang="fr-FR" altLang="fr-FR" sz="1200">
                <a:solidFill>
                  <a:srgbClr val="000000"/>
                </a:solidFill>
                <a:cs typeface="Arial" panose="020B0604020202020204" pitchFamily="34" charset="0"/>
              </a:rPr>
              <a:t>Cu</a:t>
            </a:r>
            <a:r>
              <a:rPr lang="fr-FR" altLang="fr-FR" sz="1200" baseline="-25000">
                <a:solidFill>
                  <a:srgbClr val="000000"/>
                </a:solidFill>
                <a:cs typeface="Arial" panose="020B0604020202020204" pitchFamily="34" charset="0"/>
              </a:rPr>
              <a:t>2</a:t>
            </a:r>
            <a:r>
              <a:rPr lang="fr-FR" altLang="fr-FR" sz="1200">
                <a:solidFill>
                  <a:srgbClr val="000000"/>
                </a:solidFill>
                <a:cs typeface="Arial" panose="020B0604020202020204" pitchFamily="34" charset="0"/>
              </a:rPr>
              <a:t>S</a:t>
            </a:r>
          </a:p>
        </p:txBody>
      </p:sp>
      <p:pic>
        <p:nvPicPr>
          <p:cNvPr id="6171"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3938" y="981075"/>
            <a:ext cx="16986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2" name="Text Box 32"/>
          <p:cNvSpPr txBox="1">
            <a:spLocks noChangeArrowheads="1"/>
          </p:cNvSpPr>
          <p:nvPr/>
        </p:nvSpPr>
        <p:spPr bwMode="auto">
          <a:xfrm>
            <a:off x="4140200" y="2349500"/>
            <a:ext cx="673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a:solidFill>
                  <a:srgbClr val="000000"/>
                </a:solidFill>
                <a:cs typeface="Arial" panose="020B0604020202020204" pitchFamily="34" charset="0"/>
              </a:rPr>
              <a:t>Cuprite</a:t>
            </a:r>
          </a:p>
          <a:p>
            <a:pPr algn="ctr" eaLnBrk="1" hangingPunct="1">
              <a:spcBef>
                <a:spcPct val="0"/>
              </a:spcBef>
              <a:buFontTx/>
              <a:buNone/>
            </a:pPr>
            <a:r>
              <a:rPr lang="fr-FR" altLang="fr-FR" sz="1200">
                <a:solidFill>
                  <a:srgbClr val="000000"/>
                </a:solidFill>
                <a:cs typeface="Arial" panose="020B0604020202020204" pitchFamily="34" charset="0"/>
              </a:rPr>
              <a:t>Cu</a:t>
            </a:r>
            <a:r>
              <a:rPr lang="fr-FR" altLang="fr-FR" sz="1200" baseline="-25000">
                <a:solidFill>
                  <a:srgbClr val="000000"/>
                </a:solidFill>
                <a:cs typeface="Arial" panose="020B0604020202020204" pitchFamily="34" charset="0"/>
              </a:rPr>
              <a:t>2</a:t>
            </a:r>
            <a:r>
              <a:rPr lang="fr-FR" altLang="fr-FR" sz="1200">
                <a:solidFill>
                  <a:srgbClr val="000000"/>
                </a:solidFill>
                <a:cs typeface="Arial" panose="020B0604020202020204" pitchFamily="34" charset="0"/>
              </a:rPr>
              <a:t>O</a:t>
            </a:r>
          </a:p>
        </p:txBody>
      </p:sp>
      <p:sp>
        <p:nvSpPr>
          <p:cNvPr id="6173" name="Rectangle 33"/>
          <p:cNvSpPr>
            <a:spLocks noChangeArrowheads="1"/>
          </p:cNvSpPr>
          <p:nvPr/>
        </p:nvSpPr>
        <p:spPr bwMode="auto">
          <a:xfrm>
            <a:off x="742950" y="106363"/>
            <a:ext cx="7704138" cy="806450"/>
          </a:xfrm>
          <a:prstGeom prst="rect">
            <a:avLst/>
          </a:prstGeom>
          <a:gradFill rotWithShape="1">
            <a:gsLst>
              <a:gs pos="0">
                <a:srgbClr val="C1643F">
                  <a:alpha val="46001"/>
                </a:srgbClr>
              </a:gs>
              <a:gs pos="100000">
                <a:srgbClr val="C9925B">
                  <a:alpha val="46001"/>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174" name="Text Box 34"/>
          <p:cNvSpPr txBox="1">
            <a:spLocks noChangeArrowheads="1"/>
          </p:cNvSpPr>
          <p:nvPr/>
        </p:nvSpPr>
        <p:spPr bwMode="auto">
          <a:xfrm>
            <a:off x="1082675" y="360363"/>
            <a:ext cx="935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None/>
            </a:pPr>
            <a:r>
              <a:rPr lang="fr-FR" altLang="fr-FR" sz="1400" b="1">
                <a:solidFill>
                  <a:srgbClr val="000000"/>
                </a:solidFill>
              </a:rPr>
              <a:t>MINERAI</a:t>
            </a:r>
          </a:p>
        </p:txBody>
      </p:sp>
      <p:sp>
        <p:nvSpPr>
          <p:cNvPr id="6175" name="Text Box 35"/>
          <p:cNvSpPr txBox="1">
            <a:spLocks noChangeArrowheads="1"/>
          </p:cNvSpPr>
          <p:nvPr/>
        </p:nvSpPr>
        <p:spPr bwMode="auto">
          <a:xfrm>
            <a:off x="2195513" y="188913"/>
            <a:ext cx="61166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a:solidFill>
                  <a:srgbClr val="000000"/>
                </a:solidFill>
              </a:rPr>
              <a:t>Roche avec une </a:t>
            </a:r>
            <a:r>
              <a:rPr lang="fr-FR" altLang="fr-FR" sz="1200" b="1" u="sng">
                <a:solidFill>
                  <a:srgbClr val="FF0000"/>
                </a:solidFill>
              </a:rPr>
              <a:t>concentration élevée en métaux utiles</a:t>
            </a:r>
            <a:r>
              <a:rPr lang="fr-FR" altLang="fr-FR" sz="1200" b="1">
                <a:solidFill>
                  <a:srgbClr val="000000"/>
                </a:solidFill>
              </a:rPr>
              <a:t>, </a:t>
            </a:r>
            <a:r>
              <a:rPr lang="fr-FR" altLang="fr-FR" sz="1200" b="1" u="sng">
                <a:solidFill>
                  <a:srgbClr val="FF0000"/>
                </a:solidFill>
              </a:rPr>
              <a:t>économiquement et techniquement exploitables</a:t>
            </a:r>
            <a:r>
              <a:rPr lang="fr-FR" altLang="fr-FR" sz="1200" b="1">
                <a:solidFill>
                  <a:srgbClr val="000000"/>
                </a:solidFill>
              </a:rPr>
              <a:t>. Il peut également contenir d’autres éléments non utiles qui constituent la gangue.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33400" y="6096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fr-FR" altLang="fr-FR" sz="2000">
                <a:solidFill>
                  <a:schemeClr val="bg1"/>
                </a:solidFill>
              </a:rPr>
              <a:t>Compositions isotopiques </a:t>
            </a:r>
            <a:r>
              <a:rPr lang="fr-FR" altLang="fr-FR" sz="2000" baseline="30000">
                <a:solidFill>
                  <a:schemeClr val="bg1"/>
                </a:solidFill>
              </a:rPr>
              <a:t>206</a:t>
            </a:r>
            <a:r>
              <a:rPr lang="fr-FR" altLang="fr-FR" sz="2000">
                <a:solidFill>
                  <a:schemeClr val="bg1"/>
                </a:solidFill>
              </a:rPr>
              <a:t>Pb/</a:t>
            </a:r>
            <a:r>
              <a:rPr lang="fr-FR" altLang="fr-FR" sz="2000" baseline="30000">
                <a:solidFill>
                  <a:schemeClr val="bg1"/>
                </a:solidFill>
              </a:rPr>
              <a:t>207</a:t>
            </a:r>
            <a:r>
              <a:rPr lang="fr-FR" altLang="fr-FR" sz="2000">
                <a:solidFill>
                  <a:schemeClr val="bg1"/>
                </a:solidFill>
              </a:rPr>
              <a:t>Pb et tonnage des gisements de Pb / Zn d’importance mondiale</a:t>
            </a:r>
          </a:p>
        </p:txBody>
      </p:sp>
      <p:sp>
        <p:nvSpPr>
          <p:cNvPr id="49155" name="Text Box 3"/>
          <p:cNvSpPr txBox="1">
            <a:spLocks noChangeArrowheads="1"/>
          </p:cNvSpPr>
          <p:nvPr/>
        </p:nvSpPr>
        <p:spPr bwMode="auto">
          <a:xfrm>
            <a:off x="6477000" y="5638800"/>
            <a:ext cx="2454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i="1">
                <a:solidFill>
                  <a:schemeClr val="bg1"/>
                </a:solidFill>
              </a:rPr>
              <a:t>France fin </a:t>
            </a:r>
            <a:r>
              <a:rPr lang="fr-FR" altLang="fr-FR" sz="1000" i="1">
                <a:solidFill>
                  <a:schemeClr val="bg1"/>
                </a:solidFill>
              </a:rPr>
              <a:t>d’exploitation</a:t>
            </a:r>
            <a:r>
              <a:rPr lang="fr-FR" altLang="fr-FR" sz="1400" i="1">
                <a:solidFill>
                  <a:schemeClr val="bg1"/>
                </a:solidFill>
              </a:rPr>
              <a:t> : 1991</a:t>
            </a:r>
          </a:p>
        </p:txBody>
      </p:sp>
      <p:pic>
        <p:nvPicPr>
          <p:cNvPr id="49156" name="Picture 4" descr="gis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425575"/>
            <a:ext cx="88265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2">
            <a:lum bright="48000"/>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5"/>
          <p:cNvSpPr txBox="1">
            <a:spLocks noChangeArrowheads="1"/>
          </p:cNvSpPr>
          <p:nvPr/>
        </p:nvSpPr>
        <p:spPr bwMode="auto">
          <a:xfrm>
            <a:off x="1298575" y="1150938"/>
            <a:ext cx="7202488"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800">
                <a:solidFill>
                  <a:schemeClr val="accent2"/>
                </a:solidFill>
              </a:rPr>
              <a:t>Pb dit automobile</a:t>
            </a:r>
            <a:r>
              <a:rPr lang="fr-FR" altLang="fr-FR" sz="2800"/>
              <a:t> : mesures directes sur essences (données 1995)</a:t>
            </a:r>
          </a:p>
          <a:p>
            <a:pPr eaLnBrk="1" hangingPunct="1">
              <a:spcBef>
                <a:spcPct val="0"/>
              </a:spcBef>
              <a:buFontTx/>
              <a:buNone/>
            </a:pPr>
            <a:endParaRPr lang="fr-FR" altLang="fr-FR" sz="2800"/>
          </a:p>
          <a:p>
            <a:pPr eaLnBrk="1" hangingPunct="1">
              <a:spcBef>
                <a:spcPct val="0"/>
              </a:spcBef>
              <a:buFontTx/>
              <a:buNone/>
            </a:pPr>
            <a:r>
              <a:rPr lang="fr-FR" altLang="fr-FR" sz="2800"/>
              <a:t> = Mélange entre 80% minerais Australien (Mount Isa et Broken Hill : 1.039-1.042) </a:t>
            </a:r>
          </a:p>
          <a:p>
            <a:pPr eaLnBrk="1" hangingPunct="1">
              <a:spcBef>
                <a:spcPct val="0"/>
              </a:spcBef>
              <a:buFontTx/>
              <a:buNone/>
            </a:pPr>
            <a:r>
              <a:rPr lang="fr-FR" altLang="fr-FR" sz="2800"/>
              <a:t>et 20% du Maroc (1.16 - 1.17)</a:t>
            </a:r>
          </a:p>
          <a:p>
            <a:pPr eaLnBrk="1" hangingPunct="1">
              <a:spcBef>
                <a:spcPct val="0"/>
              </a:spcBef>
              <a:buFontTx/>
              <a:buNone/>
            </a:pPr>
            <a:r>
              <a:rPr lang="fr-FR" altLang="fr-FR" sz="2800"/>
              <a:t> </a:t>
            </a:r>
          </a:p>
          <a:p>
            <a:pPr eaLnBrk="1" hangingPunct="1">
              <a:spcBef>
                <a:spcPct val="0"/>
              </a:spcBef>
              <a:buFontTx/>
              <a:buNone/>
            </a:pPr>
            <a:r>
              <a:rPr lang="fr-FR" altLang="fr-FR" sz="2800"/>
              <a:t>		</a:t>
            </a:r>
            <a:r>
              <a:rPr lang="fr-FR" altLang="fr-FR" sz="2800" baseline="30000"/>
              <a:t>206</a:t>
            </a:r>
            <a:r>
              <a:rPr lang="fr-FR" altLang="fr-FR" sz="2800"/>
              <a:t>Pb/</a:t>
            </a:r>
            <a:r>
              <a:rPr lang="fr-FR" altLang="fr-FR" sz="2800" baseline="30000"/>
              <a:t>207</a:t>
            </a:r>
            <a:r>
              <a:rPr lang="fr-FR" altLang="fr-FR" sz="2800"/>
              <a:t>Pb : 1.069 - 1.094</a:t>
            </a:r>
          </a:p>
          <a:p>
            <a:pPr eaLnBrk="1" hangingPunct="1">
              <a:spcBef>
                <a:spcPct val="0"/>
              </a:spcBef>
              <a:buFontTx/>
              <a:buNone/>
            </a:pPr>
            <a:endParaRPr lang="fr-FR" altLang="fr-FR" sz="2800"/>
          </a:p>
        </p:txBody>
      </p:sp>
      <p:sp>
        <p:nvSpPr>
          <p:cNvPr id="50180" name="Text Box 6"/>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
        <p:nvSpPr>
          <p:cNvPr id="50181" name="Text Box 7"/>
          <p:cNvSpPr txBox="1">
            <a:spLocks noChangeArrowheads="1"/>
          </p:cNvSpPr>
          <p:nvPr/>
        </p:nvSpPr>
        <p:spPr bwMode="auto">
          <a:xfrm>
            <a:off x="403225" y="6075363"/>
            <a:ext cx="343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France dans les années 90</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533400" y="6096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fr-FR" altLang="fr-FR" sz="2000">
                <a:solidFill>
                  <a:schemeClr val="bg1"/>
                </a:solidFill>
              </a:rPr>
              <a:t>Compositions isotopiques </a:t>
            </a:r>
            <a:r>
              <a:rPr lang="fr-FR" altLang="fr-FR" sz="2000" baseline="30000">
                <a:solidFill>
                  <a:schemeClr val="bg1"/>
                </a:solidFill>
              </a:rPr>
              <a:t>206</a:t>
            </a:r>
            <a:r>
              <a:rPr lang="fr-FR" altLang="fr-FR" sz="2000">
                <a:solidFill>
                  <a:schemeClr val="bg1"/>
                </a:solidFill>
              </a:rPr>
              <a:t>Pb/</a:t>
            </a:r>
            <a:r>
              <a:rPr lang="fr-FR" altLang="fr-FR" sz="2000" baseline="30000">
                <a:solidFill>
                  <a:schemeClr val="bg1"/>
                </a:solidFill>
              </a:rPr>
              <a:t>207</a:t>
            </a:r>
            <a:r>
              <a:rPr lang="fr-FR" altLang="fr-FR" sz="2000">
                <a:solidFill>
                  <a:schemeClr val="bg1"/>
                </a:solidFill>
              </a:rPr>
              <a:t>Pb et tonnage des gisements de Pb / Zn d’importance mondiale</a:t>
            </a:r>
          </a:p>
        </p:txBody>
      </p:sp>
      <p:sp>
        <p:nvSpPr>
          <p:cNvPr id="51203" name="Text Box 3"/>
          <p:cNvSpPr txBox="1">
            <a:spLocks noChangeArrowheads="1"/>
          </p:cNvSpPr>
          <p:nvPr/>
        </p:nvSpPr>
        <p:spPr bwMode="auto">
          <a:xfrm>
            <a:off x="6477000" y="5638800"/>
            <a:ext cx="2454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i="1">
                <a:solidFill>
                  <a:schemeClr val="bg1"/>
                </a:solidFill>
              </a:rPr>
              <a:t>France fin </a:t>
            </a:r>
            <a:r>
              <a:rPr lang="fr-FR" altLang="fr-FR" sz="1000" i="1">
                <a:solidFill>
                  <a:schemeClr val="bg1"/>
                </a:solidFill>
              </a:rPr>
              <a:t>d’exploitation</a:t>
            </a:r>
            <a:r>
              <a:rPr lang="fr-FR" altLang="fr-FR" sz="1400" i="1">
                <a:solidFill>
                  <a:schemeClr val="bg1"/>
                </a:solidFill>
              </a:rPr>
              <a:t> : 1991</a:t>
            </a:r>
          </a:p>
        </p:txBody>
      </p:sp>
      <p:pic>
        <p:nvPicPr>
          <p:cNvPr id="51204" name="Picture 4" descr="gis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425575"/>
            <a:ext cx="88265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p:cNvPicPr>
            <a:picLocks noChangeAspect="1" noChangeArrowheads="1"/>
          </p:cNvPicPr>
          <p:nvPr/>
        </p:nvPicPr>
        <p:blipFill>
          <a:blip r:embed="rId2">
            <a:lum bright="30000"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p:cNvSpPr txBox="1">
            <a:spLocks noChangeArrowheads="1"/>
          </p:cNvSpPr>
          <p:nvPr/>
        </p:nvSpPr>
        <p:spPr bwMode="auto">
          <a:xfrm>
            <a:off x="304800" y="908050"/>
            <a:ext cx="84582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800">
                <a:solidFill>
                  <a:schemeClr val="accent2"/>
                </a:solidFill>
              </a:rPr>
              <a:t>Pb dit industriel</a:t>
            </a:r>
            <a:r>
              <a:rPr lang="fr-FR" altLang="fr-FR" sz="2800"/>
              <a:t> : à partir des cendres d ’incinérations (filtres) </a:t>
            </a:r>
          </a:p>
          <a:p>
            <a:pPr>
              <a:spcBef>
                <a:spcPct val="0"/>
              </a:spcBef>
              <a:buFontTx/>
              <a:buNone/>
            </a:pPr>
            <a:endParaRPr lang="fr-FR" altLang="fr-FR" sz="2800"/>
          </a:p>
          <a:p>
            <a:pPr>
              <a:spcBef>
                <a:spcPct val="0"/>
              </a:spcBef>
              <a:buFontTx/>
              <a:buNone/>
            </a:pPr>
            <a:r>
              <a:rPr lang="fr-FR" altLang="fr-FR" sz="2800"/>
              <a:t>moyenne des produits utilisés en industrie, déchetteries, ordures communes</a:t>
            </a:r>
          </a:p>
          <a:p>
            <a:pPr>
              <a:spcBef>
                <a:spcPct val="0"/>
              </a:spcBef>
              <a:buFontTx/>
              <a:buNone/>
            </a:pPr>
            <a:endParaRPr lang="fr-FR" altLang="fr-FR" sz="2800"/>
          </a:p>
          <a:p>
            <a:pPr>
              <a:spcBef>
                <a:spcPct val="0"/>
              </a:spcBef>
              <a:buFontTx/>
              <a:buNone/>
            </a:pPr>
            <a:r>
              <a:rPr lang="fr-FR" altLang="fr-FR" sz="2800" baseline="30000"/>
              <a:t>		206</a:t>
            </a:r>
            <a:r>
              <a:rPr lang="fr-FR" altLang="fr-FR" sz="2800"/>
              <a:t>Pb/</a:t>
            </a:r>
            <a:r>
              <a:rPr lang="fr-FR" altLang="fr-FR" sz="2800" baseline="30000"/>
              <a:t>207</a:t>
            </a:r>
            <a:r>
              <a:rPr lang="fr-FR" altLang="fr-FR" sz="2800"/>
              <a:t>Pb : 1.143 - 1.156</a:t>
            </a:r>
          </a:p>
          <a:p>
            <a:pPr>
              <a:spcBef>
                <a:spcPct val="0"/>
              </a:spcBef>
              <a:buFontTx/>
              <a:buNone/>
            </a:pPr>
            <a:endParaRPr lang="fr-FR" altLang="fr-FR" sz="2800"/>
          </a:p>
        </p:txBody>
      </p:sp>
      <p:sp>
        <p:nvSpPr>
          <p:cNvPr id="52228"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
        <p:nvSpPr>
          <p:cNvPr id="52229" name="Text Box 7"/>
          <p:cNvSpPr txBox="1">
            <a:spLocks noChangeArrowheads="1"/>
          </p:cNvSpPr>
          <p:nvPr/>
        </p:nvSpPr>
        <p:spPr bwMode="auto">
          <a:xfrm>
            <a:off x="403225" y="6075363"/>
            <a:ext cx="343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France dans les années 90</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219200" y="476250"/>
            <a:ext cx="7010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fr-FR" altLang="fr-FR" sz="2000"/>
              <a:t>Exemple de l’évolution des rapports atmosphériques des aérosols américains et européens</a:t>
            </a:r>
          </a:p>
        </p:txBody>
      </p:sp>
      <p:pic>
        <p:nvPicPr>
          <p:cNvPr id="53251" name="Picture 3" descr="Pb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71588"/>
            <a:ext cx="6858000"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
        <p:nvSpPr>
          <p:cNvPr id="54276" name="Text Box 6"/>
          <p:cNvSpPr txBox="1">
            <a:spLocks noChangeArrowheads="1"/>
          </p:cNvSpPr>
          <p:nvPr/>
        </p:nvSpPr>
        <p:spPr bwMode="auto">
          <a:xfrm>
            <a:off x="955675" y="865188"/>
            <a:ext cx="6088063"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4800"/>
              <a:t>Mélanges isotopiques</a:t>
            </a:r>
          </a:p>
          <a:p>
            <a:pPr eaLnBrk="1" hangingPunct="1">
              <a:spcBef>
                <a:spcPct val="0"/>
              </a:spcBef>
              <a:buFontTx/>
              <a:buNone/>
            </a:pPr>
            <a:endParaRPr lang="fr-FR" altLang="fr-FR" sz="4800"/>
          </a:p>
          <a:p>
            <a:pPr eaLnBrk="1" hangingPunct="1">
              <a:spcBef>
                <a:spcPct val="0"/>
              </a:spcBef>
              <a:buFontTx/>
              <a:buNone/>
            </a:pPr>
            <a:r>
              <a:rPr lang="fr-FR" altLang="fr-FR"/>
              <a:t>Mélanges binaires</a:t>
            </a:r>
          </a:p>
          <a:p>
            <a:pPr eaLnBrk="1" hangingPunct="1">
              <a:spcBef>
                <a:spcPct val="0"/>
              </a:spcBef>
              <a:buFontTx/>
              <a:buNone/>
            </a:pPr>
            <a:endParaRPr lang="fr-FR" altLang="fr-FR"/>
          </a:p>
          <a:p>
            <a:pPr eaLnBrk="1" hangingPunct="1">
              <a:spcBef>
                <a:spcPct val="0"/>
              </a:spcBef>
              <a:buFontTx/>
              <a:buNone/>
            </a:pPr>
            <a:r>
              <a:rPr lang="fr-FR" altLang="fr-FR"/>
              <a:t>Mélanges ternaires</a:t>
            </a:r>
          </a:p>
          <a:p>
            <a:pPr eaLnBrk="1" hangingPunct="1">
              <a:spcBef>
                <a:spcPct val="0"/>
              </a:spcBef>
              <a:buFontTx/>
              <a:buNone/>
            </a:pPr>
            <a:endParaRPr lang="fr-FR" altLang="fr-FR"/>
          </a:p>
          <a:p>
            <a:pPr eaLnBrk="1" hangingPunct="1">
              <a:spcBef>
                <a:spcPct val="0"/>
              </a:spcBef>
              <a:buFontTx/>
              <a:buNone/>
            </a:pPr>
            <a:r>
              <a:rPr lang="fr-FR" altLang="fr-FR"/>
              <a:t>Mélanges multi-sources</a:t>
            </a:r>
          </a:p>
          <a:p>
            <a:pPr eaLnBrk="1" hangingPunct="1">
              <a:spcBef>
                <a:spcPct val="0"/>
              </a:spcBef>
              <a:buFontTx/>
              <a:buNone/>
            </a:pPr>
            <a:endParaRPr lang="fr-FR" altLang="fr-FR"/>
          </a:p>
          <a:p>
            <a:pPr eaLnBrk="1" hangingPunct="1">
              <a:spcBef>
                <a:spcPct val="0"/>
              </a:spcBef>
              <a:buFontTx/>
              <a:buNone/>
            </a:pPr>
            <a:r>
              <a:rPr lang="fr-FR" altLang="fr-FR"/>
              <a:t>Comment s’en tirer…?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636588"/>
            <a:ext cx="6022975" cy="58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1600200" y="1511300"/>
          <a:ext cx="5905500" cy="3827463"/>
        </p:xfrm>
        <a:graphic>
          <a:graphicData uri="http://schemas.openxmlformats.org/presentationml/2006/ole">
            <mc:AlternateContent xmlns:mc="http://schemas.openxmlformats.org/markup-compatibility/2006">
              <mc:Choice xmlns:v="urn:schemas-microsoft-com:vml" Requires="v">
                <p:oleObj spid="_x0000_s56325" name="Equation" r:id="rId3" imgW="2667000" imgH="1727200" progId="Equation.3">
                  <p:embed/>
                </p:oleObj>
              </mc:Choice>
              <mc:Fallback>
                <p:oleObj name="Equation" r:id="rId3" imgW="2667000" imgH="1727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11300"/>
                        <a:ext cx="5905500" cy="3827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3" name="Text Box 3"/>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
        <p:nvSpPr>
          <p:cNvPr id="56324" name="Text Box 4"/>
          <p:cNvSpPr txBox="1">
            <a:spLocks noChangeArrowheads="1"/>
          </p:cNvSpPr>
          <p:nvPr/>
        </p:nvSpPr>
        <p:spPr bwMode="auto">
          <a:xfrm>
            <a:off x="498475" y="836613"/>
            <a:ext cx="269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Mélange binaire simple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363" y="509588"/>
            <a:ext cx="6308725"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563" y="601663"/>
            <a:ext cx="6137275"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139700" y="188913"/>
            <a:ext cx="5678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600" b="1">
                <a:solidFill>
                  <a:srgbClr val="000000"/>
                </a:solidFill>
                <a:cs typeface="Arial" panose="020B0604020202020204" pitchFamily="34" charset="0"/>
              </a:rPr>
              <a:t>Exploitations minières du cuivre au Mitterberg (Autriche)</a:t>
            </a:r>
          </a:p>
        </p:txBody>
      </p:sp>
      <p:pic>
        <p:nvPicPr>
          <p:cNvPr id="71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4005263"/>
            <a:ext cx="38290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Freeform 5"/>
          <p:cNvSpPr>
            <a:spLocks/>
          </p:cNvSpPr>
          <p:nvPr/>
        </p:nvSpPr>
        <p:spPr bwMode="auto">
          <a:xfrm>
            <a:off x="6084888" y="3789363"/>
            <a:ext cx="182562" cy="504825"/>
          </a:xfrm>
          <a:custGeom>
            <a:avLst/>
            <a:gdLst>
              <a:gd name="T0" fmla="*/ 112597581 w 296"/>
              <a:gd name="T1" fmla="*/ 467611524 h 545"/>
              <a:gd name="T2" fmla="*/ 8749407 w 296"/>
              <a:gd name="T3" fmla="*/ 311454794 h 545"/>
              <a:gd name="T4" fmla="*/ 60482914 w 296"/>
              <a:gd name="T5" fmla="*/ 0 h 545"/>
              <a:gd name="T6" fmla="*/ 0 60000 65536"/>
              <a:gd name="T7" fmla="*/ 0 60000 65536"/>
              <a:gd name="T8" fmla="*/ 0 60000 65536"/>
              <a:gd name="T9" fmla="*/ 0 w 296"/>
              <a:gd name="T10" fmla="*/ 0 h 545"/>
              <a:gd name="T11" fmla="*/ 296 w 296"/>
              <a:gd name="T12" fmla="*/ 545 h 545"/>
            </a:gdLst>
            <a:ahLst/>
            <a:cxnLst>
              <a:cxn ang="T6">
                <a:pos x="T0" y="T1"/>
              </a:cxn>
              <a:cxn ang="T7">
                <a:pos x="T2" y="T3"/>
              </a:cxn>
              <a:cxn ang="T8">
                <a:pos x="T4" y="T5"/>
              </a:cxn>
            </a:cxnLst>
            <a:rect l="T9" t="T10" r="T11" b="T12"/>
            <a:pathLst>
              <a:path w="296" h="545">
                <a:moveTo>
                  <a:pt x="296" y="545"/>
                </a:moveTo>
                <a:cubicBezTo>
                  <a:pt x="171" y="499"/>
                  <a:pt x="46" y="454"/>
                  <a:pt x="23" y="363"/>
                </a:cubicBezTo>
                <a:cubicBezTo>
                  <a:pt x="0" y="272"/>
                  <a:pt x="136" y="60"/>
                  <a:pt x="159" y="0"/>
                </a:cubicBezTo>
              </a:path>
            </a:pathLst>
          </a:custGeom>
          <a:noFill/>
          <a:ln w="12700">
            <a:solidFill>
              <a:srgbClr val="FF0000"/>
            </a:solidFill>
            <a:round/>
            <a:headEnd/>
            <a:tailEnd type="triangle" w="sm" len="med"/>
          </a:ln>
          <a:extLst>
            <a:ext uri="{909E8E84-426E-40DD-AFC4-6F175D3DCCD1}">
              <a14:hiddenFill xmlns:a14="http://schemas.microsoft.com/office/drawing/2010/main">
                <a:solidFill>
                  <a:srgbClr val="FFFFFF"/>
                </a:solidFill>
              </a14:hiddenFill>
            </a:ext>
          </a:extLst>
        </p:spPr>
        <p:txBody>
          <a:bodyPr/>
          <a:lstStyle/>
          <a:p>
            <a:endParaRPr lang="fr-FR"/>
          </a:p>
        </p:txBody>
      </p:sp>
      <p:pic>
        <p:nvPicPr>
          <p:cNvPr id="71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5157788"/>
            <a:ext cx="2087563"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7"/>
          <p:cNvSpPr txBox="1">
            <a:spLocks noChangeArrowheads="1"/>
          </p:cNvSpPr>
          <p:nvPr/>
        </p:nvSpPr>
        <p:spPr bwMode="auto">
          <a:xfrm>
            <a:off x="-14288" y="6532563"/>
            <a:ext cx="1931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t>Galeries de l’âge du Bronze</a:t>
            </a:r>
          </a:p>
        </p:txBody>
      </p:sp>
      <p:pic>
        <p:nvPicPr>
          <p:cNvPr id="717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692150"/>
            <a:ext cx="55451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130175"/>
            <a:ext cx="26336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Numériser0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5113" y="3644900"/>
            <a:ext cx="83502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Numériser00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0513" y="5003800"/>
            <a:ext cx="82391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88" y="4192588"/>
            <a:ext cx="1589087"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6088" y="3992563"/>
            <a:ext cx="849312"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4688" y="3997325"/>
            <a:ext cx="8858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363" y="655638"/>
            <a:ext cx="6022975" cy="58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p:cNvSpPr txBox="1">
            <a:spLocks noChangeArrowheads="1"/>
          </p:cNvSpPr>
          <p:nvPr/>
        </p:nvSpPr>
        <p:spPr bwMode="auto">
          <a:xfrm>
            <a:off x="4670425" y="1370013"/>
            <a:ext cx="153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Pas facile….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i="1">
                <a:solidFill>
                  <a:schemeClr val="bg1"/>
                </a:solidFill>
              </a:rPr>
              <a:t>Le plomb : caractéristiques</a:t>
            </a:r>
            <a:endParaRPr lang="fr-FR" altLang="fr-FR" sz="2000" i="1">
              <a:solidFill>
                <a:schemeClr val="bg1"/>
              </a:solidFill>
            </a:endParaRPr>
          </a:p>
        </p:txBody>
      </p:sp>
      <p:pic>
        <p:nvPicPr>
          <p:cNvPr id="604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663" y="654050"/>
            <a:ext cx="5908675"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323850" y="260350"/>
            <a:ext cx="8496300" cy="336550"/>
          </a:xfrm>
          <a:prstGeom prst="rect">
            <a:avLst/>
          </a:prstGeom>
          <a:noFill/>
          <a:ln w="9525">
            <a:noFill/>
            <a:miter lim="800000"/>
            <a:headEnd/>
            <a:tailEnd/>
          </a:ln>
          <a:effectLst/>
        </p:spPr>
        <p:txBody>
          <a:bodyPr>
            <a:spAutoFit/>
          </a:bodyPr>
          <a:lstStyle/>
          <a:p>
            <a:pPr>
              <a:spcBef>
                <a:spcPct val="50000"/>
              </a:spcBef>
              <a:defRPr/>
            </a:pPr>
            <a:r>
              <a:rPr lang="fr-FR" sz="1600" b="1">
                <a:effectLst>
                  <a:outerShdw blurRad="38100" dist="38100" dir="2700000" algn="tl">
                    <a:srgbClr val="C0C0C0"/>
                  </a:outerShdw>
                </a:effectLst>
                <a:latin typeface="Arial" charset="0"/>
              </a:rPr>
              <a:t>Tourbière du Jura</a:t>
            </a:r>
            <a:endParaRPr lang="fr-FR" sz="2000" b="1">
              <a:effectLst>
                <a:outerShdw blurRad="38100" dist="38100" dir="2700000" algn="tl">
                  <a:srgbClr val="C0C0C0"/>
                </a:outerShdw>
              </a:effectLst>
              <a:latin typeface="Arial" charset="0"/>
            </a:endParaRPr>
          </a:p>
        </p:txBody>
      </p:sp>
      <p:pic>
        <p:nvPicPr>
          <p:cNvPr id="61443" name="Picture 3" descr="Pbn°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228013"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p:cNvSpPr txBox="1">
            <a:spLocks noChangeArrowheads="1"/>
          </p:cNvSpPr>
          <p:nvPr/>
        </p:nvSpPr>
        <p:spPr bwMode="auto">
          <a:xfrm>
            <a:off x="7391400" y="6400800"/>
            <a:ext cx="13636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000" b="1" i="1"/>
              <a:t>(Shotyk et al., 1998)</a:t>
            </a:r>
          </a:p>
        </p:txBody>
      </p:sp>
      <p:sp>
        <p:nvSpPr>
          <p:cNvPr id="61445" name="Line 5"/>
          <p:cNvSpPr>
            <a:spLocks noChangeShapeType="1"/>
          </p:cNvSpPr>
          <p:nvPr/>
        </p:nvSpPr>
        <p:spPr bwMode="auto">
          <a:xfrm>
            <a:off x="4572000" y="4343400"/>
            <a:ext cx="457200" cy="76200"/>
          </a:xfrm>
          <a:prstGeom prst="line">
            <a:avLst/>
          </a:prstGeom>
          <a:noFill/>
          <a:ln w="1905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61446" name="Text Box 6"/>
          <p:cNvSpPr txBox="1">
            <a:spLocks noChangeArrowheads="1"/>
          </p:cNvSpPr>
          <p:nvPr/>
        </p:nvSpPr>
        <p:spPr bwMode="auto">
          <a:xfrm>
            <a:off x="3071813" y="4038600"/>
            <a:ext cx="1500187" cy="466725"/>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a:solidFill>
                  <a:srgbClr val="FF9900"/>
                </a:solidFill>
              </a:rPr>
              <a:t>CC sup</a:t>
            </a:r>
          </a:p>
          <a:p>
            <a:pPr>
              <a:spcBef>
                <a:spcPct val="0"/>
              </a:spcBef>
              <a:buFontTx/>
              <a:buNone/>
            </a:pPr>
            <a:r>
              <a:rPr lang="fr-FR" altLang="fr-FR" sz="1200" b="1">
                <a:solidFill>
                  <a:srgbClr val="FF9900"/>
                </a:solidFill>
              </a:rPr>
              <a:t>+ aérosols Sahara</a:t>
            </a:r>
          </a:p>
        </p:txBody>
      </p:sp>
      <p:sp>
        <p:nvSpPr>
          <p:cNvPr id="61447" name="Line 7"/>
          <p:cNvSpPr>
            <a:spLocks noChangeShapeType="1"/>
          </p:cNvSpPr>
          <p:nvPr/>
        </p:nvSpPr>
        <p:spPr bwMode="auto">
          <a:xfrm flipH="1">
            <a:off x="5368925" y="5029200"/>
            <a:ext cx="457200" cy="152400"/>
          </a:xfrm>
          <a:prstGeom prst="line">
            <a:avLst/>
          </a:prstGeom>
          <a:noFill/>
          <a:ln w="1905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61448" name="Text Box 8"/>
          <p:cNvSpPr txBox="1">
            <a:spLocks noChangeArrowheads="1"/>
          </p:cNvSpPr>
          <p:nvPr/>
        </p:nvSpPr>
        <p:spPr bwMode="auto">
          <a:xfrm>
            <a:off x="5749925" y="4876800"/>
            <a:ext cx="727075" cy="284163"/>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b="1">
                <a:solidFill>
                  <a:srgbClr val="FF9900"/>
                </a:solidFill>
              </a:rPr>
              <a:t>CC sup</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lum bright="30000" contras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076700"/>
            <a:ext cx="3954463" cy="2643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68" name="Picture 4" descr="for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2928938"/>
            <a:ext cx="2700337" cy="3600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9" name="Text Box 5"/>
          <p:cNvSpPr txBox="1">
            <a:spLocks noChangeArrowheads="1"/>
          </p:cNvSpPr>
          <p:nvPr/>
        </p:nvSpPr>
        <p:spPr bwMode="auto">
          <a:xfrm>
            <a:off x="857250" y="6481763"/>
            <a:ext cx="3024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1400" b="1" i="1">
                <a:cs typeface="Arial" panose="020B0604020202020204" pitchFamily="34" charset="0"/>
              </a:rPr>
              <a:t>Forage manuel</a:t>
            </a:r>
          </a:p>
        </p:txBody>
      </p:sp>
      <p:pic>
        <p:nvPicPr>
          <p:cNvPr id="62470" name="Picture 6" descr="PaysCT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836613"/>
            <a:ext cx="4038600" cy="27162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71" name="Text Box 7"/>
          <p:cNvSpPr txBox="1">
            <a:spLocks noChangeArrowheads="1"/>
          </p:cNvSpPr>
          <p:nvPr/>
        </p:nvSpPr>
        <p:spPr bwMode="auto">
          <a:xfrm>
            <a:off x="4500563" y="549275"/>
            <a:ext cx="3024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1400" b="1" i="1">
                <a:cs typeface="Arial" panose="020B0604020202020204" pitchFamily="34" charset="0"/>
              </a:rPr>
              <a:t>Forage mécanique</a:t>
            </a:r>
          </a:p>
        </p:txBody>
      </p:sp>
      <p:sp>
        <p:nvSpPr>
          <p:cNvPr id="62472" name="Text Box 8"/>
          <p:cNvSpPr txBox="1">
            <a:spLocks noChangeArrowheads="1"/>
          </p:cNvSpPr>
          <p:nvPr/>
        </p:nvSpPr>
        <p:spPr bwMode="auto">
          <a:xfrm>
            <a:off x="5003800" y="3716338"/>
            <a:ext cx="1789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i="1">
                <a:cs typeface="Arial" panose="020B0604020202020204" pitchFamily="34" charset="0"/>
              </a:rPr>
              <a:t>Segment de tourbe</a:t>
            </a:r>
          </a:p>
        </p:txBody>
      </p:sp>
      <p:sp>
        <p:nvSpPr>
          <p:cNvPr id="62473" name="Rectangle 10"/>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2474" name="Text Box 11"/>
          <p:cNvSpPr txBox="1">
            <a:spLocks noChangeArrowheads="1"/>
          </p:cNvSpPr>
          <p:nvPr/>
        </p:nvSpPr>
        <p:spPr bwMode="auto">
          <a:xfrm>
            <a:off x="179388" y="115888"/>
            <a:ext cx="429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Prélèvement de l’échantillon</a:t>
            </a:r>
          </a:p>
        </p:txBody>
      </p:sp>
      <p:pic>
        <p:nvPicPr>
          <p:cNvPr id="62475" name="Picture 4" descr="Lema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765175"/>
            <a:ext cx="2857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carrotier rus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860425"/>
            <a:ext cx="6913562" cy="5564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5" name="Rectangle 4"/>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4516" name="Text Box 5"/>
          <p:cNvSpPr txBox="1">
            <a:spLocks noChangeArrowheads="1"/>
          </p:cNvSpPr>
          <p:nvPr/>
        </p:nvSpPr>
        <p:spPr bwMode="auto">
          <a:xfrm>
            <a:off x="179388" y="115888"/>
            <a:ext cx="4297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Prélèvement de l’échantillon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50825" y="2060575"/>
            <a:ext cx="3673475" cy="3455988"/>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703763"/>
            <a:ext cx="28797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Group 4"/>
          <p:cNvGrpSpPr>
            <a:grpSpLocks/>
          </p:cNvGrpSpPr>
          <p:nvPr/>
        </p:nvGrpSpPr>
        <p:grpSpPr bwMode="auto">
          <a:xfrm>
            <a:off x="250825" y="1125538"/>
            <a:ext cx="4321175" cy="719137"/>
            <a:chOff x="158" y="709"/>
            <a:chExt cx="2722" cy="453"/>
          </a:xfrm>
        </p:grpSpPr>
        <p:sp>
          <p:nvSpPr>
            <p:cNvPr id="66580" name="Oval 5"/>
            <p:cNvSpPr>
              <a:spLocks noChangeArrowheads="1"/>
            </p:cNvSpPr>
            <p:nvPr/>
          </p:nvSpPr>
          <p:spPr bwMode="auto">
            <a:xfrm>
              <a:off x="158" y="709"/>
              <a:ext cx="2722" cy="453"/>
            </a:xfrm>
            <a:prstGeom prst="ellipse">
              <a:avLst/>
            </a:prstGeom>
            <a:solidFill>
              <a:srgbClr val="CCFFCC">
                <a:alpha val="59999"/>
              </a:srgb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6581" name="Text Box 6"/>
            <p:cNvSpPr txBox="1">
              <a:spLocks noChangeArrowheads="1"/>
            </p:cNvSpPr>
            <p:nvPr/>
          </p:nvSpPr>
          <p:spPr bwMode="auto">
            <a:xfrm>
              <a:off x="294" y="800"/>
              <a:ext cx="251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a:cs typeface="Arial" panose="020B0604020202020204" pitchFamily="34" charset="0"/>
                </a:rPr>
                <a:t>Calage chronologique de la séquence tourbeuse</a:t>
              </a:r>
            </a:p>
            <a:p>
              <a:pPr algn="ctr" eaLnBrk="1" hangingPunct="1">
                <a:spcBef>
                  <a:spcPct val="0"/>
                </a:spcBef>
                <a:buFontTx/>
                <a:buNone/>
              </a:pPr>
              <a:r>
                <a:rPr lang="fr-FR" altLang="fr-FR" sz="1400">
                  <a:cs typeface="Arial" panose="020B0604020202020204" pitchFamily="34" charset="0"/>
                </a:rPr>
                <a:t>radiocarbone</a:t>
              </a:r>
            </a:p>
          </p:txBody>
        </p:sp>
      </p:grpSp>
      <p:sp>
        <p:nvSpPr>
          <p:cNvPr id="66565" name="Oval 7"/>
          <p:cNvSpPr>
            <a:spLocks noChangeArrowheads="1"/>
          </p:cNvSpPr>
          <p:nvPr/>
        </p:nvSpPr>
        <p:spPr bwMode="auto">
          <a:xfrm>
            <a:off x="4067175" y="1700213"/>
            <a:ext cx="4897438" cy="1389062"/>
          </a:xfrm>
          <a:prstGeom prst="ellipse">
            <a:avLst/>
          </a:prstGeom>
          <a:solidFill>
            <a:srgbClr val="CCFFFF">
              <a:alpha val="59999"/>
            </a:srgb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6566" name="Text Box 8"/>
          <p:cNvSpPr txBox="1">
            <a:spLocks noChangeArrowheads="1"/>
          </p:cNvSpPr>
          <p:nvPr/>
        </p:nvSpPr>
        <p:spPr bwMode="auto">
          <a:xfrm>
            <a:off x="4481513" y="2060575"/>
            <a:ext cx="46624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a:cs typeface="Arial" panose="020B0604020202020204" pitchFamily="34" charset="0"/>
              </a:rPr>
              <a:t>Étude de l’évolution au cours du temps du couvert forestier et végétal; mise en évidence des indices d’anthropisation</a:t>
            </a:r>
          </a:p>
        </p:txBody>
      </p:sp>
      <p:pic>
        <p:nvPicPr>
          <p:cNvPr id="6656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2252663"/>
            <a:ext cx="25431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 Box 10"/>
          <p:cNvSpPr txBox="1">
            <a:spLocks noChangeArrowheads="1"/>
          </p:cNvSpPr>
          <p:nvPr/>
        </p:nvSpPr>
        <p:spPr bwMode="auto">
          <a:xfrm>
            <a:off x="2582863" y="2176463"/>
            <a:ext cx="517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baseline="30000">
                <a:cs typeface="Arial" panose="020B0604020202020204" pitchFamily="34" charset="0"/>
              </a:rPr>
              <a:t>14</a:t>
            </a:r>
            <a:r>
              <a:rPr lang="fr-FR" altLang="fr-FR" sz="1800" b="1">
                <a:cs typeface="Arial" panose="020B0604020202020204" pitchFamily="34" charset="0"/>
              </a:rPr>
              <a:t>C</a:t>
            </a:r>
          </a:p>
        </p:txBody>
      </p:sp>
      <p:sp>
        <p:nvSpPr>
          <p:cNvPr id="66569" name="Text Box 11"/>
          <p:cNvSpPr txBox="1">
            <a:spLocks noChangeArrowheads="1"/>
          </p:cNvSpPr>
          <p:nvPr/>
        </p:nvSpPr>
        <p:spPr bwMode="auto">
          <a:xfrm>
            <a:off x="2700338" y="2708275"/>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cs typeface="Arial" panose="020B0604020202020204" pitchFamily="34" charset="0"/>
              </a:rPr>
              <a:t>Palyno</a:t>
            </a:r>
          </a:p>
        </p:txBody>
      </p:sp>
      <p:sp>
        <p:nvSpPr>
          <p:cNvPr id="66570" name="Text Box 12"/>
          <p:cNvSpPr txBox="1">
            <a:spLocks noChangeArrowheads="1"/>
          </p:cNvSpPr>
          <p:nvPr/>
        </p:nvSpPr>
        <p:spPr bwMode="auto">
          <a:xfrm>
            <a:off x="2174875" y="3949700"/>
            <a:ext cx="1720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800" b="1">
                <a:cs typeface="Arial" panose="020B0604020202020204" pitchFamily="34" charset="0"/>
              </a:rPr>
              <a:t>Analyses</a:t>
            </a:r>
          </a:p>
          <a:p>
            <a:pPr algn="ctr" eaLnBrk="1" hangingPunct="1">
              <a:spcBef>
                <a:spcPct val="0"/>
              </a:spcBef>
              <a:buFontTx/>
              <a:buNone/>
            </a:pPr>
            <a:r>
              <a:rPr lang="fr-FR" altLang="fr-FR" sz="1800" b="1">
                <a:cs typeface="Arial" panose="020B0604020202020204" pitchFamily="34" charset="0"/>
              </a:rPr>
              <a:t>géochimiques</a:t>
            </a:r>
          </a:p>
        </p:txBody>
      </p:sp>
      <p:grpSp>
        <p:nvGrpSpPr>
          <p:cNvPr id="66571" name="Group 15"/>
          <p:cNvGrpSpPr>
            <a:grpSpLocks/>
          </p:cNvGrpSpPr>
          <p:nvPr/>
        </p:nvGrpSpPr>
        <p:grpSpPr bwMode="auto">
          <a:xfrm>
            <a:off x="4427538" y="3644900"/>
            <a:ext cx="4319587" cy="3095625"/>
            <a:chOff x="2835" y="2251"/>
            <a:chExt cx="2721" cy="1950"/>
          </a:xfrm>
        </p:grpSpPr>
        <p:sp>
          <p:nvSpPr>
            <p:cNvPr id="66574" name="Rectangle 16"/>
            <p:cNvSpPr>
              <a:spLocks noChangeArrowheads="1"/>
            </p:cNvSpPr>
            <p:nvPr/>
          </p:nvSpPr>
          <p:spPr bwMode="auto">
            <a:xfrm>
              <a:off x="2835" y="2251"/>
              <a:ext cx="2721" cy="1950"/>
            </a:xfrm>
            <a:prstGeom prst="rect">
              <a:avLst/>
            </a:prstGeom>
            <a:solidFill>
              <a:srgbClr val="FF0000">
                <a:alpha val="59999"/>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6575" name="Text Box 17"/>
            <p:cNvSpPr txBox="1">
              <a:spLocks noChangeArrowheads="1"/>
            </p:cNvSpPr>
            <p:nvPr/>
          </p:nvSpPr>
          <p:spPr bwMode="auto">
            <a:xfrm>
              <a:off x="3152" y="2387"/>
              <a:ext cx="207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Char char="Ø"/>
              </a:pPr>
              <a:r>
                <a:rPr lang="fr-FR" altLang="fr-FR" sz="1400" b="1">
                  <a:cs typeface="Arial" panose="020B0604020202020204" pitchFamily="34" charset="0"/>
                </a:rPr>
                <a:t> Analyseur Carbone-Azote</a:t>
              </a:r>
            </a:p>
            <a:p>
              <a:pPr algn="ctr" eaLnBrk="1" hangingPunct="1">
                <a:spcBef>
                  <a:spcPct val="0"/>
                </a:spcBef>
                <a:buFontTx/>
                <a:buNone/>
              </a:pPr>
              <a:r>
                <a:rPr lang="fr-FR" altLang="fr-FR" sz="1400">
                  <a:cs typeface="Arial" panose="020B0604020202020204" pitchFamily="34" charset="0"/>
                </a:rPr>
                <a:t>Mesure du Carbone organique et Azote</a:t>
              </a:r>
            </a:p>
          </p:txBody>
        </p:sp>
        <p:sp>
          <p:nvSpPr>
            <p:cNvPr id="66576" name="Text Box 18"/>
            <p:cNvSpPr txBox="1">
              <a:spLocks noChangeArrowheads="1"/>
            </p:cNvSpPr>
            <p:nvPr/>
          </p:nvSpPr>
          <p:spPr bwMode="auto">
            <a:xfrm>
              <a:off x="3107" y="2713"/>
              <a:ext cx="22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a:cs typeface="Arial" panose="020B0604020202020204" pitchFamily="34" charset="0"/>
                </a:rPr>
                <a:t>Caractérisation de la nature de la tourbière</a:t>
              </a:r>
            </a:p>
          </p:txBody>
        </p:sp>
        <p:sp>
          <p:nvSpPr>
            <p:cNvPr id="66577" name="AutoShape 19"/>
            <p:cNvSpPr>
              <a:spLocks noChangeArrowheads="1"/>
            </p:cNvSpPr>
            <p:nvPr/>
          </p:nvSpPr>
          <p:spPr bwMode="auto">
            <a:xfrm>
              <a:off x="2971" y="2622"/>
              <a:ext cx="181" cy="227"/>
            </a:xfrm>
            <a:prstGeom prst="curvedRightArrow">
              <a:avLst>
                <a:gd name="adj1" fmla="val 25083"/>
                <a:gd name="adj2" fmla="val 50166"/>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6578" name="Text Box 20"/>
            <p:cNvSpPr txBox="1">
              <a:spLocks noChangeArrowheads="1"/>
            </p:cNvSpPr>
            <p:nvPr/>
          </p:nvSpPr>
          <p:spPr bwMode="auto">
            <a:xfrm>
              <a:off x="3243" y="3061"/>
              <a:ext cx="165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Char char="Ø"/>
              </a:pPr>
              <a:r>
                <a:rPr lang="fr-FR" altLang="fr-FR" sz="1400" b="1">
                  <a:cs typeface="Arial" panose="020B0604020202020204" pitchFamily="34" charset="0"/>
                </a:rPr>
                <a:t>ICP-MS</a:t>
              </a:r>
            </a:p>
            <a:p>
              <a:pPr algn="ctr" eaLnBrk="1" hangingPunct="1">
                <a:spcBef>
                  <a:spcPct val="0"/>
                </a:spcBef>
                <a:buFontTx/>
                <a:buNone/>
              </a:pPr>
              <a:r>
                <a:rPr lang="fr-FR" altLang="fr-FR" sz="1400">
                  <a:cs typeface="Arial" panose="020B0604020202020204" pitchFamily="34" charset="0"/>
                </a:rPr>
                <a:t>Mesure des teneurs en métaux</a:t>
              </a:r>
            </a:p>
            <a:p>
              <a:pPr algn="ctr" eaLnBrk="1" hangingPunct="1">
                <a:spcBef>
                  <a:spcPct val="0"/>
                </a:spcBef>
                <a:buFontTx/>
                <a:buNone/>
              </a:pPr>
              <a:r>
                <a:rPr lang="fr-FR" altLang="fr-FR" sz="1400">
                  <a:cs typeface="Arial" panose="020B0604020202020204" pitchFamily="34" charset="0"/>
                </a:rPr>
                <a:t>Mesure des isotopes du plomb</a:t>
              </a:r>
            </a:p>
          </p:txBody>
        </p:sp>
        <p:sp>
          <p:nvSpPr>
            <p:cNvPr id="66579" name="Text Box 21"/>
            <p:cNvSpPr txBox="1">
              <a:spLocks noChangeArrowheads="1"/>
            </p:cNvSpPr>
            <p:nvPr/>
          </p:nvSpPr>
          <p:spPr bwMode="auto">
            <a:xfrm>
              <a:off x="3243" y="3702"/>
              <a:ext cx="179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Char char="Ø"/>
              </a:pPr>
              <a:r>
                <a:rPr lang="fr-FR" altLang="fr-FR" sz="1400" b="1">
                  <a:cs typeface="Arial" panose="020B0604020202020204" pitchFamily="34" charset="0"/>
                </a:rPr>
                <a:t>Activation neutronique (INAA)</a:t>
              </a:r>
            </a:p>
            <a:p>
              <a:pPr algn="ctr" eaLnBrk="1" hangingPunct="1">
                <a:spcBef>
                  <a:spcPct val="0"/>
                </a:spcBef>
                <a:buFont typeface="Wingdings" panose="05000000000000000000" pitchFamily="2" charset="2"/>
                <a:buNone/>
              </a:pPr>
              <a:r>
                <a:rPr lang="fr-FR" altLang="fr-FR" sz="1400">
                  <a:cs typeface="Arial" panose="020B0604020202020204" pitchFamily="34" charset="0"/>
                </a:rPr>
                <a:t>Mesure des éléments terrigènes</a:t>
              </a:r>
            </a:p>
          </p:txBody>
        </p:sp>
      </p:grpSp>
      <p:sp>
        <p:nvSpPr>
          <p:cNvPr id="66572" name="Rectangle 22"/>
          <p:cNvSpPr>
            <a:spLocks noChangeArrowheads="1"/>
          </p:cNvSpPr>
          <p:nvPr/>
        </p:nvSpPr>
        <p:spPr bwMode="auto">
          <a:xfrm>
            <a:off x="0" y="1158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6573" name="Text Box 23"/>
          <p:cNvSpPr txBox="1">
            <a:spLocks noChangeArrowheads="1"/>
          </p:cNvSpPr>
          <p:nvPr/>
        </p:nvSpPr>
        <p:spPr bwMode="auto">
          <a:xfrm>
            <a:off x="179388" y="115888"/>
            <a:ext cx="238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Les analyses…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Beuvray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4" descr="CTHSf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450" y="1951038"/>
            <a:ext cx="5965825" cy="46831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163" y="1274763"/>
            <a:ext cx="2709862" cy="30956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89" name="Rectangle 6"/>
          <p:cNvSpPr>
            <a:spLocks noChangeArrowheads="1"/>
          </p:cNvSpPr>
          <p:nvPr/>
        </p:nvSpPr>
        <p:spPr bwMode="auto">
          <a:xfrm>
            <a:off x="0" y="115888"/>
            <a:ext cx="8859838" cy="504825"/>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7590" name="Text Box 7"/>
          <p:cNvSpPr txBox="1">
            <a:spLocks noChangeArrowheads="1"/>
          </p:cNvSpPr>
          <p:nvPr/>
        </p:nvSpPr>
        <p:spPr bwMode="auto">
          <a:xfrm>
            <a:off x="179388" y="115888"/>
            <a:ext cx="485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1 exemple : le massif du Morvan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ig1-beuv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52513"/>
            <a:ext cx="4741862" cy="32162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5" name="Picture 3" descr="Copie de DSCN0012b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620713"/>
            <a:ext cx="2586038" cy="19383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6" name="Picture 4" descr="GPhotoBibracteBeuv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636838"/>
            <a:ext cx="2411413" cy="1797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7" name="Picture 5" descr="DSCN13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868863"/>
            <a:ext cx="2160588" cy="16208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8" name="Picture 6" descr="GeolTour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4581525"/>
            <a:ext cx="2828925" cy="21558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9" name="Picture 7" descr="DSCN11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4868863"/>
            <a:ext cx="2159000" cy="1617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640" name="Rectangle 10"/>
          <p:cNvSpPr>
            <a:spLocks noChangeArrowheads="1"/>
          </p:cNvSpPr>
          <p:nvPr/>
        </p:nvSpPr>
        <p:spPr bwMode="auto">
          <a:xfrm>
            <a:off x="0" y="115888"/>
            <a:ext cx="8859838" cy="504825"/>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9641" name="Text Box 11"/>
          <p:cNvSpPr txBox="1">
            <a:spLocks noChangeArrowheads="1"/>
          </p:cNvSpPr>
          <p:nvPr/>
        </p:nvSpPr>
        <p:spPr bwMode="auto">
          <a:xfrm>
            <a:off x="179388" y="115888"/>
            <a:ext cx="323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Autour de Bibracte…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268413"/>
            <a:ext cx="6049962" cy="47942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59" name="Text Box 6"/>
          <p:cNvSpPr txBox="1">
            <a:spLocks noChangeArrowheads="1"/>
          </p:cNvSpPr>
          <p:nvPr/>
        </p:nvSpPr>
        <p:spPr bwMode="auto">
          <a:xfrm>
            <a:off x="7451725" y="6092825"/>
            <a:ext cx="1501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a:t>(Monna </a:t>
            </a:r>
            <a:r>
              <a:rPr lang="fr-FR" altLang="fr-FR" sz="1200" i="1"/>
              <a:t>et al,</a:t>
            </a:r>
            <a:r>
              <a:rPr lang="fr-FR" altLang="fr-FR" sz="1200"/>
              <a:t> 2004)</a:t>
            </a:r>
          </a:p>
        </p:txBody>
      </p:sp>
      <p:pic>
        <p:nvPicPr>
          <p:cNvPr id="7066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81075"/>
            <a:ext cx="2665413" cy="2378075"/>
          </a:xfrm>
          <a:prstGeom prst="rect">
            <a:avLst/>
          </a:prstGeom>
          <a:noFill/>
          <a:ln w="254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70661" name="Rectangle 8"/>
          <p:cNvSpPr>
            <a:spLocks noChangeArrowheads="1"/>
          </p:cNvSpPr>
          <p:nvPr/>
        </p:nvSpPr>
        <p:spPr bwMode="auto">
          <a:xfrm>
            <a:off x="0" y="115888"/>
            <a:ext cx="8859838" cy="504825"/>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0662" name="Text Box 9"/>
          <p:cNvSpPr txBox="1">
            <a:spLocks noChangeArrowheads="1"/>
          </p:cNvSpPr>
          <p:nvPr/>
        </p:nvSpPr>
        <p:spPr bwMode="auto">
          <a:xfrm>
            <a:off x="179388" y="115888"/>
            <a:ext cx="3335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Le Port-des-Lamberts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2"/>
          <p:cNvSpPr>
            <a:spLocks noChangeArrowheads="1"/>
          </p:cNvSpPr>
          <p:nvPr/>
        </p:nvSpPr>
        <p:spPr bwMode="auto">
          <a:xfrm>
            <a:off x="0" y="115888"/>
            <a:ext cx="8859838" cy="504825"/>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1683" name="Text Box 2"/>
          <p:cNvSpPr txBox="1">
            <a:spLocks noChangeArrowheads="1"/>
          </p:cNvSpPr>
          <p:nvPr/>
        </p:nvSpPr>
        <p:spPr bwMode="auto">
          <a:xfrm>
            <a:off x="179388" y="188913"/>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cs typeface="Arial" panose="020B0604020202020204" pitchFamily="34" charset="0"/>
              </a:rPr>
              <a:t>Le signal…</a:t>
            </a:r>
          </a:p>
        </p:txBody>
      </p:sp>
      <p:pic>
        <p:nvPicPr>
          <p:cNvPr id="71684" name="Picture 5"/>
          <p:cNvPicPr>
            <a:picLocks noChangeAspect="1" noChangeArrowheads="1"/>
          </p:cNvPicPr>
          <p:nvPr/>
        </p:nvPicPr>
        <p:blipFill>
          <a:blip r:embed="rId2">
            <a:extLst>
              <a:ext uri="{28A0092B-C50C-407E-A947-70E740481C1C}">
                <a14:useLocalDpi xmlns:a14="http://schemas.microsoft.com/office/drawing/2010/main" val="0"/>
              </a:ext>
            </a:extLst>
          </a:blip>
          <a:srcRect l="34010" r="34010"/>
          <a:stretch>
            <a:fillRect/>
          </a:stretch>
        </p:blipFill>
        <p:spPr bwMode="auto">
          <a:xfrm>
            <a:off x="755650" y="1484313"/>
            <a:ext cx="2371725" cy="44846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685" name="Text Box 6"/>
          <p:cNvSpPr txBox="1">
            <a:spLocks noChangeArrowheads="1"/>
          </p:cNvSpPr>
          <p:nvPr/>
        </p:nvSpPr>
        <p:spPr bwMode="auto">
          <a:xfrm>
            <a:off x="3779838" y="1196975"/>
            <a:ext cx="248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2 composantes </a:t>
            </a:r>
          </a:p>
        </p:txBody>
      </p:sp>
      <p:sp>
        <p:nvSpPr>
          <p:cNvPr id="71686" name="Line 7"/>
          <p:cNvSpPr>
            <a:spLocks noChangeShapeType="1"/>
          </p:cNvSpPr>
          <p:nvPr/>
        </p:nvSpPr>
        <p:spPr bwMode="auto">
          <a:xfrm flipV="1">
            <a:off x="3132138" y="2852738"/>
            <a:ext cx="1295400" cy="5762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1687" name="Line 8"/>
          <p:cNvSpPr>
            <a:spLocks noChangeShapeType="1"/>
          </p:cNvSpPr>
          <p:nvPr/>
        </p:nvSpPr>
        <p:spPr bwMode="auto">
          <a:xfrm>
            <a:off x="3132138" y="3429000"/>
            <a:ext cx="1295400" cy="5048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73065" name="Text Box 9"/>
          <p:cNvSpPr txBox="1">
            <a:spLocks noChangeArrowheads="1"/>
          </p:cNvSpPr>
          <p:nvPr/>
        </p:nvSpPr>
        <p:spPr bwMode="auto">
          <a:xfrm>
            <a:off x="4446588" y="2630488"/>
            <a:ext cx="2312987" cy="396875"/>
          </a:xfrm>
          <a:prstGeom prst="rect">
            <a:avLst/>
          </a:prstGeom>
          <a:noFill/>
          <a:ln w="9525">
            <a:noFill/>
            <a:miter lim="800000"/>
            <a:headEnd/>
            <a:tailEnd/>
          </a:ln>
          <a:effectLst/>
        </p:spPr>
        <p:txBody>
          <a:bodyPr wrap="none">
            <a:spAutoFit/>
          </a:bodyPr>
          <a:lstStyle/>
          <a:p>
            <a:pPr eaLnBrk="1" hangingPunct="1">
              <a:defRPr/>
            </a:pPr>
            <a:r>
              <a:rPr lang="fr-FR" sz="2000" b="1">
                <a:effectLst>
                  <a:outerShdw blurRad="38100" dist="38100" dir="2700000" algn="tl">
                    <a:srgbClr val="FFFFFF"/>
                  </a:outerShdw>
                </a:effectLst>
                <a:latin typeface="Arial" charset="0"/>
              </a:rPr>
              <a:t>Fraction naturelle</a:t>
            </a:r>
          </a:p>
        </p:txBody>
      </p:sp>
      <p:sp>
        <p:nvSpPr>
          <p:cNvPr id="173066" name="Text Box 10"/>
          <p:cNvSpPr txBox="1">
            <a:spLocks noChangeArrowheads="1"/>
          </p:cNvSpPr>
          <p:nvPr/>
        </p:nvSpPr>
        <p:spPr bwMode="auto">
          <a:xfrm>
            <a:off x="4438650" y="3789363"/>
            <a:ext cx="2724150" cy="396875"/>
          </a:xfrm>
          <a:prstGeom prst="rect">
            <a:avLst/>
          </a:prstGeom>
          <a:noFill/>
          <a:ln w="9525">
            <a:noFill/>
            <a:miter lim="800000"/>
            <a:headEnd/>
            <a:tailEnd/>
          </a:ln>
          <a:effectLst/>
        </p:spPr>
        <p:txBody>
          <a:bodyPr wrap="none">
            <a:spAutoFit/>
          </a:bodyPr>
          <a:lstStyle/>
          <a:p>
            <a:pPr eaLnBrk="1" hangingPunct="1">
              <a:defRPr/>
            </a:pPr>
            <a:r>
              <a:rPr lang="fr-FR" sz="2000" b="1">
                <a:effectLst>
                  <a:outerShdw blurRad="38100" dist="38100" dir="2700000" algn="tl">
                    <a:srgbClr val="FFFFFF"/>
                  </a:outerShdw>
                </a:effectLst>
                <a:latin typeface="Arial" charset="0"/>
              </a:rPr>
              <a:t>Fraction anthropique</a:t>
            </a:r>
          </a:p>
        </p:txBody>
      </p:sp>
      <p:sp>
        <p:nvSpPr>
          <p:cNvPr id="173067" name="Text Box 11"/>
          <p:cNvSpPr txBox="1">
            <a:spLocks noChangeArrowheads="1"/>
          </p:cNvSpPr>
          <p:nvPr/>
        </p:nvSpPr>
        <p:spPr bwMode="auto">
          <a:xfrm>
            <a:off x="7235825" y="3644900"/>
            <a:ext cx="463550" cy="641350"/>
          </a:xfrm>
          <a:prstGeom prst="rect">
            <a:avLst/>
          </a:prstGeom>
          <a:noFill/>
          <a:ln w="9525">
            <a:noFill/>
            <a:miter lim="800000"/>
            <a:headEnd/>
            <a:tailEnd/>
          </a:ln>
          <a:effectLst/>
        </p:spPr>
        <p:txBody>
          <a:bodyPr wrap="none">
            <a:spAutoFit/>
          </a:bodyPr>
          <a:lstStyle/>
          <a:p>
            <a:pPr eaLnBrk="1" hangingPunct="1">
              <a:defRPr/>
            </a:pPr>
            <a:r>
              <a:rPr lang="fr-FR" sz="3600" b="1">
                <a:solidFill>
                  <a:srgbClr val="FF0000"/>
                </a:solidFill>
                <a:effectLst>
                  <a:outerShdw blurRad="38100" dist="38100" dir="2700000" algn="tl">
                    <a:srgbClr val="000000"/>
                  </a:outerShdw>
                </a:effectLst>
                <a:latin typeface="Arial" charset="0"/>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1"/>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0243" name="Text Box 3"/>
          <p:cNvSpPr txBox="1">
            <a:spLocks noChangeArrowheads="1"/>
          </p:cNvSpPr>
          <p:nvPr/>
        </p:nvSpPr>
        <p:spPr bwMode="auto">
          <a:xfrm>
            <a:off x="323850" y="692150"/>
            <a:ext cx="4946650" cy="366713"/>
          </a:xfrm>
          <a:prstGeom prst="rect">
            <a:avLst/>
          </a:prstGeom>
          <a:noFill/>
          <a:ln w="9525" algn="ctr">
            <a:noFill/>
            <a:miter lim="800000"/>
            <a:headEnd/>
            <a:tailEnd/>
          </a:ln>
          <a:effectLst/>
        </p:spPr>
        <p:txBody>
          <a:bodyPr wrap="none">
            <a:spAutoFit/>
          </a:bodyPr>
          <a:lstStyle/>
          <a:p>
            <a:pPr algn="ctr" eaLnBrk="1" hangingPunct="1">
              <a:defRPr/>
            </a:pPr>
            <a:r>
              <a:rPr lang="fr-FR" b="1">
                <a:solidFill>
                  <a:srgbClr val="000000"/>
                </a:solidFill>
                <a:effectLst>
                  <a:outerShdw blurRad="38100" dist="38100" dir="2700000" algn="tl">
                    <a:srgbClr val="FFFFFF"/>
                  </a:outerShdw>
                </a:effectLst>
                <a:latin typeface="Arial" charset="0"/>
                <a:cs typeface="Arial" charset="0"/>
              </a:rPr>
              <a:t>Traitement du minerai et obtention du métal</a:t>
            </a:r>
          </a:p>
        </p:txBody>
      </p:sp>
      <p:pic>
        <p:nvPicPr>
          <p:cNvPr id="819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213"/>
            <a:ext cx="6232525" cy="42687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auto">
          <a:xfrm>
            <a:off x="1666875" y="1757363"/>
            <a:ext cx="1914525" cy="336550"/>
          </a:xfrm>
          <a:prstGeom prst="rect">
            <a:avLst/>
          </a:prstGeom>
          <a:noFill/>
          <a:ln w="9525" algn="ctr">
            <a:noFill/>
            <a:miter lim="800000"/>
            <a:headEnd/>
            <a:tailEnd/>
          </a:ln>
          <a:effectLst/>
        </p:spPr>
        <p:txBody>
          <a:bodyPr wrap="none">
            <a:spAutoFit/>
          </a:bodyPr>
          <a:lstStyle/>
          <a:p>
            <a:pPr algn="ctr" eaLnBrk="1" hangingPunct="1">
              <a:defRPr/>
            </a:pPr>
            <a:r>
              <a:rPr lang="fr-FR" sz="1600" b="1">
                <a:solidFill>
                  <a:srgbClr val="FF0000"/>
                </a:solidFill>
                <a:effectLst>
                  <a:outerShdw blurRad="38100" dist="38100" dir="2700000" algn="tl">
                    <a:srgbClr val="000000"/>
                  </a:outerShdw>
                </a:effectLst>
                <a:latin typeface="Arial" charset="0"/>
                <a:cs typeface="Arial" charset="0"/>
              </a:rPr>
              <a:t>Aire de traitement</a:t>
            </a:r>
          </a:p>
        </p:txBody>
      </p:sp>
      <p:sp>
        <p:nvSpPr>
          <p:cNvPr id="8198" name="Text Box 7"/>
          <p:cNvSpPr txBox="1">
            <a:spLocks noChangeArrowheads="1"/>
          </p:cNvSpPr>
          <p:nvPr/>
        </p:nvSpPr>
        <p:spPr bwMode="auto">
          <a:xfrm>
            <a:off x="442913" y="142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guise de rappel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869950"/>
            <a:ext cx="8743950" cy="53546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07" name="Text Box 3"/>
          <p:cNvSpPr txBox="1">
            <a:spLocks noChangeArrowheads="1"/>
          </p:cNvSpPr>
          <p:nvPr/>
        </p:nvSpPr>
        <p:spPr bwMode="auto">
          <a:xfrm>
            <a:off x="323850" y="2781300"/>
            <a:ext cx="811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FF0000"/>
                </a:solidFill>
                <a:cs typeface="Arial" panose="020B0604020202020204" pitchFamily="34" charset="0"/>
              </a:rPr>
              <a:t>Pb, Zn, Cu</a:t>
            </a:r>
          </a:p>
          <a:p>
            <a:pPr eaLnBrk="1" hangingPunct="1">
              <a:spcBef>
                <a:spcPct val="0"/>
              </a:spcBef>
              <a:buFontTx/>
              <a:buNone/>
            </a:pPr>
            <a:r>
              <a:rPr lang="fr-FR" altLang="fr-FR" sz="1000" b="1">
                <a:solidFill>
                  <a:srgbClr val="FF0000"/>
                </a:solidFill>
                <a:cs typeface="Arial" panose="020B0604020202020204" pitchFamily="34" charset="0"/>
              </a:rPr>
              <a:t>Sc, La, Th</a:t>
            </a:r>
          </a:p>
        </p:txBody>
      </p:sp>
      <p:sp>
        <p:nvSpPr>
          <p:cNvPr id="72708" name="Text Box 4"/>
          <p:cNvSpPr txBox="1">
            <a:spLocks noChangeArrowheads="1"/>
          </p:cNvSpPr>
          <p:nvPr/>
        </p:nvSpPr>
        <p:spPr bwMode="auto">
          <a:xfrm>
            <a:off x="2051050" y="3814763"/>
            <a:ext cx="811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FF0000"/>
                </a:solidFill>
                <a:cs typeface="Arial" panose="020B0604020202020204" pitchFamily="34" charset="0"/>
              </a:rPr>
              <a:t>Pb, Zn, Cu</a:t>
            </a:r>
          </a:p>
          <a:p>
            <a:pPr eaLnBrk="1" hangingPunct="1">
              <a:spcBef>
                <a:spcPct val="0"/>
              </a:spcBef>
              <a:buFontTx/>
              <a:buNone/>
            </a:pPr>
            <a:r>
              <a:rPr lang="fr-FR" altLang="fr-FR" sz="1000" b="1">
                <a:solidFill>
                  <a:srgbClr val="FF0000"/>
                </a:solidFill>
                <a:cs typeface="Arial" panose="020B0604020202020204" pitchFamily="34" charset="0"/>
              </a:rPr>
              <a:t>Sc, La, Th</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 y="638175"/>
            <a:ext cx="8905875" cy="57038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1" name="Text Box 3"/>
          <p:cNvSpPr txBox="1">
            <a:spLocks noChangeArrowheads="1"/>
          </p:cNvSpPr>
          <p:nvPr/>
        </p:nvSpPr>
        <p:spPr bwMode="auto">
          <a:xfrm>
            <a:off x="2051050" y="3644900"/>
            <a:ext cx="811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FF0000"/>
                </a:solidFill>
                <a:cs typeface="Arial" panose="020B0604020202020204" pitchFamily="34" charset="0"/>
              </a:rPr>
              <a:t>Pb, Zn, Cu</a:t>
            </a:r>
          </a:p>
          <a:p>
            <a:pPr eaLnBrk="1" hangingPunct="1">
              <a:spcBef>
                <a:spcPct val="0"/>
              </a:spcBef>
              <a:buFontTx/>
              <a:buNone/>
            </a:pPr>
            <a:r>
              <a:rPr lang="fr-FR" altLang="fr-FR" sz="1000" b="1">
                <a:solidFill>
                  <a:srgbClr val="FF0000"/>
                </a:solidFill>
                <a:cs typeface="Arial" panose="020B0604020202020204" pitchFamily="34" charset="0"/>
              </a:rPr>
              <a:t>Sc, La, Th</a:t>
            </a:r>
          </a:p>
        </p:txBody>
      </p:sp>
      <p:sp>
        <p:nvSpPr>
          <p:cNvPr id="73732" name="Text Box 4"/>
          <p:cNvSpPr txBox="1">
            <a:spLocks noChangeArrowheads="1"/>
          </p:cNvSpPr>
          <p:nvPr/>
        </p:nvSpPr>
        <p:spPr bwMode="auto">
          <a:xfrm>
            <a:off x="250825" y="2492375"/>
            <a:ext cx="811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FF0000"/>
                </a:solidFill>
                <a:cs typeface="Arial" panose="020B0604020202020204" pitchFamily="34" charset="0"/>
              </a:rPr>
              <a:t>Pb, Zn, Cu</a:t>
            </a:r>
          </a:p>
          <a:p>
            <a:pPr eaLnBrk="1" hangingPunct="1">
              <a:spcBef>
                <a:spcPct val="0"/>
              </a:spcBef>
              <a:buFontTx/>
              <a:buNone/>
            </a:pPr>
            <a:r>
              <a:rPr lang="fr-FR" altLang="fr-FR" sz="1000" b="1">
                <a:solidFill>
                  <a:srgbClr val="FF0000"/>
                </a:solidFill>
                <a:cs typeface="Arial" panose="020B0604020202020204" pitchFamily="34" charset="0"/>
              </a:rPr>
              <a:t>Sc, La, Th</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49275"/>
            <a:ext cx="8820150" cy="56499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755" name="Text Box 3"/>
          <p:cNvSpPr txBox="1">
            <a:spLocks noChangeArrowheads="1"/>
          </p:cNvSpPr>
          <p:nvPr/>
        </p:nvSpPr>
        <p:spPr bwMode="auto">
          <a:xfrm>
            <a:off x="468313" y="2420938"/>
            <a:ext cx="811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FF0000"/>
                </a:solidFill>
                <a:cs typeface="Arial" panose="020B0604020202020204" pitchFamily="34" charset="0"/>
              </a:rPr>
              <a:t>Pb, Zn, Cu</a:t>
            </a:r>
          </a:p>
          <a:p>
            <a:pPr eaLnBrk="1" hangingPunct="1">
              <a:spcBef>
                <a:spcPct val="0"/>
              </a:spcBef>
              <a:buFontTx/>
              <a:buNone/>
            </a:pPr>
            <a:r>
              <a:rPr lang="fr-FR" altLang="fr-FR" sz="1000" b="1">
                <a:solidFill>
                  <a:srgbClr val="FF0000"/>
                </a:solidFill>
                <a:cs typeface="Arial" panose="020B0604020202020204" pitchFamily="34" charset="0"/>
              </a:rPr>
              <a:t>Sc, La, Th</a:t>
            </a:r>
          </a:p>
        </p:txBody>
      </p:sp>
      <p:sp>
        <p:nvSpPr>
          <p:cNvPr id="74756" name="Text Box 4"/>
          <p:cNvSpPr txBox="1">
            <a:spLocks noChangeArrowheads="1"/>
          </p:cNvSpPr>
          <p:nvPr/>
        </p:nvSpPr>
        <p:spPr bwMode="auto">
          <a:xfrm>
            <a:off x="1979613" y="3500438"/>
            <a:ext cx="811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FF0000"/>
                </a:solidFill>
                <a:cs typeface="Arial" panose="020B0604020202020204" pitchFamily="34" charset="0"/>
              </a:rPr>
              <a:t>Pb, Zn, Cu</a:t>
            </a:r>
          </a:p>
          <a:p>
            <a:pPr eaLnBrk="1" hangingPunct="1">
              <a:spcBef>
                <a:spcPct val="0"/>
              </a:spcBef>
              <a:buFontTx/>
              <a:buNone/>
            </a:pPr>
            <a:r>
              <a:rPr lang="fr-FR" altLang="fr-FR" sz="1000" b="1">
                <a:solidFill>
                  <a:srgbClr val="FF0000"/>
                </a:solidFill>
                <a:cs typeface="Arial" panose="020B0604020202020204" pitchFamily="34" charset="0"/>
              </a:rPr>
              <a:t>Sc, La, Th</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5"/>
            <a:ext cx="8496300" cy="54419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779" name="Text Box 3"/>
          <p:cNvSpPr txBox="1">
            <a:spLocks noChangeArrowheads="1"/>
          </p:cNvSpPr>
          <p:nvPr/>
        </p:nvSpPr>
        <p:spPr bwMode="auto">
          <a:xfrm>
            <a:off x="323850" y="2492375"/>
            <a:ext cx="811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FF0000"/>
                </a:solidFill>
                <a:cs typeface="Arial" panose="020B0604020202020204" pitchFamily="34" charset="0"/>
              </a:rPr>
              <a:t>Pb, Zn, Cu</a:t>
            </a:r>
          </a:p>
          <a:p>
            <a:pPr eaLnBrk="1" hangingPunct="1">
              <a:spcBef>
                <a:spcPct val="0"/>
              </a:spcBef>
              <a:buFontTx/>
              <a:buNone/>
            </a:pPr>
            <a:r>
              <a:rPr lang="fr-FR" altLang="fr-FR" sz="1000" b="1">
                <a:solidFill>
                  <a:srgbClr val="FF0000"/>
                </a:solidFill>
                <a:cs typeface="Arial" panose="020B0604020202020204" pitchFamily="34" charset="0"/>
              </a:rPr>
              <a:t>Sc, La, Th</a:t>
            </a:r>
          </a:p>
        </p:txBody>
      </p:sp>
      <p:sp>
        <p:nvSpPr>
          <p:cNvPr id="75780" name="Text Box 4"/>
          <p:cNvSpPr txBox="1">
            <a:spLocks noChangeArrowheads="1"/>
          </p:cNvSpPr>
          <p:nvPr/>
        </p:nvSpPr>
        <p:spPr bwMode="auto">
          <a:xfrm>
            <a:off x="2124075" y="3573463"/>
            <a:ext cx="811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FF0000"/>
                </a:solidFill>
                <a:cs typeface="Arial" panose="020B0604020202020204" pitchFamily="34" charset="0"/>
              </a:rPr>
              <a:t>Pb, Zn, Cu</a:t>
            </a:r>
          </a:p>
          <a:p>
            <a:pPr eaLnBrk="1" hangingPunct="1">
              <a:spcBef>
                <a:spcPct val="0"/>
              </a:spcBef>
              <a:buFontTx/>
              <a:buNone/>
            </a:pPr>
            <a:r>
              <a:rPr lang="fr-FR" altLang="fr-FR" sz="1000" b="1">
                <a:solidFill>
                  <a:srgbClr val="FF0000"/>
                </a:solidFill>
                <a:cs typeface="Arial" panose="020B0604020202020204" pitchFamily="34" charset="0"/>
              </a:rPr>
              <a:t>Sc, La, Th</a:t>
            </a:r>
          </a:p>
        </p:txBody>
      </p:sp>
      <p:sp>
        <p:nvSpPr>
          <p:cNvPr id="75781" name="Text Box 5"/>
          <p:cNvSpPr txBox="1">
            <a:spLocks noChangeArrowheads="1"/>
          </p:cNvSpPr>
          <p:nvPr/>
        </p:nvSpPr>
        <p:spPr bwMode="auto">
          <a:xfrm>
            <a:off x="1908175" y="2565400"/>
            <a:ext cx="8112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chemeClr val="accent2"/>
                </a:solidFill>
                <a:cs typeface="Arial" panose="020B0604020202020204" pitchFamily="34" charset="0"/>
              </a:rPr>
              <a:t>Pb, Zn, Cu</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601663"/>
            <a:ext cx="8855075" cy="56737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3" name="Text Box 3"/>
          <p:cNvSpPr txBox="1">
            <a:spLocks noChangeArrowheads="1"/>
          </p:cNvSpPr>
          <p:nvPr/>
        </p:nvSpPr>
        <p:spPr bwMode="auto">
          <a:xfrm>
            <a:off x="395288" y="2492375"/>
            <a:ext cx="811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FF0000"/>
                </a:solidFill>
                <a:cs typeface="Arial" panose="020B0604020202020204" pitchFamily="34" charset="0"/>
              </a:rPr>
              <a:t>Pb, Zn, Cu</a:t>
            </a:r>
          </a:p>
          <a:p>
            <a:pPr eaLnBrk="1" hangingPunct="1">
              <a:spcBef>
                <a:spcPct val="0"/>
              </a:spcBef>
              <a:buFontTx/>
              <a:buNone/>
            </a:pPr>
            <a:r>
              <a:rPr lang="fr-FR" altLang="fr-FR" sz="1000" b="1">
                <a:solidFill>
                  <a:srgbClr val="FF0000"/>
                </a:solidFill>
                <a:cs typeface="Arial" panose="020B0604020202020204" pitchFamily="34" charset="0"/>
              </a:rPr>
              <a:t>Sc, La, Th</a:t>
            </a:r>
          </a:p>
        </p:txBody>
      </p:sp>
      <p:sp>
        <p:nvSpPr>
          <p:cNvPr id="76804" name="Text Box 4"/>
          <p:cNvSpPr txBox="1">
            <a:spLocks noChangeArrowheads="1"/>
          </p:cNvSpPr>
          <p:nvPr/>
        </p:nvSpPr>
        <p:spPr bwMode="auto">
          <a:xfrm>
            <a:off x="2051050" y="3716338"/>
            <a:ext cx="811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FF0000"/>
                </a:solidFill>
                <a:cs typeface="Arial" panose="020B0604020202020204" pitchFamily="34" charset="0"/>
              </a:rPr>
              <a:t>Pb, Zn, Cu</a:t>
            </a:r>
          </a:p>
          <a:p>
            <a:pPr eaLnBrk="1" hangingPunct="1">
              <a:spcBef>
                <a:spcPct val="0"/>
              </a:spcBef>
              <a:buFontTx/>
              <a:buNone/>
            </a:pPr>
            <a:r>
              <a:rPr lang="fr-FR" altLang="fr-FR" sz="1000" b="1">
                <a:solidFill>
                  <a:srgbClr val="FF0000"/>
                </a:solidFill>
                <a:cs typeface="Arial" panose="020B0604020202020204" pitchFamily="34" charset="0"/>
              </a:rPr>
              <a:t>Sc, La, Th</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649288"/>
            <a:ext cx="8732838" cy="55943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27" name="Text Box 3"/>
          <p:cNvSpPr txBox="1">
            <a:spLocks noChangeArrowheads="1"/>
          </p:cNvSpPr>
          <p:nvPr/>
        </p:nvSpPr>
        <p:spPr bwMode="auto">
          <a:xfrm>
            <a:off x="250825" y="2492375"/>
            <a:ext cx="811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FF0000"/>
                </a:solidFill>
                <a:cs typeface="Arial" panose="020B0604020202020204" pitchFamily="34" charset="0"/>
              </a:rPr>
              <a:t>Pb, Zn, Cu</a:t>
            </a:r>
          </a:p>
          <a:p>
            <a:pPr eaLnBrk="1" hangingPunct="1">
              <a:spcBef>
                <a:spcPct val="0"/>
              </a:spcBef>
              <a:buFontTx/>
              <a:buNone/>
            </a:pPr>
            <a:r>
              <a:rPr lang="fr-FR" altLang="fr-FR" sz="1000" b="1">
                <a:solidFill>
                  <a:srgbClr val="FF0000"/>
                </a:solidFill>
                <a:cs typeface="Arial" panose="020B0604020202020204" pitchFamily="34" charset="0"/>
              </a:rPr>
              <a:t>Sc, La, Th</a:t>
            </a:r>
          </a:p>
        </p:txBody>
      </p:sp>
      <p:sp>
        <p:nvSpPr>
          <p:cNvPr id="77828" name="Text Box 4"/>
          <p:cNvSpPr txBox="1">
            <a:spLocks noChangeArrowheads="1"/>
          </p:cNvSpPr>
          <p:nvPr/>
        </p:nvSpPr>
        <p:spPr bwMode="auto">
          <a:xfrm>
            <a:off x="1835150" y="2565400"/>
            <a:ext cx="8112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b="1">
                <a:solidFill>
                  <a:srgbClr val="990099"/>
                </a:solidFill>
                <a:cs typeface="Arial" panose="020B0604020202020204" pitchFamily="34" charset="0"/>
              </a:rPr>
              <a:t>Pb, Zn, Cu</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981200" y="3001963"/>
            <a:ext cx="5105400" cy="1600200"/>
          </a:xfrm>
          <a:prstGeom prst="rect">
            <a:avLst/>
          </a:prstGeom>
          <a:solidFill>
            <a:srgbClr val="FFFF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8851" name="Rectangle 3"/>
          <p:cNvSpPr>
            <a:spLocks noChangeArrowheads="1"/>
          </p:cNvSpPr>
          <p:nvPr/>
        </p:nvSpPr>
        <p:spPr bwMode="auto">
          <a:xfrm>
            <a:off x="1066800" y="1325563"/>
            <a:ext cx="7239000" cy="1524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8852" name="AutoShape 4"/>
          <p:cNvSpPr>
            <a:spLocks noChangeArrowheads="1"/>
          </p:cNvSpPr>
          <p:nvPr/>
        </p:nvSpPr>
        <p:spPr bwMode="auto">
          <a:xfrm>
            <a:off x="179388" y="5734050"/>
            <a:ext cx="1371600" cy="431800"/>
          </a:xfrm>
          <a:prstGeom prst="rightArrow">
            <a:avLst>
              <a:gd name="adj1" fmla="val 50000"/>
              <a:gd name="adj2" fmla="val 7941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8853" name="Text Box 6"/>
          <p:cNvSpPr txBox="1">
            <a:spLocks noChangeArrowheads="1"/>
          </p:cNvSpPr>
          <p:nvPr/>
        </p:nvSpPr>
        <p:spPr bwMode="auto">
          <a:xfrm>
            <a:off x="1692275" y="5516563"/>
            <a:ext cx="6781800" cy="822325"/>
          </a:xfrm>
          <a:prstGeom prst="rect">
            <a:avLst/>
          </a:prstGeom>
          <a:solidFill>
            <a:srgbClr val="FF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400" b="1">
                <a:latin typeface="Times New Roman" panose="02020603050405020304" pitchFamily="18" charset="0"/>
                <a:cs typeface="Arial" panose="020B0604020202020204" pitchFamily="34" charset="0"/>
              </a:rPr>
              <a:t>Permet de quantifier les apports anthropiques en s’affranchissant des variations du bruit de fond.</a:t>
            </a:r>
          </a:p>
        </p:txBody>
      </p:sp>
      <p:graphicFrame>
        <p:nvGraphicFramePr>
          <p:cNvPr id="78854" name="Object 7"/>
          <p:cNvGraphicFramePr>
            <a:graphicFrameLocks noChangeAspect="1"/>
          </p:cNvGraphicFramePr>
          <p:nvPr/>
        </p:nvGraphicFramePr>
        <p:xfrm>
          <a:off x="1763713" y="1582738"/>
          <a:ext cx="6192837" cy="1030287"/>
        </p:xfrm>
        <a:graphic>
          <a:graphicData uri="http://schemas.openxmlformats.org/presentationml/2006/ole">
            <mc:AlternateContent xmlns:mc="http://schemas.openxmlformats.org/markup-compatibility/2006">
              <mc:Choice xmlns:v="urn:schemas-microsoft-com:vml" Requires="v">
                <p:oleObj spid="_x0000_s78858" name="Equation" r:id="rId3" imgW="2667000" imgH="444500" progId="Equation.3">
                  <p:embed/>
                </p:oleObj>
              </mc:Choice>
              <mc:Fallback>
                <p:oleObj name="Equation" r:id="rId3" imgW="2667000" imgH="4445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582738"/>
                        <a:ext cx="61928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5" name="Object 8"/>
          <p:cNvGraphicFramePr>
            <a:graphicFrameLocks noChangeAspect="1"/>
          </p:cNvGraphicFramePr>
          <p:nvPr/>
        </p:nvGraphicFramePr>
        <p:xfrm>
          <a:off x="2209800" y="3154363"/>
          <a:ext cx="4800600" cy="1076325"/>
        </p:xfrm>
        <a:graphic>
          <a:graphicData uri="http://schemas.openxmlformats.org/presentationml/2006/ole">
            <mc:AlternateContent xmlns:mc="http://schemas.openxmlformats.org/markup-compatibility/2006">
              <mc:Choice xmlns:v="urn:schemas-microsoft-com:vml" Requires="v">
                <p:oleObj spid="_x0000_s78859" name="Équation" r:id="rId5" imgW="3060700" imgH="685800" progId="Equation.3">
                  <p:embed/>
                </p:oleObj>
              </mc:Choice>
              <mc:Fallback>
                <p:oleObj name="Équation" r:id="rId5" imgW="3060700" imgH="6858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154363"/>
                        <a:ext cx="48006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6" name="Rectangle 9"/>
          <p:cNvSpPr>
            <a:spLocks noChangeArrowheads="1"/>
          </p:cNvSpPr>
          <p:nvPr/>
        </p:nvSpPr>
        <p:spPr bwMode="auto">
          <a:xfrm>
            <a:off x="0" y="115888"/>
            <a:ext cx="8859838" cy="504825"/>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8857" name="Text Box 10"/>
          <p:cNvSpPr txBox="1">
            <a:spLocks noChangeArrowheads="1"/>
          </p:cNvSpPr>
          <p:nvPr/>
        </p:nvSpPr>
        <p:spPr bwMode="auto">
          <a:xfrm>
            <a:off x="179388" y="115888"/>
            <a:ext cx="334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a:t>La part anthropique…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395288" y="404813"/>
            <a:ext cx="8424862" cy="4968875"/>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9875" name="Rectangle 3"/>
          <p:cNvSpPr>
            <a:spLocks noChangeArrowheads="1"/>
          </p:cNvSpPr>
          <p:nvPr/>
        </p:nvSpPr>
        <p:spPr bwMode="auto">
          <a:xfrm>
            <a:off x="944563" y="5661025"/>
            <a:ext cx="7704137" cy="504825"/>
          </a:xfrm>
          <a:prstGeom prst="rect">
            <a:avLst/>
          </a:prstGeom>
          <a:solidFill>
            <a:srgbClr val="FFFF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9876" name="Rectangle 4"/>
          <p:cNvSpPr>
            <a:spLocks noGrp="1" noChangeArrowheads="1"/>
          </p:cNvSpPr>
          <p:nvPr>
            <p:ph type="title"/>
          </p:nvPr>
        </p:nvSpPr>
        <p:spPr/>
        <p:txBody>
          <a:bodyPr/>
          <a:lstStyle/>
          <a:p>
            <a:pPr eaLnBrk="1" hangingPunct="1"/>
            <a:r>
              <a:rPr lang="fr-FR" altLang="fr-FR" sz="3200" b="1" smtClean="0">
                <a:solidFill>
                  <a:srgbClr val="FF3300"/>
                </a:solidFill>
              </a:rPr>
              <a:t> </a:t>
            </a:r>
          </a:p>
        </p:txBody>
      </p:sp>
      <p:pic>
        <p:nvPicPr>
          <p:cNvPr id="79877" name="Picture 5"/>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44575" y="620713"/>
            <a:ext cx="7416800" cy="4484687"/>
          </a:xfrm>
          <a:noFill/>
        </p:spPr>
      </p:pic>
      <p:sp>
        <p:nvSpPr>
          <p:cNvPr id="79878" name="Oval 6"/>
          <p:cNvSpPr>
            <a:spLocks noChangeArrowheads="1"/>
          </p:cNvSpPr>
          <p:nvPr/>
        </p:nvSpPr>
        <p:spPr bwMode="auto">
          <a:xfrm>
            <a:off x="5797550" y="1924050"/>
            <a:ext cx="576263" cy="647700"/>
          </a:xfrm>
          <a:prstGeom prst="ellipse">
            <a:avLst/>
          </a:prstGeom>
          <a:solidFill>
            <a:srgbClr val="CCFF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9879" name="Oval 7"/>
          <p:cNvSpPr>
            <a:spLocks noChangeArrowheads="1"/>
          </p:cNvSpPr>
          <p:nvPr/>
        </p:nvSpPr>
        <p:spPr bwMode="auto">
          <a:xfrm>
            <a:off x="3205163" y="1924050"/>
            <a:ext cx="576262" cy="647700"/>
          </a:xfrm>
          <a:prstGeom prst="ellipse">
            <a:avLst/>
          </a:prstGeom>
          <a:solidFill>
            <a:srgbClr val="CCFF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9880" name="Text Box 8"/>
          <p:cNvSpPr txBox="1">
            <a:spLocks noChangeArrowheads="1"/>
          </p:cNvSpPr>
          <p:nvPr/>
        </p:nvSpPr>
        <p:spPr bwMode="auto">
          <a:xfrm>
            <a:off x="3276600" y="1924050"/>
            <a:ext cx="4445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fr-FR" sz="3500">
                <a:cs typeface="Arial" panose="020B0604020202020204" pitchFamily="34" charset="0"/>
              </a:rPr>
              <a:t>=</a:t>
            </a:r>
          </a:p>
        </p:txBody>
      </p:sp>
      <p:sp>
        <p:nvSpPr>
          <p:cNvPr id="79881" name="Text Box 9"/>
          <p:cNvSpPr txBox="1">
            <a:spLocks noChangeArrowheads="1"/>
          </p:cNvSpPr>
          <p:nvPr/>
        </p:nvSpPr>
        <p:spPr bwMode="auto">
          <a:xfrm>
            <a:off x="5897563" y="1851025"/>
            <a:ext cx="33178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fr-FR" sz="3500">
                <a:cs typeface="Arial" panose="020B0604020202020204" pitchFamily="34" charset="0"/>
              </a:rPr>
              <a:t>-</a:t>
            </a:r>
          </a:p>
        </p:txBody>
      </p:sp>
      <p:sp>
        <p:nvSpPr>
          <p:cNvPr id="79882" name="Text Box 10"/>
          <p:cNvSpPr txBox="1">
            <a:spLocks noChangeArrowheads="1"/>
          </p:cNvSpPr>
          <p:nvPr/>
        </p:nvSpPr>
        <p:spPr bwMode="auto">
          <a:xfrm>
            <a:off x="242888" y="5670550"/>
            <a:ext cx="8432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fr-FR" sz="2600">
                <a:cs typeface="Arial" panose="020B0604020202020204" pitchFamily="34" charset="0"/>
              </a:rPr>
              <a:t>        M</a:t>
            </a:r>
            <a:r>
              <a:rPr lang="en-GB" altLang="fr-FR" sz="2600" baseline="-25000">
                <a:cs typeface="Arial" panose="020B0604020202020204" pitchFamily="34" charset="0"/>
              </a:rPr>
              <a:t>anthropogenic          </a:t>
            </a:r>
            <a:r>
              <a:rPr lang="en-GB" altLang="fr-FR" sz="2600">
                <a:cs typeface="Arial" panose="020B0604020202020204" pitchFamily="34" charset="0"/>
              </a:rPr>
              <a:t>=        M</a:t>
            </a:r>
            <a:r>
              <a:rPr lang="en-GB" altLang="fr-FR" sz="2600" baseline="-25000">
                <a:cs typeface="Arial" panose="020B0604020202020204" pitchFamily="34" charset="0"/>
              </a:rPr>
              <a:t>Total</a:t>
            </a:r>
            <a:r>
              <a:rPr lang="en-GB" altLang="fr-FR" sz="2600">
                <a:cs typeface="Arial" panose="020B0604020202020204" pitchFamily="34" charset="0"/>
              </a:rPr>
              <a:t>           -    Sc.(M/Sc)</a:t>
            </a:r>
            <a:r>
              <a:rPr lang="en-GB" altLang="fr-FR" sz="2600" baseline="-25000">
                <a:cs typeface="Arial" panose="020B0604020202020204" pitchFamily="34" charset="0"/>
              </a:rPr>
              <a:t>crustal</a:t>
            </a:r>
            <a:endParaRPr lang="en-GB" altLang="fr-FR" sz="2600">
              <a:cs typeface="Arial" panose="020B0604020202020204" pitchFamily="34" charset="0"/>
            </a:endParaRPr>
          </a:p>
        </p:txBody>
      </p:sp>
      <p:sp>
        <p:nvSpPr>
          <p:cNvPr id="79883" name="Line 11"/>
          <p:cNvSpPr>
            <a:spLocks noChangeShapeType="1"/>
          </p:cNvSpPr>
          <p:nvPr/>
        </p:nvSpPr>
        <p:spPr bwMode="auto">
          <a:xfrm flipH="1">
            <a:off x="1692275" y="3148013"/>
            <a:ext cx="3603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884" name="Line 12"/>
          <p:cNvSpPr>
            <a:spLocks noChangeShapeType="1"/>
          </p:cNvSpPr>
          <p:nvPr/>
        </p:nvSpPr>
        <p:spPr bwMode="auto">
          <a:xfrm flipH="1">
            <a:off x="1981200" y="2571750"/>
            <a:ext cx="3587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885" name="Line 13"/>
          <p:cNvSpPr>
            <a:spLocks noChangeShapeType="1"/>
          </p:cNvSpPr>
          <p:nvPr/>
        </p:nvSpPr>
        <p:spPr bwMode="auto">
          <a:xfrm flipH="1">
            <a:off x="1692275" y="2066925"/>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886" name="Line 14"/>
          <p:cNvSpPr>
            <a:spLocks noChangeShapeType="1"/>
          </p:cNvSpPr>
          <p:nvPr/>
        </p:nvSpPr>
        <p:spPr bwMode="auto">
          <a:xfrm flipH="1">
            <a:off x="1765300" y="1276350"/>
            <a:ext cx="215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9887" name="Line 15"/>
          <p:cNvSpPr>
            <a:spLocks noChangeShapeType="1"/>
          </p:cNvSpPr>
          <p:nvPr/>
        </p:nvSpPr>
        <p:spPr bwMode="auto">
          <a:xfrm flipH="1">
            <a:off x="2916238" y="1131888"/>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pic>
        <p:nvPicPr>
          <p:cNvPr id="79888" name="Picture 16"/>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9750" y="2060575"/>
            <a:ext cx="338138" cy="1441450"/>
          </a:xfr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900113" y="1341438"/>
            <a:ext cx="8064500" cy="5183187"/>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81923" name="Rectangle 3"/>
          <p:cNvSpPr>
            <a:spLocks noChangeArrowheads="1"/>
          </p:cNvSpPr>
          <p:nvPr/>
        </p:nvSpPr>
        <p:spPr bwMode="auto">
          <a:xfrm>
            <a:off x="6540500" y="4178300"/>
            <a:ext cx="2232025" cy="719138"/>
          </a:xfrm>
          <a:prstGeom prst="rect">
            <a:avLst/>
          </a:prstGeom>
          <a:solidFill>
            <a:srgbClr val="FFFF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819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825" y="1512888"/>
            <a:ext cx="511810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Line 5"/>
          <p:cNvSpPr>
            <a:spLocks noChangeShapeType="1"/>
          </p:cNvSpPr>
          <p:nvPr/>
        </p:nvSpPr>
        <p:spPr bwMode="auto">
          <a:xfrm>
            <a:off x="1931988" y="2881313"/>
            <a:ext cx="46085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1926" name="Line 6"/>
          <p:cNvSpPr>
            <a:spLocks noChangeShapeType="1"/>
          </p:cNvSpPr>
          <p:nvPr/>
        </p:nvSpPr>
        <p:spPr bwMode="auto">
          <a:xfrm>
            <a:off x="1931988" y="3746500"/>
            <a:ext cx="46085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1927" name="Line 7"/>
          <p:cNvSpPr>
            <a:spLocks noChangeShapeType="1"/>
          </p:cNvSpPr>
          <p:nvPr/>
        </p:nvSpPr>
        <p:spPr bwMode="auto">
          <a:xfrm>
            <a:off x="1931988" y="4321175"/>
            <a:ext cx="46085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1928" name="Text Box 8"/>
          <p:cNvSpPr txBox="1">
            <a:spLocks noChangeArrowheads="1"/>
          </p:cNvSpPr>
          <p:nvPr/>
        </p:nvSpPr>
        <p:spPr bwMode="auto">
          <a:xfrm>
            <a:off x="6540500" y="2665413"/>
            <a:ext cx="776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400">
                <a:cs typeface="Arial" panose="020B0604020202020204" pitchFamily="34" charset="0"/>
              </a:rPr>
              <a:t>960 AD</a:t>
            </a:r>
          </a:p>
        </p:txBody>
      </p:sp>
      <p:sp>
        <p:nvSpPr>
          <p:cNvPr id="81929" name="Text Box 9"/>
          <p:cNvSpPr txBox="1">
            <a:spLocks noChangeArrowheads="1"/>
          </p:cNvSpPr>
          <p:nvPr/>
        </p:nvSpPr>
        <p:spPr bwMode="auto">
          <a:xfrm>
            <a:off x="6540500" y="3101975"/>
            <a:ext cx="776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400">
                <a:cs typeface="Arial" panose="020B0604020202020204" pitchFamily="34" charset="0"/>
              </a:rPr>
              <a:t>550 AD</a:t>
            </a:r>
          </a:p>
        </p:txBody>
      </p:sp>
      <p:sp>
        <p:nvSpPr>
          <p:cNvPr id="81930" name="Text Box 10"/>
          <p:cNvSpPr txBox="1">
            <a:spLocks noChangeArrowheads="1"/>
          </p:cNvSpPr>
          <p:nvPr/>
        </p:nvSpPr>
        <p:spPr bwMode="auto">
          <a:xfrm>
            <a:off x="6540500" y="3605213"/>
            <a:ext cx="776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400">
                <a:cs typeface="Arial" panose="020B0604020202020204" pitchFamily="34" charset="0"/>
              </a:rPr>
              <a:t>600 BC</a:t>
            </a:r>
          </a:p>
        </p:txBody>
      </p:sp>
      <p:sp>
        <p:nvSpPr>
          <p:cNvPr id="81931" name="Line 11"/>
          <p:cNvSpPr>
            <a:spLocks noChangeShapeType="1"/>
          </p:cNvSpPr>
          <p:nvPr/>
        </p:nvSpPr>
        <p:spPr bwMode="auto">
          <a:xfrm>
            <a:off x="1931988" y="3244850"/>
            <a:ext cx="46085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1932" name="Text Box 12"/>
          <p:cNvSpPr txBox="1">
            <a:spLocks noChangeArrowheads="1"/>
          </p:cNvSpPr>
          <p:nvPr/>
        </p:nvSpPr>
        <p:spPr bwMode="auto">
          <a:xfrm>
            <a:off x="6540500" y="4237038"/>
            <a:ext cx="874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400">
                <a:cs typeface="Arial" panose="020B0604020202020204" pitchFamily="34" charset="0"/>
              </a:rPr>
              <a:t>1370 BC</a:t>
            </a:r>
          </a:p>
        </p:txBody>
      </p:sp>
      <p:sp>
        <p:nvSpPr>
          <p:cNvPr id="81933" name="Line 13"/>
          <p:cNvSpPr>
            <a:spLocks noChangeShapeType="1"/>
          </p:cNvSpPr>
          <p:nvPr/>
        </p:nvSpPr>
        <p:spPr bwMode="auto">
          <a:xfrm>
            <a:off x="7405688" y="3389313"/>
            <a:ext cx="0" cy="3603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1934" name="Text Box 14"/>
          <p:cNvSpPr txBox="1">
            <a:spLocks noChangeArrowheads="1"/>
          </p:cNvSpPr>
          <p:nvPr/>
        </p:nvSpPr>
        <p:spPr bwMode="auto">
          <a:xfrm>
            <a:off x="7477125" y="3389313"/>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800">
                <a:cs typeface="Arial" panose="020B0604020202020204" pitchFamily="34" charset="0"/>
              </a:rPr>
              <a:t>condensed</a:t>
            </a:r>
          </a:p>
        </p:txBody>
      </p:sp>
      <p:sp>
        <p:nvSpPr>
          <p:cNvPr id="184335" name="Text Box 15"/>
          <p:cNvSpPr txBox="1">
            <a:spLocks noChangeArrowheads="1"/>
          </p:cNvSpPr>
          <p:nvPr/>
        </p:nvSpPr>
        <p:spPr bwMode="auto">
          <a:xfrm>
            <a:off x="6540500" y="4465638"/>
            <a:ext cx="2279650" cy="366712"/>
          </a:xfrm>
          <a:prstGeom prst="rect">
            <a:avLst/>
          </a:prstGeom>
          <a:noFill/>
          <a:ln w="9525">
            <a:noFill/>
            <a:miter lim="800000"/>
            <a:headEnd/>
            <a:tailEnd/>
          </a:ln>
          <a:effectLst/>
        </p:spPr>
        <p:txBody>
          <a:bodyPr wrap="none">
            <a:spAutoFit/>
          </a:bodyPr>
          <a:lstStyle/>
          <a:p>
            <a:pPr eaLnBrk="1" hangingPunct="1">
              <a:defRPr/>
            </a:pPr>
            <a:r>
              <a:rPr lang="en-US">
                <a:effectLst>
                  <a:outerShdw blurRad="38100" dist="38100" dir="2700000" algn="tl">
                    <a:srgbClr val="FFFFFF"/>
                  </a:outerShdw>
                </a:effectLst>
                <a:latin typeface="Arial" charset="0"/>
                <a:cs typeface="Arial" charset="0"/>
              </a:rPr>
              <a:t>First sign of pollution</a:t>
            </a:r>
          </a:p>
        </p:txBody>
      </p:sp>
      <p:sp>
        <p:nvSpPr>
          <p:cNvPr id="81936" name="Text Box 16"/>
          <p:cNvSpPr txBox="1">
            <a:spLocks noChangeArrowheads="1"/>
          </p:cNvSpPr>
          <p:nvPr/>
        </p:nvSpPr>
        <p:spPr bwMode="auto">
          <a:xfrm>
            <a:off x="323850" y="620713"/>
            <a:ext cx="5022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cs typeface="Arial" panose="020B0604020202020204" pitchFamily="34" charset="0"/>
              </a:rPr>
              <a:t>Profils isotopes et concentrations du plomb.</a:t>
            </a:r>
          </a:p>
        </p:txBody>
      </p:sp>
    </p:spTree>
  </p:cSld>
  <p:clrMapOvr>
    <a:masterClrMapping/>
  </p:clrMapOvr>
  <p:transition advClick="0" advTm="20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900113" y="1341438"/>
            <a:ext cx="8064500" cy="5183187"/>
          </a:xfrm>
          <a:prstGeom prst="rect">
            <a:avLst/>
          </a:prstGeom>
          <a:solidFill>
            <a:schemeClr val="bg1"/>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82947" name="Rectangle 3"/>
          <p:cNvSpPr>
            <a:spLocks noChangeArrowheads="1"/>
          </p:cNvSpPr>
          <p:nvPr/>
        </p:nvSpPr>
        <p:spPr bwMode="auto">
          <a:xfrm>
            <a:off x="6540500" y="4178300"/>
            <a:ext cx="2232025" cy="719138"/>
          </a:xfrm>
          <a:prstGeom prst="rect">
            <a:avLst/>
          </a:prstGeom>
          <a:solidFill>
            <a:srgbClr val="FFFF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829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825" y="1512888"/>
            <a:ext cx="511810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Line 5"/>
          <p:cNvSpPr>
            <a:spLocks noChangeShapeType="1"/>
          </p:cNvSpPr>
          <p:nvPr/>
        </p:nvSpPr>
        <p:spPr bwMode="auto">
          <a:xfrm>
            <a:off x="1931988" y="2881313"/>
            <a:ext cx="46085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2950" name="Line 6"/>
          <p:cNvSpPr>
            <a:spLocks noChangeShapeType="1"/>
          </p:cNvSpPr>
          <p:nvPr/>
        </p:nvSpPr>
        <p:spPr bwMode="auto">
          <a:xfrm>
            <a:off x="1931988" y="3746500"/>
            <a:ext cx="46085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2951" name="Line 7"/>
          <p:cNvSpPr>
            <a:spLocks noChangeShapeType="1"/>
          </p:cNvSpPr>
          <p:nvPr/>
        </p:nvSpPr>
        <p:spPr bwMode="auto">
          <a:xfrm>
            <a:off x="1931988" y="4321175"/>
            <a:ext cx="46085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2952" name="Text Box 8"/>
          <p:cNvSpPr txBox="1">
            <a:spLocks noChangeArrowheads="1"/>
          </p:cNvSpPr>
          <p:nvPr/>
        </p:nvSpPr>
        <p:spPr bwMode="auto">
          <a:xfrm>
            <a:off x="6540500" y="2665413"/>
            <a:ext cx="776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400">
                <a:cs typeface="Arial" panose="020B0604020202020204" pitchFamily="34" charset="0"/>
              </a:rPr>
              <a:t>960 AD</a:t>
            </a:r>
          </a:p>
        </p:txBody>
      </p:sp>
      <p:sp>
        <p:nvSpPr>
          <p:cNvPr id="82953" name="Text Box 9"/>
          <p:cNvSpPr txBox="1">
            <a:spLocks noChangeArrowheads="1"/>
          </p:cNvSpPr>
          <p:nvPr/>
        </p:nvSpPr>
        <p:spPr bwMode="auto">
          <a:xfrm>
            <a:off x="6540500" y="3101975"/>
            <a:ext cx="776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400">
                <a:cs typeface="Arial" panose="020B0604020202020204" pitchFamily="34" charset="0"/>
              </a:rPr>
              <a:t>550 AD</a:t>
            </a:r>
          </a:p>
        </p:txBody>
      </p:sp>
      <p:sp>
        <p:nvSpPr>
          <p:cNvPr id="82954" name="Text Box 10"/>
          <p:cNvSpPr txBox="1">
            <a:spLocks noChangeArrowheads="1"/>
          </p:cNvSpPr>
          <p:nvPr/>
        </p:nvSpPr>
        <p:spPr bwMode="auto">
          <a:xfrm>
            <a:off x="6540500" y="3605213"/>
            <a:ext cx="776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400">
                <a:cs typeface="Arial" panose="020B0604020202020204" pitchFamily="34" charset="0"/>
              </a:rPr>
              <a:t>600 BC</a:t>
            </a:r>
          </a:p>
        </p:txBody>
      </p:sp>
      <p:sp>
        <p:nvSpPr>
          <p:cNvPr id="82955" name="Line 11"/>
          <p:cNvSpPr>
            <a:spLocks noChangeShapeType="1"/>
          </p:cNvSpPr>
          <p:nvPr/>
        </p:nvSpPr>
        <p:spPr bwMode="auto">
          <a:xfrm>
            <a:off x="1931988" y="3244850"/>
            <a:ext cx="46085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2956" name="Text Box 12"/>
          <p:cNvSpPr txBox="1">
            <a:spLocks noChangeArrowheads="1"/>
          </p:cNvSpPr>
          <p:nvPr/>
        </p:nvSpPr>
        <p:spPr bwMode="auto">
          <a:xfrm>
            <a:off x="6540500" y="4237038"/>
            <a:ext cx="874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400">
                <a:cs typeface="Arial" panose="020B0604020202020204" pitchFamily="34" charset="0"/>
              </a:rPr>
              <a:t>1370 BC</a:t>
            </a:r>
          </a:p>
        </p:txBody>
      </p:sp>
      <p:sp>
        <p:nvSpPr>
          <p:cNvPr id="82957" name="Line 13"/>
          <p:cNvSpPr>
            <a:spLocks noChangeShapeType="1"/>
          </p:cNvSpPr>
          <p:nvPr/>
        </p:nvSpPr>
        <p:spPr bwMode="auto">
          <a:xfrm>
            <a:off x="7405688" y="3389313"/>
            <a:ext cx="0" cy="3603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2958" name="Text Box 14"/>
          <p:cNvSpPr txBox="1">
            <a:spLocks noChangeArrowheads="1"/>
          </p:cNvSpPr>
          <p:nvPr/>
        </p:nvSpPr>
        <p:spPr bwMode="auto">
          <a:xfrm>
            <a:off x="7477125" y="3389313"/>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800">
                <a:cs typeface="Arial" panose="020B0604020202020204" pitchFamily="34" charset="0"/>
              </a:rPr>
              <a:t>condensed</a:t>
            </a:r>
          </a:p>
        </p:txBody>
      </p:sp>
      <p:sp>
        <p:nvSpPr>
          <p:cNvPr id="186383" name="Text Box 15"/>
          <p:cNvSpPr txBox="1">
            <a:spLocks noChangeArrowheads="1"/>
          </p:cNvSpPr>
          <p:nvPr/>
        </p:nvSpPr>
        <p:spPr bwMode="auto">
          <a:xfrm>
            <a:off x="6540500" y="4465638"/>
            <a:ext cx="2279650" cy="366712"/>
          </a:xfrm>
          <a:prstGeom prst="rect">
            <a:avLst/>
          </a:prstGeom>
          <a:noFill/>
          <a:ln w="9525">
            <a:noFill/>
            <a:miter lim="800000"/>
            <a:headEnd/>
            <a:tailEnd/>
          </a:ln>
          <a:effectLst/>
        </p:spPr>
        <p:txBody>
          <a:bodyPr wrap="none">
            <a:spAutoFit/>
          </a:bodyPr>
          <a:lstStyle/>
          <a:p>
            <a:pPr eaLnBrk="1" hangingPunct="1">
              <a:defRPr/>
            </a:pPr>
            <a:r>
              <a:rPr lang="en-US">
                <a:effectLst>
                  <a:outerShdw blurRad="38100" dist="38100" dir="2700000" algn="tl">
                    <a:srgbClr val="FFFFFF"/>
                  </a:outerShdw>
                </a:effectLst>
                <a:latin typeface="Arial" charset="0"/>
                <a:cs typeface="Arial" charset="0"/>
              </a:rPr>
              <a:t>First sign of pollution</a:t>
            </a:r>
          </a:p>
        </p:txBody>
      </p:sp>
      <p:sp>
        <p:nvSpPr>
          <p:cNvPr id="82960" name="Text Box 16"/>
          <p:cNvSpPr txBox="1">
            <a:spLocks noChangeArrowheads="1"/>
          </p:cNvSpPr>
          <p:nvPr/>
        </p:nvSpPr>
        <p:spPr bwMode="auto">
          <a:xfrm>
            <a:off x="323850" y="620713"/>
            <a:ext cx="5022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a:cs typeface="Arial" panose="020B0604020202020204" pitchFamily="34" charset="0"/>
              </a:rPr>
              <a:t>Profils isotopes et concentrations du plomb.</a:t>
            </a:r>
          </a:p>
        </p:txBody>
      </p:sp>
    </p:spTree>
  </p:cSld>
  <p:clrMapOvr>
    <a:masterClrMapping/>
  </p:clrMapOvr>
  <p:transition advClick="0" advTm="2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4724400"/>
            <a:ext cx="2303462" cy="1584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2605088"/>
            <a:ext cx="2346325" cy="16668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412875"/>
            <a:ext cx="3527425" cy="24161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1" name="Rectangle 8"/>
          <p:cNvSpPr>
            <a:spLocks noChangeArrowheads="1"/>
          </p:cNvSpPr>
          <p:nvPr/>
        </p:nvSpPr>
        <p:spPr bwMode="auto">
          <a:xfrm>
            <a:off x="2484438" y="1844675"/>
            <a:ext cx="1249362" cy="860425"/>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9222" name="Rectangle 9"/>
          <p:cNvSpPr>
            <a:spLocks noChangeArrowheads="1"/>
          </p:cNvSpPr>
          <p:nvPr/>
        </p:nvSpPr>
        <p:spPr bwMode="auto">
          <a:xfrm>
            <a:off x="1976438" y="2873375"/>
            <a:ext cx="1249362" cy="860425"/>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9223" name="Line 10"/>
          <p:cNvSpPr>
            <a:spLocks noChangeShapeType="1"/>
          </p:cNvSpPr>
          <p:nvPr/>
        </p:nvSpPr>
        <p:spPr bwMode="auto">
          <a:xfrm>
            <a:off x="3733800" y="2289175"/>
            <a:ext cx="719138" cy="360363"/>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24" name="Line 11"/>
          <p:cNvSpPr>
            <a:spLocks noChangeShapeType="1"/>
          </p:cNvSpPr>
          <p:nvPr/>
        </p:nvSpPr>
        <p:spPr bwMode="auto">
          <a:xfrm>
            <a:off x="2603500" y="3749675"/>
            <a:ext cx="469900" cy="998538"/>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25" name="Text Box 12"/>
          <p:cNvSpPr txBox="1">
            <a:spLocks noChangeArrowheads="1"/>
          </p:cNvSpPr>
          <p:nvPr/>
        </p:nvSpPr>
        <p:spPr bwMode="auto">
          <a:xfrm>
            <a:off x="7210425" y="2581275"/>
            <a:ext cx="715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Triage</a:t>
            </a:r>
          </a:p>
        </p:txBody>
      </p:sp>
      <p:sp>
        <p:nvSpPr>
          <p:cNvPr id="9226" name="Text Box 13"/>
          <p:cNvSpPr txBox="1">
            <a:spLocks noChangeArrowheads="1"/>
          </p:cNvSpPr>
          <p:nvPr/>
        </p:nvSpPr>
        <p:spPr bwMode="auto">
          <a:xfrm>
            <a:off x="5119688" y="5287963"/>
            <a:ext cx="1227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Concassage</a:t>
            </a:r>
          </a:p>
        </p:txBody>
      </p:sp>
      <p:sp>
        <p:nvSpPr>
          <p:cNvPr id="9227" name="Text Box 15"/>
          <p:cNvSpPr txBox="1">
            <a:spLocks noChangeArrowheads="1"/>
          </p:cNvSpPr>
          <p:nvPr/>
        </p:nvSpPr>
        <p:spPr bwMode="auto">
          <a:xfrm>
            <a:off x="6443663" y="6583363"/>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fr-FR" altLang="fr-FR" sz="1200">
              <a:cs typeface="Arial" panose="020B0604020202020204" pitchFamily="34" charset="0"/>
            </a:endParaRPr>
          </a:p>
        </p:txBody>
      </p:sp>
      <p:sp>
        <p:nvSpPr>
          <p:cNvPr id="9228" name="Text Box 16"/>
          <p:cNvSpPr txBox="1">
            <a:spLocks noChangeArrowheads="1"/>
          </p:cNvSpPr>
          <p:nvPr/>
        </p:nvSpPr>
        <p:spPr bwMode="auto">
          <a:xfrm>
            <a:off x="7097713" y="6430963"/>
            <a:ext cx="12398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a:solidFill>
                  <a:srgbClr val="000000"/>
                </a:solidFill>
                <a:cs typeface="Arial" panose="020B0604020202020204" pitchFamily="34" charset="0"/>
              </a:rPr>
              <a:t>Galet à cupules</a:t>
            </a:r>
          </a:p>
        </p:txBody>
      </p:sp>
      <p:sp>
        <p:nvSpPr>
          <p:cNvPr id="9229" name="AutoShape 17"/>
          <p:cNvSpPr>
            <a:spLocks noChangeArrowheads="1"/>
          </p:cNvSpPr>
          <p:nvPr/>
        </p:nvSpPr>
        <p:spPr bwMode="auto">
          <a:xfrm>
            <a:off x="7019925" y="2781300"/>
            <a:ext cx="215900" cy="287338"/>
          </a:xfrm>
          <a:prstGeom prst="curvedRightArrow">
            <a:avLst>
              <a:gd name="adj1" fmla="val 26618"/>
              <a:gd name="adj2" fmla="val 53235"/>
              <a:gd name="adj3" fmla="val 3333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9230" name="Text Box 18"/>
          <p:cNvSpPr txBox="1">
            <a:spLocks noChangeArrowheads="1"/>
          </p:cNvSpPr>
          <p:nvPr/>
        </p:nvSpPr>
        <p:spPr bwMode="auto">
          <a:xfrm>
            <a:off x="7189788" y="2951163"/>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a:solidFill>
                  <a:srgbClr val="000000"/>
                </a:solidFill>
                <a:cs typeface="Arial" panose="020B0604020202020204" pitchFamily="34" charset="0"/>
              </a:rPr>
              <a:t>Concentrer la teneur en cuivre</a:t>
            </a:r>
          </a:p>
        </p:txBody>
      </p:sp>
      <p:sp>
        <p:nvSpPr>
          <p:cNvPr id="9231" name="AutoShape 19"/>
          <p:cNvSpPr>
            <a:spLocks noChangeArrowheads="1"/>
          </p:cNvSpPr>
          <p:nvPr/>
        </p:nvSpPr>
        <p:spPr bwMode="auto">
          <a:xfrm>
            <a:off x="2332038" y="6280150"/>
            <a:ext cx="287337" cy="358775"/>
          </a:xfrm>
          <a:prstGeom prst="curvedRightArrow">
            <a:avLst>
              <a:gd name="adj1" fmla="val 24972"/>
              <a:gd name="adj2" fmla="val 49945"/>
              <a:gd name="adj3" fmla="val 3333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fr-FR" altLang="fr-FR" sz="1400">
              <a:cs typeface="Arial" panose="020B0604020202020204" pitchFamily="34" charset="0"/>
            </a:endParaRPr>
          </a:p>
        </p:txBody>
      </p:sp>
      <p:sp>
        <p:nvSpPr>
          <p:cNvPr id="9232" name="Text Box 20"/>
          <p:cNvSpPr txBox="1">
            <a:spLocks noChangeArrowheads="1"/>
          </p:cNvSpPr>
          <p:nvPr/>
        </p:nvSpPr>
        <p:spPr bwMode="auto">
          <a:xfrm>
            <a:off x="2579688" y="6435725"/>
            <a:ext cx="2436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a:solidFill>
                  <a:srgbClr val="000000"/>
                </a:solidFill>
                <a:cs typeface="Arial" panose="020B0604020202020204" pitchFamily="34" charset="0"/>
              </a:rPr>
              <a:t>Obtention d’un minerai en poudre</a:t>
            </a:r>
          </a:p>
        </p:txBody>
      </p:sp>
      <p:pic>
        <p:nvPicPr>
          <p:cNvPr id="9233"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4652963"/>
            <a:ext cx="20161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6" name="Text Box 22"/>
          <p:cNvSpPr txBox="1">
            <a:spLocks noChangeArrowheads="1"/>
          </p:cNvSpPr>
          <p:nvPr/>
        </p:nvSpPr>
        <p:spPr bwMode="auto">
          <a:xfrm>
            <a:off x="547688" y="1425575"/>
            <a:ext cx="1477962" cy="274638"/>
          </a:xfrm>
          <a:prstGeom prst="rect">
            <a:avLst/>
          </a:prstGeom>
          <a:noFill/>
          <a:ln w="9525" algn="ctr">
            <a:noFill/>
            <a:miter lim="800000"/>
            <a:headEnd/>
            <a:tailEnd/>
          </a:ln>
          <a:effectLst/>
        </p:spPr>
        <p:txBody>
          <a:bodyPr wrap="none">
            <a:spAutoFit/>
          </a:bodyPr>
          <a:lstStyle/>
          <a:p>
            <a:pPr algn="ctr" eaLnBrk="1" hangingPunct="1">
              <a:defRPr/>
            </a:pPr>
            <a:r>
              <a:rPr lang="fr-FR" sz="1200" b="1">
                <a:solidFill>
                  <a:srgbClr val="FF0000"/>
                </a:solidFill>
                <a:effectLst>
                  <a:outerShdw blurRad="38100" dist="38100" dir="2700000" algn="tl">
                    <a:srgbClr val="000000"/>
                  </a:outerShdw>
                </a:effectLst>
                <a:latin typeface="Arial" charset="0"/>
                <a:cs typeface="Arial" charset="0"/>
              </a:rPr>
              <a:t>Aire de traitement</a:t>
            </a:r>
          </a:p>
        </p:txBody>
      </p:sp>
      <p:sp>
        <p:nvSpPr>
          <p:cNvPr id="9235" name="Rectangle 23"/>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1288" name="Text Box 24"/>
          <p:cNvSpPr txBox="1">
            <a:spLocks noChangeArrowheads="1"/>
          </p:cNvSpPr>
          <p:nvPr/>
        </p:nvSpPr>
        <p:spPr bwMode="auto">
          <a:xfrm>
            <a:off x="323850" y="692150"/>
            <a:ext cx="4946650" cy="366713"/>
          </a:xfrm>
          <a:prstGeom prst="rect">
            <a:avLst/>
          </a:prstGeom>
          <a:noFill/>
          <a:ln w="9525" algn="ctr">
            <a:noFill/>
            <a:miter lim="800000"/>
            <a:headEnd/>
            <a:tailEnd/>
          </a:ln>
          <a:effectLst/>
        </p:spPr>
        <p:txBody>
          <a:bodyPr wrap="none">
            <a:spAutoFit/>
          </a:bodyPr>
          <a:lstStyle/>
          <a:p>
            <a:pPr algn="ctr" eaLnBrk="1" hangingPunct="1">
              <a:defRPr/>
            </a:pPr>
            <a:r>
              <a:rPr lang="fr-FR" b="1">
                <a:solidFill>
                  <a:srgbClr val="000000"/>
                </a:solidFill>
                <a:effectLst>
                  <a:outerShdw blurRad="38100" dist="38100" dir="2700000" algn="tl">
                    <a:srgbClr val="FFFFFF"/>
                  </a:outerShdw>
                </a:effectLst>
                <a:latin typeface="Arial" charset="0"/>
                <a:cs typeface="Arial" charset="0"/>
              </a:rPr>
              <a:t>Traitement du minerai et obtention du métal</a:t>
            </a:r>
          </a:p>
        </p:txBody>
      </p:sp>
      <p:sp>
        <p:nvSpPr>
          <p:cNvPr id="9237" name="Text Box 25"/>
          <p:cNvSpPr txBox="1">
            <a:spLocks noChangeArrowheads="1"/>
          </p:cNvSpPr>
          <p:nvPr/>
        </p:nvSpPr>
        <p:spPr bwMode="auto">
          <a:xfrm>
            <a:off x="442913" y="142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guise de rappel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3338"/>
            <a:ext cx="7753350" cy="67627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2492375"/>
            <a:ext cx="8229600" cy="3565525"/>
          </a:xfrm>
          <a:noFill/>
          <a:ln w="25400">
            <a:solidFill>
              <a:schemeClr val="tx1"/>
            </a:solidFill>
            <a:miter lim="800000"/>
            <a:headEnd/>
            <a:tailEnd/>
          </a:ln>
        </p:spPr>
      </p:pic>
      <p:sp>
        <p:nvSpPr>
          <p:cNvPr id="84995" name="Text Box 3"/>
          <p:cNvSpPr txBox="1">
            <a:spLocks noChangeArrowheads="1"/>
          </p:cNvSpPr>
          <p:nvPr/>
        </p:nvSpPr>
        <p:spPr bwMode="auto">
          <a:xfrm>
            <a:off x="468313" y="1484313"/>
            <a:ext cx="49672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a:cs typeface="Arial" panose="020B0604020202020204" pitchFamily="34" charset="0"/>
              </a:rPr>
              <a:t>Tourbière du Port-des-Lambert’s (Glux-en-Glenne - 58)</a:t>
            </a:r>
          </a:p>
          <a:p>
            <a:pPr eaLnBrk="1" hangingPunct="1">
              <a:spcBef>
                <a:spcPct val="0"/>
              </a:spcBef>
              <a:buFontTx/>
              <a:buNone/>
            </a:pPr>
            <a:r>
              <a:rPr lang="fr-FR" altLang="fr-FR" sz="1400">
                <a:cs typeface="Arial" panose="020B0604020202020204" pitchFamily="34" charset="0"/>
              </a:rPr>
              <a:t>Alt. 700 m</a:t>
            </a:r>
          </a:p>
        </p:txBody>
      </p:sp>
      <p:pic>
        <p:nvPicPr>
          <p:cNvPr id="84996" name="Picture 4" descr="PaysPL1"/>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60350"/>
            <a:ext cx="2665412" cy="1536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997" name="Rectangle 5"/>
          <p:cNvSpPr>
            <a:spLocks noGrp="1" noChangeArrowheads="1"/>
          </p:cNvSpPr>
          <p:nvPr>
            <p:ph type="title"/>
          </p:nvPr>
        </p:nvSpPr>
        <p:spPr>
          <a:xfrm>
            <a:off x="323850" y="333375"/>
            <a:ext cx="5903913" cy="719138"/>
          </a:xfrm>
          <a:noFill/>
        </p:spPr>
        <p:txBody>
          <a:bodyPr/>
          <a:lstStyle/>
          <a:p>
            <a:pPr algn="l" eaLnBrk="1" hangingPunct="1"/>
            <a:r>
              <a:rPr lang="fr-FR" altLang="fr-FR" sz="2800" b="1" smtClean="0"/>
              <a:t>Impact des paléométallurgies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2492375"/>
            <a:ext cx="8229600" cy="3565525"/>
          </a:xfrm>
          <a:noFill/>
          <a:ln w="25400">
            <a:solidFill>
              <a:schemeClr val="tx1"/>
            </a:solidFill>
            <a:miter lim="800000"/>
            <a:headEnd/>
            <a:tailEnd/>
          </a:ln>
        </p:spPr>
      </p:pic>
      <p:sp>
        <p:nvSpPr>
          <p:cNvPr id="86019" name="Text Box 3"/>
          <p:cNvSpPr txBox="1">
            <a:spLocks noChangeArrowheads="1"/>
          </p:cNvSpPr>
          <p:nvPr/>
        </p:nvSpPr>
        <p:spPr bwMode="auto">
          <a:xfrm rot="10800000" flipV="1">
            <a:off x="468313" y="1412875"/>
            <a:ext cx="51133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a:cs typeface="Arial" panose="020B0604020202020204" pitchFamily="34" charset="0"/>
              </a:rPr>
              <a:t>Age du Bronze: 1</a:t>
            </a:r>
            <a:r>
              <a:rPr lang="fr-FR" altLang="fr-FR" sz="1400" b="1" baseline="30000">
                <a:cs typeface="Arial" panose="020B0604020202020204" pitchFamily="34" charset="0"/>
              </a:rPr>
              <a:t>er</a:t>
            </a:r>
            <a:r>
              <a:rPr lang="fr-FR" altLang="fr-FR" sz="1400" b="1">
                <a:cs typeface="Arial" panose="020B0604020202020204" pitchFamily="34" charset="0"/>
              </a:rPr>
              <a:t> indices toute fin du Bronze moyen puis Bronze final</a:t>
            </a:r>
          </a:p>
        </p:txBody>
      </p:sp>
      <p:pic>
        <p:nvPicPr>
          <p:cNvPr id="86020" name="Picture 4" descr="AgeB copie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3" y="4967288"/>
            <a:ext cx="7191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descr="AgeB copie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188913"/>
            <a:ext cx="2447925" cy="12271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2" name="Rectangle 6"/>
          <p:cNvSpPr>
            <a:spLocks noChangeArrowheads="1"/>
          </p:cNvSpPr>
          <p:nvPr/>
        </p:nvSpPr>
        <p:spPr bwMode="auto">
          <a:xfrm>
            <a:off x="684213" y="4868863"/>
            <a:ext cx="8280400" cy="576262"/>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86023" name="Text Box 7"/>
          <p:cNvSpPr txBox="1">
            <a:spLocks noChangeArrowheads="1"/>
          </p:cNvSpPr>
          <p:nvPr/>
        </p:nvSpPr>
        <p:spPr bwMode="auto">
          <a:xfrm>
            <a:off x="6372225" y="1484313"/>
            <a:ext cx="237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b="1">
                <a:cs typeface="Arial" panose="020B0604020202020204" pitchFamily="34" charset="0"/>
              </a:rPr>
              <a:t>Parure du trésor de Blanot</a:t>
            </a:r>
          </a:p>
          <a:p>
            <a:pPr algn="ctr" eaLnBrk="1" hangingPunct="1">
              <a:spcBef>
                <a:spcPct val="0"/>
              </a:spcBef>
              <a:buFontTx/>
              <a:buNone/>
            </a:pPr>
            <a:r>
              <a:rPr lang="fr-FR" altLang="fr-FR" sz="1200">
                <a:cs typeface="Arial" panose="020B0604020202020204" pitchFamily="34" charset="0"/>
              </a:rPr>
              <a:t>(musée de Dijon)</a:t>
            </a:r>
          </a:p>
        </p:txBody>
      </p:sp>
      <p:sp>
        <p:nvSpPr>
          <p:cNvPr id="86024" name="Rectangle 8"/>
          <p:cNvSpPr>
            <a:spLocks noGrp="1" noChangeArrowheads="1"/>
          </p:cNvSpPr>
          <p:nvPr>
            <p:ph type="title"/>
          </p:nvPr>
        </p:nvSpPr>
        <p:spPr>
          <a:xfrm>
            <a:off x="323850" y="333375"/>
            <a:ext cx="5903913" cy="719138"/>
          </a:xfrm>
          <a:noFill/>
        </p:spPr>
        <p:txBody>
          <a:bodyPr/>
          <a:lstStyle/>
          <a:p>
            <a:pPr algn="l" eaLnBrk="1" hangingPunct="1"/>
            <a:r>
              <a:rPr lang="fr-FR" altLang="fr-FR" sz="2800" b="1" smtClean="0"/>
              <a:t>Impact des paléométallurgies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endParaRPr lang="fr-FR" altLang="fr-FR" smtClean="0"/>
          </a:p>
        </p:txBody>
      </p:sp>
      <p:pic>
        <p:nvPicPr>
          <p:cNvPr id="87043" name="Picture 3" descr="Photo 005"/>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p:spPr>
      </p:pic>
      <p:sp>
        <p:nvSpPr>
          <p:cNvPr id="87044" name="Text Box 4"/>
          <p:cNvSpPr txBox="1">
            <a:spLocks noChangeArrowheads="1"/>
          </p:cNvSpPr>
          <p:nvPr/>
        </p:nvSpPr>
        <p:spPr bwMode="auto">
          <a:xfrm>
            <a:off x="5795963" y="6308725"/>
            <a:ext cx="313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solidFill>
                  <a:schemeClr val="bg1"/>
                </a:solidFill>
              </a:rPr>
              <a:t>Bronze age Blanot’s treasure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156325" y="260350"/>
            <a:ext cx="2736850" cy="1728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880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2492375"/>
            <a:ext cx="8229600" cy="3565525"/>
          </a:xfrm>
          <a:noFill/>
          <a:ln w="25400">
            <a:solidFill>
              <a:schemeClr val="tx1"/>
            </a:solidFill>
            <a:miter lim="800000"/>
            <a:headEnd/>
            <a:tailEnd/>
          </a:ln>
        </p:spPr>
      </p:pic>
      <p:pic>
        <p:nvPicPr>
          <p:cNvPr id="88068" name="Picture 4" descr="AFer2 copie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4508500"/>
            <a:ext cx="3603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descr="AFer2 copie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620713"/>
            <a:ext cx="1800225" cy="1289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8070" name="Text Box 6"/>
          <p:cNvSpPr txBox="1">
            <a:spLocks noChangeArrowheads="1"/>
          </p:cNvSpPr>
          <p:nvPr/>
        </p:nvSpPr>
        <p:spPr bwMode="auto">
          <a:xfrm>
            <a:off x="468313" y="1412875"/>
            <a:ext cx="467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cs typeface="Arial" panose="020B0604020202020204" pitchFamily="34" charset="0"/>
              </a:rPr>
              <a:t>âge du Fer : métallurgie éduenne</a:t>
            </a:r>
          </a:p>
        </p:txBody>
      </p:sp>
      <p:pic>
        <p:nvPicPr>
          <p:cNvPr id="88071" name="Picture 7" descr="AgeB copie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4868863"/>
            <a:ext cx="71913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Rectangle 8"/>
          <p:cNvSpPr>
            <a:spLocks noChangeArrowheads="1"/>
          </p:cNvSpPr>
          <p:nvPr/>
        </p:nvSpPr>
        <p:spPr bwMode="auto">
          <a:xfrm>
            <a:off x="684213" y="4489450"/>
            <a:ext cx="8280400" cy="360363"/>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88073" name="Rectangle 9"/>
          <p:cNvSpPr>
            <a:spLocks noGrp="1" noChangeArrowheads="1"/>
          </p:cNvSpPr>
          <p:nvPr>
            <p:ph type="title"/>
          </p:nvPr>
        </p:nvSpPr>
        <p:spPr>
          <a:xfrm>
            <a:off x="323850" y="333375"/>
            <a:ext cx="5903913" cy="719138"/>
          </a:xfrm>
          <a:noFill/>
        </p:spPr>
        <p:txBody>
          <a:bodyPr/>
          <a:lstStyle/>
          <a:p>
            <a:pPr algn="l" eaLnBrk="1" hangingPunct="1"/>
            <a:r>
              <a:rPr lang="fr-FR" altLang="fr-FR" sz="2800" b="1" smtClean="0"/>
              <a:t>Impact des paléométallurgies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fr-FR" altLang="fr-FR" smtClean="0">
                <a:solidFill>
                  <a:schemeClr val="tx1"/>
                </a:solidFill>
              </a:rPr>
              <a:t>Reconstruction paléoenvironnementale</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205038"/>
            <a:ext cx="7620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4"/>
          <p:cNvSpPr>
            <a:spLocks noChangeArrowheads="1"/>
          </p:cNvSpPr>
          <p:nvPr/>
        </p:nvSpPr>
        <p:spPr bwMode="auto">
          <a:xfrm>
            <a:off x="827088" y="2205038"/>
            <a:ext cx="7620000" cy="2438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fr-FR" altLang="fr-FR" sz="1800">
              <a:cs typeface="Arial" panose="020B0604020202020204" pitchFamily="34" charset="0"/>
            </a:endParaRPr>
          </a:p>
        </p:txBody>
      </p:sp>
      <p:sp>
        <p:nvSpPr>
          <p:cNvPr id="89093" name="Text Box 5"/>
          <p:cNvSpPr txBox="1">
            <a:spLocks noChangeArrowheads="1"/>
          </p:cNvSpPr>
          <p:nvPr/>
        </p:nvSpPr>
        <p:spPr bwMode="auto">
          <a:xfrm>
            <a:off x="1908175" y="4868863"/>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000">
                <a:cs typeface="Arial" panose="020B0604020202020204" pitchFamily="34" charset="0"/>
              </a:rPr>
              <a:t>2000 ans</a:t>
            </a:r>
          </a:p>
        </p:txBody>
      </p:sp>
      <p:sp>
        <p:nvSpPr>
          <p:cNvPr id="89094" name="Text Box 6"/>
          <p:cNvSpPr txBox="1">
            <a:spLocks noChangeArrowheads="1"/>
          </p:cNvSpPr>
          <p:nvPr/>
        </p:nvSpPr>
        <p:spPr bwMode="auto">
          <a:xfrm>
            <a:off x="5940425" y="4868863"/>
            <a:ext cx="1457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000">
                <a:cs typeface="Arial" panose="020B0604020202020204" pitchFamily="34" charset="0"/>
              </a:rPr>
              <a:t>Aujourd’hui</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2492375"/>
            <a:ext cx="8229600" cy="3565525"/>
          </a:xfrm>
          <a:noFill/>
          <a:ln w="25400">
            <a:solidFill>
              <a:schemeClr val="tx1"/>
            </a:solidFill>
            <a:miter lim="800000"/>
            <a:headEnd/>
            <a:tailEnd/>
          </a:ln>
        </p:spPr>
      </p:pic>
      <p:pic>
        <p:nvPicPr>
          <p:cNvPr id="90115" name="Picture 3" descr="AFer2 copie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4508500"/>
            <a:ext cx="3603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4"/>
          <p:cNvSpPr txBox="1">
            <a:spLocks noChangeArrowheads="1"/>
          </p:cNvSpPr>
          <p:nvPr/>
        </p:nvSpPr>
        <p:spPr bwMode="auto">
          <a:xfrm>
            <a:off x="468313" y="1412875"/>
            <a:ext cx="56165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400" b="1">
                <a:cs typeface="Arial" panose="020B0604020202020204" pitchFamily="34" charset="0"/>
              </a:rPr>
              <a:t>Période médiévale</a:t>
            </a:r>
            <a:r>
              <a:rPr lang="fr-FR" altLang="fr-FR" sz="1400">
                <a:cs typeface="Arial" panose="020B0604020202020204" pitchFamily="34" charset="0"/>
              </a:rPr>
              <a:t> : moins connue archéologiquement</a:t>
            </a:r>
          </a:p>
          <a:p>
            <a:pPr eaLnBrk="1" hangingPunct="1">
              <a:spcBef>
                <a:spcPct val="0"/>
              </a:spcBef>
              <a:buFontTx/>
              <a:buNone/>
            </a:pPr>
            <a:r>
              <a:rPr lang="fr-FR" altLang="fr-FR" sz="1400">
                <a:cs typeface="Arial" panose="020B0604020202020204" pitchFamily="34" charset="0"/>
              </a:rPr>
              <a:t> 	</a:t>
            </a:r>
          </a:p>
        </p:txBody>
      </p:sp>
      <p:pic>
        <p:nvPicPr>
          <p:cNvPr id="90117" name="Picture 5" descr="AgeB copie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550" y="4868863"/>
            <a:ext cx="71913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Rectangle 6"/>
          <p:cNvSpPr>
            <a:spLocks noChangeArrowheads="1"/>
          </p:cNvSpPr>
          <p:nvPr/>
        </p:nvSpPr>
        <p:spPr bwMode="auto">
          <a:xfrm>
            <a:off x="684213" y="3789363"/>
            <a:ext cx="8280400" cy="576262"/>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90119" name="Rectangle 7"/>
          <p:cNvSpPr>
            <a:spLocks noGrp="1" noChangeArrowheads="1"/>
          </p:cNvSpPr>
          <p:nvPr>
            <p:ph type="title"/>
          </p:nvPr>
        </p:nvSpPr>
        <p:spPr>
          <a:xfrm>
            <a:off x="323850" y="333375"/>
            <a:ext cx="5903913" cy="719138"/>
          </a:xfrm>
          <a:noFill/>
        </p:spPr>
        <p:txBody>
          <a:bodyPr/>
          <a:lstStyle/>
          <a:p>
            <a:pPr algn="l" eaLnBrk="1" hangingPunct="1"/>
            <a:r>
              <a:rPr lang="fr-FR" altLang="fr-FR" sz="2800" b="1" smtClean="0"/>
              <a:t>Impact des paléométallurgies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DSCN0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2492375"/>
            <a:ext cx="8229600" cy="3565525"/>
          </a:xfrm>
          <a:noFill/>
          <a:ln w="25400">
            <a:solidFill>
              <a:schemeClr val="tx1"/>
            </a:solidFill>
            <a:miter lim="800000"/>
            <a:headEnd/>
            <a:tailEnd/>
          </a:ln>
        </p:spPr>
      </p:pic>
      <p:pic>
        <p:nvPicPr>
          <p:cNvPr id="92163" name="Picture 3" descr="AFer2 copie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4508500"/>
            <a:ext cx="3603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395288" y="1196975"/>
            <a:ext cx="467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cs typeface="Arial" panose="020B0604020202020204" pitchFamily="34" charset="0"/>
              </a:rPr>
              <a:t>Périodes Moderne et Contemporaine</a:t>
            </a:r>
          </a:p>
        </p:txBody>
      </p:sp>
      <p:sp>
        <p:nvSpPr>
          <p:cNvPr id="92165" name="Text Box 5"/>
          <p:cNvSpPr txBox="1">
            <a:spLocks noChangeArrowheads="1"/>
          </p:cNvSpPr>
          <p:nvPr/>
        </p:nvSpPr>
        <p:spPr bwMode="auto">
          <a:xfrm>
            <a:off x="6300788" y="2060575"/>
            <a:ext cx="2374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1200">
                <a:solidFill>
                  <a:schemeClr val="bg1"/>
                </a:solidFill>
                <a:cs typeface="Arial" panose="020B0604020202020204" pitchFamily="34" charset="0"/>
              </a:rPr>
              <a:t>Flottage</a:t>
            </a:r>
          </a:p>
        </p:txBody>
      </p:sp>
      <p:pic>
        <p:nvPicPr>
          <p:cNvPr id="92166" name="Picture 6" descr="AgeB copie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988" y="4941888"/>
            <a:ext cx="647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Rectangle 7"/>
          <p:cNvSpPr>
            <a:spLocks noChangeArrowheads="1"/>
          </p:cNvSpPr>
          <p:nvPr/>
        </p:nvSpPr>
        <p:spPr bwMode="auto">
          <a:xfrm>
            <a:off x="684213" y="3255963"/>
            <a:ext cx="8207375" cy="431800"/>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pic>
        <p:nvPicPr>
          <p:cNvPr id="92168" name="Picture 8" descr="tirage copie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260350"/>
            <a:ext cx="2447925" cy="1625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69" name="Picture 9" descr="tirage copie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6550" y="3284538"/>
            <a:ext cx="576263"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84150" y="341313"/>
            <a:ext cx="6302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400" b="1">
                <a:cs typeface="Arial" panose="020B0604020202020204" pitchFamily="34" charset="0"/>
              </a:rPr>
              <a:t>Flottage pour approvisionner Paris (XVIII</a:t>
            </a:r>
            <a:r>
              <a:rPr lang="fr-FR" altLang="fr-FR" sz="2400" b="1" baseline="30000">
                <a:cs typeface="Arial" panose="020B0604020202020204" pitchFamily="34" charset="0"/>
              </a:rPr>
              <a:t>e</a:t>
            </a:r>
            <a:r>
              <a:rPr lang="fr-FR" altLang="fr-FR" sz="2400" b="1">
                <a:cs typeface="Arial" panose="020B0604020202020204" pitchFamily="34" charset="0"/>
              </a:rPr>
              <a:t>)</a:t>
            </a:r>
          </a:p>
        </p:txBody>
      </p:sp>
      <p:pic>
        <p:nvPicPr>
          <p:cNvPr id="931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41438"/>
            <a:ext cx="8316912" cy="4462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6"/>
          <p:cNvSpPr>
            <a:spLocks noChangeArrowheads="1"/>
          </p:cNvSpPr>
          <p:nvPr/>
        </p:nvSpPr>
        <p:spPr bwMode="auto">
          <a:xfrm>
            <a:off x="5168900" y="4144963"/>
            <a:ext cx="2571750" cy="373062"/>
          </a:xfrm>
          <a:prstGeom prst="rect">
            <a:avLst/>
          </a:prstGeom>
          <a:gradFill rotWithShape="1">
            <a:gsLst>
              <a:gs pos="0">
                <a:srgbClr val="E5A03B">
                  <a:alpha val="78000"/>
                </a:srgbClr>
              </a:gs>
              <a:gs pos="100000">
                <a:srgbClr val="F1CC95"/>
              </a:gs>
            </a:gsLst>
            <a:lin ang="5400000" scaled="1"/>
          </a:gradFill>
          <a:ln w="25400"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0243" name="Text Box 13"/>
          <p:cNvSpPr txBox="1">
            <a:spLocks noChangeArrowheads="1"/>
          </p:cNvSpPr>
          <p:nvPr/>
        </p:nvSpPr>
        <p:spPr bwMode="auto">
          <a:xfrm>
            <a:off x="5213350" y="4170363"/>
            <a:ext cx="1400175" cy="304800"/>
          </a:xfrm>
          <a:prstGeom prst="rect">
            <a:avLst/>
          </a:prstGeom>
          <a:gradFill rotWithShape="1">
            <a:gsLst>
              <a:gs pos="0">
                <a:srgbClr val="E5A03B">
                  <a:alpha val="51999"/>
                </a:srgbClr>
              </a:gs>
              <a:gs pos="100000">
                <a:srgbClr val="F1CC95"/>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M</a:t>
            </a:r>
            <a:r>
              <a:rPr lang="fr-FR" altLang="fr-FR" sz="1600" b="1" baseline="30000">
                <a:solidFill>
                  <a:srgbClr val="000000"/>
                </a:solidFill>
                <a:cs typeface="Arial" panose="020B0604020202020204" pitchFamily="34" charset="0"/>
              </a:rPr>
              <a:t>+n</a:t>
            </a:r>
            <a:r>
              <a:rPr lang="fr-FR" altLang="fr-FR" sz="1400" b="1">
                <a:solidFill>
                  <a:srgbClr val="000000"/>
                </a:solidFill>
                <a:cs typeface="Arial" panose="020B0604020202020204" pitchFamily="34" charset="0"/>
              </a:rPr>
              <a:t>   +    n e</a:t>
            </a:r>
            <a:r>
              <a:rPr lang="fr-FR" altLang="fr-FR" sz="1800" b="1" baseline="30000">
                <a:solidFill>
                  <a:srgbClr val="000000"/>
                </a:solidFill>
                <a:cs typeface="Arial" panose="020B0604020202020204" pitchFamily="34" charset="0"/>
              </a:rPr>
              <a:t>-</a:t>
            </a:r>
            <a:r>
              <a:rPr lang="fr-FR" altLang="fr-FR" sz="1400" b="1">
                <a:solidFill>
                  <a:srgbClr val="000000"/>
                </a:solidFill>
                <a:cs typeface="Arial" panose="020B0604020202020204" pitchFamily="34" charset="0"/>
              </a:rPr>
              <a:t>   </a:t>
            </a:r>
          </a:p>
        </p:txBody>
      </p:sp>
      <p:sp>
        <p:nvSpPr>
          <p:cNvPr id="10244" name="Text Box 14"/>
          <p:cNvSpPr txBox="1">
            <a:spLocks noChangeArrowheads="1"/>
          </p:cNvSpPr>
          <p:nvPr/>
        </p:nvSpPr>
        <p:spPr bwMode="auto">
          <a:xfrm>
            <a:off x="7131050" y="4170363"/>
            <a:ext cx="501650" cy="304800"/>
          </a:xfrm>
          <a:prstGeom prst="rect">
            <a:avLst/>
          </a:prstGeom>
          <a:gradFill rotWithShape="1">
            <a:gsLst>
              <a:gs pos="0">
                <a:srgbClr val="E5A03B">
                  <a:alpha val="51999"/>
                </a:srgbClr>
              </a:gs>
              <a:gs pos="100000">
                <a:srgbClr val="F1CC95"/>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  M°</a:t>
            </a:r>
          </a:p>
        </p:txBody>
      </p:sp>
      <p:cxnSp>
        <p:nvCxnSpPr>
          <p:cNvPr id="10245" name="AutoShape 15"/>
          <p:cNvCxnSpPr>
            <a:cxnSpLocks noChangeShapeType="1"/>
            <a:stCxn id="10243" idx="3"/>
            <a:endCxn id="10244" idx="1"/>
          </p:cNvCxnSpPr>
          <p:nvPr/>
        </p:nvCxnSpPr>
        <p:spPr bwMode="auto">
          <a:xfrm>
            <a:off x="6613525" y="4322763"/>
            <a:ext cx="517525" cy="0"/>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102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412875"/>
            <a:ext cx="2300288" cy="21050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3527425" cy="24161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8" name="Rectangle 8"/>
          <p:cNvSpPr>
            <a:spLocks noChangeArrowheads="1"/>
          </p:cNvSpPr>
          <p:nvPr/>
        </p:nvSpPr>
        <p:spPr bwMode="auto">
          <a:xfrm>
            <a:off x="755650" y="2768600"/>
            <a:ext cx="1211263" cy="1041400"/>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0249" name="Line 9"/>
          <p:cNvSpPr>
            <a:spLocks noChangeShapeType="1"/>
          </p:cNvSpPr>
          <p:nvPr/>
        </p:nvSpPr>
        <p:spPr bwMode="auto">
          <a:xfrm flipV="1">
            <a:off x="1979613" y="2163763"/>
            <a:ext cx="3381375" cy="760412"/>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250" name="Text Box 10"/>
          <p:cNvSpPr txBox="1">
            <a:spLocks noChangeArrowheads="1"/>
          </p:cNvSpPr>
          <p:nvPr/>
        </p:nvSpPr>
        <p:spPr bwMode="auto">
          <a:xfrm>
            <a:off x="5924550" y="1092200"/>
            <a:ext cx="1049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Réduction</a:t>
            </a:r>
          </a:p>
        </p:txBody>
      </p:sp>
      <p:sp>
        <p:nvSpPr>
          <p:cNvPr id="10251" name="Text Box 11"/>
          <p:cNvSpPr txBox="1">
            <a:spLocks noChangeArrowheads="1"/>
          </p:cNvSpPr>
          <p:nvPr/>
        </p:nvSpPr>
        <p:spPr bwMode="auto">
          <a:xfrm>
            <a:off x="4433888" y="3732213"/>
            <a:ext cx="4213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FF0000"/>
                </a:solidFill>
                <a:cs typeface="Arial" panose="020B0604020202020204" pitchFamily="34" charset="0"/>
              </a:rPr>
              <a:t>C’est « l’art » d’extraire un métal de son minerai</a:t>
            </a:r>
          </a:p>
        </p:txBody>
      </p:sp>
      <p:sp>
        <p:nvSpPr>
          <p:cNvPr id="10252" name="Text Box 17"/>
          <p:cNvSpPr txBox="1">
            <a:spLocks noChangeArrowheads="1"/>
          </p:cNvSpPr>
          <p:nvPr/>
        </p:nvSpPr>
        <p:spPr bwMode="auto">
          <a:xfrm>
            <a:off x="1008063" y="487203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Malachite</a:t>
            </a:r>
          </a:p>
        </p:txBody>
      </p:sp>
      <p:sp>
        <p:nvSpPr>
          <p:cNvPr id="10253" name="Text Box 18"/>
          <p:cNvSpPr txBox="1">
            <a:spLocks noChangeArrowheads="1"/>
          </p:cNvSpPr>
          <p:nvPr/>
        </p:nvSpPr>
        <p:spPr bwMode="auto">
          <a:xfrm>
            <a:off x="1828800" y="5283200"/>
            <a:ext cx="165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Cu(CO</a:t>
            </a:r>
            <a:r>
              <a:rPr lang="fr-FR" altLang="fr-FR" sz="1400" b="1" baseline="-25000">
                <a:solidFill>
                  <a:srgbClr val="000000"/>
                </a:solidFill>
                <a:cs typeface="Arial" panose="020B0604020202020204" pitchFamily="34" charset="0"/>
              </a:rPr>
              <a:t>3</a:t>
            </a:r>
            <a:r>
              <a:rPr lang="fr-FR" altLang="fr-FR" sz="1400" b="1">
                <a:solidFill>
                  <a:srgbClr val="000000"/>
                </a:solidFill>
                <a:cs typeface="Arial" panose="020B0604020202020204" pitchFamily="34" charset="0"/>
              </a:rPr>
              <a:t>)Cu(OH)</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  </a:t>
            </a:r>
          </a:p>
        </p:txBody>
      </p:sp>
      <p:sp>
        <p:nvSpPr>
          <p:cNvPr id="10254" name="Text Box 19"/>
          <p:cNvSpPr txBox="1">
            <a:spLocks noChangeArrowheads="1"/>
          </p:cNvSpPr>
          <p:nvPr/>
        </p:nvSpPr>
        <p:spPr bwMode="auto">
          <a:xfrm>
            <a:off x="3970338" y="5284788"/>
            <a:ext cx="1966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2 CuO  +  CO</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  +  H</a:t>
            </a:r>
            <a:r>
              <a:rPr lang="fr-FR" altLang="fr-FR" sz="1400" b="1" baseline="-25000">
                <a:solidFill>
                  <a:srgbClr val="000000"/>
                </a:solidFill>
                <a:cs typeface="Arial" panose="020B0604020202020204" pitchFamily="34" charset="0"/>
              </a:rPr>
              <a:t>2</a:t>
            </a:r>
            <a:r>
              <a:rPr lang="fr-FR" altLang="fr-FR" sz="1400" b="1">
                <a:solidFill>
                  <a:srgbClr val="000000"/>
                </a:solidFill>
                <a:cs typeface="Arial" panose="020B0604020202020204" pitchFamily="34" charset="0"/>
              </a:rPr>
              <a:t>O</a:t>
            </a:r>
          </a:p>
        </p:txBody>
      </p:sp>
      <p:sp>
        <p:nvSpPr>
          <p:cNvPr id="10255" name="Text Box 20"/>
          <p:cNvSpPr txBox="1">
            <a:spLocks noChangeArrowheads="1"/>
          </p:cNvSpPr>
          <p:nvPr/>
        </p:nvSpPr>
        <p:spPr bwMode="auto">
          <a:xfrm>
            <a:off x="2235200" y="5846763"/>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CuO  +  CO  </a:t>
            </a:r>
          </a:p>
        </p:txBody>
      </p:sp>
      <p:sp>
        <p:nvSpPr>
          <p:cNvPr id="10256" name="Text Box 21"/>
          <p:cNvSpPr txBox="1">
            <a:spLocks noChangeArrowheads="1"/>
          </p:cNvSpPr>
          <p:nvPr/>
        </p:nvSpPr>
        <p:spPr bwMode="auto">
          <a:xfrm>
            <a:off x="3946525" y="5849938"/>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Cu  +  CO</a:t>
            </a:r>
            <a:r>
              <a:rPr lang="fr-FR" altLang="fr-FR" sz="1400" b="1" baseline="-25000">
                <a:solidFill>
                  <a:srgbClr val="000000"/>
                </a:solidFill>
                <a:cs typeface="Arial" panose="020B0604020202020204" pitchFamily="34" charset="0"/>
              </a:rPr>
              <a:t>2</a:t>
            </a:r>
          </a:p>
        </p:txBody>
      </p:sp>
      <p:cxnSp>
        <p:nvCxnSpPr>
          <p:cNvPr id="10257" name="AutoShape 22"/>
          <p:cNvCxnSpPr>
            <a:cxnSpLocks noChangeShapeType="1"/>
            <a:stCxn id="10253" idx="3"/>
            <a:endCxn id="10254" idx="1"/>
          </p:cNvCxnSpPr>
          <p:nvPr/>
        </p:nvCxnSpPr>
        <p:spPr bwMode="auto">
          <a:xfrm>
            <a:off x="3479800" y="5435600"/>
            <a:ext cx="490538" cy="1588"/>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258" name="AutoShape 23"/>
          <p:cNvCxnSpPr>
            <a:cxnSpLocks noChangeShapeType="1"/>
            <a:stCxn id="10255" idx="3"/>
            <a:endCxn id="10256" idx="1"/>
          </p:cNvCxnSpPr>
          <p:nvPr/>
        </p:nvCxnSpPr>
        <p:spPr bwMode="auto">
          <a:xfrm>
            <a:off x="3459163" y="5999163"/>
            <a:ext cx="487362" cy="3175"/>
          </a:xfrm>
          <a:prstGeom prst="straightConnector1">
            <a:avLst/>
          </a:prstGeom>
          <a:noFill/>
          <a:ln w="222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0259" name="Text Box 24"/>
          <p:cNvSpPr txBox="1">
            <a:spLocks noChangeArrowheads="1"/>
          </p:cNvSpPr>
          <p:nvPr/>
        </p:nvSpPr>
        <p:spPr bwMode="auto">
          <a:xfrm>
            <a:off x="6099175" y="5299075"/>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( 400°C )</a:t>
            </a:r>
          </a:p>
        </p:txBody>
      </p:sp>
      <p:sp>
        <p:nvSpPr>
          <p:cNvPr id="10260" name="Text Box 25"/>
          <p:cNvSpPr txBox="1">
            <a:spLocks noChangeArrowheads="1"/>
          </p:cNvSpPr>
          <p:nvPr/>
        </p:nvSpPr>
        <p:spPr bwMode="auto">
          <a:xfrm>
            <a:off x="5992813" y="5805488"/>
            <a:ext cx="1047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 </a:t>
            </a:r>
            <a:r>
              <a:rPr lang="en-US" altLang="fr-FR" sz="1400" b="1">
                <a:solidFill>
                  <a:srgbClr val="000000"/>
                </a:solidFill>
                <a:cs typeface="Arial" panose="020B0604020202020204" pitchFamily="34" charset="0"/>
              </a:rPr>
              <a:t>&gt; </a:t>
            </a:r>
            <a:r>
              <a:rPr lang="fr-FR" altLang="fr-FR" sz="1400" b="1">
                <a:solidFill>
                  <a:srgbClr val="000000"/>
                </a:solidFill>
                <a:cs typeface="Arial" panose="020B0604020202020204" pitchFamily="34" charset="0"/>
              </a:rPr>
              <a:t>700°C )</a:t>
            </a:r>
          </a:p>
        </p:txBody>
      </p:sp>
      <p:sp>
        <p:nvSpPr>
          <p:cNvPr id="10261" name="Text Box 26"/>
          <p:cNvSpPr txBox="1">
            <a:spLocks noChangeArrowheads="1"/>
          </p:cNvSpPr>
          <p:nvPr/>
        </p:nvSpPr>
        <p:spPr bwMode="auto">
          <a:xfrm>
            <a:off x="3376613" y="1743075"/>
            <a:ext cx="563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Triage</a:t>
            </a:r>
          </a:p>
        </p:txBody>
      </p:sp>
      <p:sp>
        <p:nvSpPr>
          <p:cNvPr id="10262" name="Text Box 27"/>
          <p:cNvSpPr txBox="1">
            <a:spLocks noChangeArrowheads="1"/>
          </p:cNvSpPr>
          <p:nvPr/>
        </p:nvSpPr>
        <p:spPr bwMode="auto">
          <a:xfrm>
            <a:off x="3025775" y="3467100"/>
            <a:ext cx="9286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Concassage</a:t>
            </a:r>
          </a:p>
        </p:txBody>
      </p:sp>
      <p:sp>
        <p:nvSpPr>
          <p:cNvPr id="10263" name="Text Box 28"/>
          <p:cNvSpPr txBox="1">
            <a:spLocks noChangeArrowheads="1"/>
          </p:cNvSpPr>
          <p:nvPr/>
        </p:nvSpPr>
        <p:spPr bwMode="auto">
          <a:xfrm>
            <a:off x="455613" y="2301875"/>
            <a:ext cx="654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Grillage</a:t>
            </a:r>
          </a:p>
        </p:txBody>
      </p:sp>
      <p:sp>
        <p:nvSpPr>
          <p:cNvPr id="10264" name="Rectangle 29"/>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4366" name="Text Box 30"/>
          <p:cNvSpPr txBox="1">
            <a:spLocks noChangeArrowheads="1"/>
          </p:cNvSpPr>
          <p:nvPr/>
        </p:nvSpPr>
        <p:spPr bwMode="auto">
          <a:xfrm>
            <a:off x="323850" y="692150"/>
            <a:ext cx="4946650" cy="366713"/>
          </a:xfrm>
          <a:prstGeom prst="rect">
            <a:avLst/>
          </a:prstGeom>
          <a:noFill/>
          <a:ln w="9525" algn="ctr">
            <a:noFill/>
            <a:miter lim="800000"/>
            <a:headEnd/>
            <a:tailEnd/>
          </a:ln>
          <a:effectLst/>
        </p:spPr>
        <p:txBody>
          <a:bodyPr wrap="none">
            <a:spAutoFit/>
          </a:bodyPr>
          <a:lstStyle/>
          <a:p>
            <a:pPr algn="ctr" eaLnBrk="1" hangingPunct="1">
              <a:defRPr/>
            </a:pPr>
            <a:r>
              <a:rPr lang="fr-FR" b="1">
                <a:solidFill>
                  <a:srgbClr val="000000"/>
                </a:solidFill>
                <a:effectLst>
                  <a:outerShdw blurRad="38100" dist="38100" dir="2700000" algn="tl">
                    <a:srgbClr val="FFFFFF"/>
                  </a:outerShdw>
                </a:effectLst>
                <a:latin typeface="Arial" charset="0"/>
                <a:cs typeface="Arial" charset="0"/>
              </a:rPr>
              <a:t>Traitement du minerai et obtention du métal</a:t>
            </a:r>
          </a:p>
        </p:txBody>
      </p:sp>
      <p:sp>
        <p:nvSpPr>
          <p:cNvPr id="10266" name="Text Box 31"/>
          <p:cNvSpPr txBox="1">
            <a:spLocks noChangeArrowheads="1"/>
          </p:cNvSpPr>
          <p:nvPr/>
        </p:nvSpPr>
        <p:spPr bwMode="auto">
          <a:xfrm>
            <a:off x="442913" y="142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guise de rappel …</a:t>
            </a:r>
          </a:p>
        </p:txBody>
      </p:sp>
      <p:sp>
        <p:nvSpPr>
          <p:cNvPr id="14368" name="Text Box 32"/>
          <p:cNvSpPr txBox="1">
            <a:spLocks noChangeArrowheads="1"/>
          </p:cNvSpPr>
          <p:nvPr/>
        </p:nvSpPr>
        <p:spPr bwMode="auto">
          <a:xfrm>
            <a:off x="547688" y="1425575"/>
            <a:ext cx="1477962" cy="274638"/>
          </a:xfrm>
          <a:prstGeom prst="rect">
            <a:avLst/>
          </a:prstGeom>
          <a:noFill/>
          <a:ln w="9525" algn="ctr">
            <a:noFill/>
            <a:miter lim="800000"/>
            <a:headEnd/>
            <a:tailEnd/>
          </a:ln>
          <a:effectLst/>
        </p:spPr>
        <p:txBody>
          <a:bodyPr wrap="none">
            <a:spAutoFit/>
          </a:bodyPr>
          <a:lstStyle/>
          <a:p>
            <a:pPr algn="ctr" eaLnBrk="1" hangingPunct="1">
              <a:defRPr/>
            </a:pPr>
            <a:r>
              <a:rPr lang="fr-FR" sz="1200" b="1">
                <a:solidFill>
                  <a:srgbClr val="FF0000"/>
                </a:solidFill>
                <a:effectLst>
                  <a:outerShdw blurRad="38100" dist="38100" dir="2700000" algn="tl">
                    <a:srgbClr val="000000"/>
                  </a:outerShdw>
                </a:effectLst>
                <a:latin typeface="Arial" charset="0"/>
                <a:cs typeface="Arial" charset="0"/>
              </a:rPr>
              <a:t>Aire de traitement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438" y="112713"/>
            <a:ext cx="7200900" cy="65913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Beuvray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3" descr="CTHSf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268413"/>
            <a:ext cx="5965825" cy="46831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THSfig"/>
          <p:cNvPicPr>
            <a:picLocks noChangeAspect="1" noChangeArrowheads="1"/>
          </p:cNvPicPr>
          <p:nvPr/>
        </p:nvPicPr>
        <p:blipFill>
          <a:blip r:embed="rId2">
            <a:lum contrast="-6000"/>
            <a:extLst>
              <a:ext uri="{28A0092B-C50C-407E-A947-70E740481C1C}">
                <a14:useLocalDpi xmlns:a14="http://schemas.microsoft.com/office/drawing/2010/main" val="0"/>
              </a:ext>
            </a:extLst>
          </a:blip>
          <a:srcRect b="50504"/>
          <a:stretch>
            <a:fillRect/>
          </a:stretch>
        </p:blipFill>
        <p:spPr bwMode="auto">
          <a:xfrm>
            <a:off x="220663" y="315913"/>
            <a:ext cx="8740775" cy="61198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THSfig"/>
          <p:cNvPicPr>
            <a:picLocks noChangeAspect="1" noChangeArrowheads="1"/>
          </p:cNvPicPr>
          <p:nvPr/>
        </p:nvPicPr>
        <p:blipFill>
          <a:blip r:embed="rId2">
            <a:extLst>
              <a:ext uri="{28A0092B-C50C-407E-A947-70E740481C1C}">
                <a14:useLocalDpi xmlns:a14="http://schemas.microsoft.com/office/drawing/2010/main" val="0"/>
              </a:ext>
            </a:extLst>
          </a:blip>
          <a:srcRect t="53870"/>
          <a:stretch>
            <a:fillRect/>
          </a:stretch>
        </p:blipFill>
        <p:spPr bwMode="auto">
          <a:xfrm>
            <a:off x="161925" y="569913"/>
            <a:ext cx="8834438" cy="5765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THSfi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3467100"/>
            <a:ext cx="6702425" cy="32559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9331" name="Picture 6" descr="CTHS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47625"/>
            <a:ext cx="3535363" cy="33099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Autun_aer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4940300" cy="49514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2276475"/>
            <a:ext cx="3544888"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p:cNvSpPr>
            <a:spLocks noChangeArrowheads="1"/>
          </p:cNvSpPr>
          <p:nvPr/>
        </p:nvSpPr>
        <p:spPr bwMode="auto">
          <a:xfrm>
            <a:off x="8099425" y="3068638"/>
            <a:ext cx="815975" cy="51752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00357" name="Rectangle 6"/>
          <p:cNvSpPr>
            <a:spLocks noChangeArrowheads="1"/>
          </p:cNvSpPr>
          <p:nvPr/>
        </p:nvSpPr>
        <p:spPr bwMode="auto">
          <a:xfrm>
            <a:off x="7091363" y="2276475"/>
            <a:ext cx="1873250" cy="31115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00358" name="Rectangle 7"/>
          <p:cNvSpPr>
            <a:spLocks noChangeArrowheads="1"/>
          </p:cNvSpPr>
          <p:nvPr/>
        </p:nvSpPr>
        <p:spPr bwMode="auto">
          <a:xfrm>
            <a:off x="7307263" y="2492375"/>
            <a:ext cx="1584325" cy="31115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00359" name="Rectangle 8"/>
          <p:cNvSpPr>
            <a:spLocks noChangeArrowheads="1"/>
          </p:cNvSpPr>
          <p:nvPr/>
        </p:nvSpPr>
        <p:spPr bwMode="auto">
          <a:xfrm>
            <a:off x="7461250" y="2671763"/>
            <a:ext cx="1428750" cy="31115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00360" name="Rectangle 5"/>
          <p:cNvSpPr>
            <a:spLocks noChangeArrowheads="1"/>
          </p:cNvSpPr>
          <p:nvPr/>
        </p:nvSpPr>
        <p:spPr bwMode="auto">
          <a:xfrm>
            <a:off x="7380288" y="2276475"/>
            <a:ext cx="1552575" cy="28892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900"/>
              <a:t>Cauuet et al. 2006</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138" y="0"/>
            <a:ext cx="5122862" cy="685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92150"/>
            <a:ext cx="4248150" cy="30321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80" name="Picture 4" descr="Copie de DSCN0012b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05263"/>
            <a:ext cx="3600450" cy="26987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1" name="Line 5"/>
          <p:cNvSpPr>
            <a:spLocks noChangeShapeType="1"/>
          </p:cNvSpPr>
          <p:nvPr/>
        </p:nvSpPr>
        <p:spPr bwMode="auto">
          <a:xfrm>
            <a:off x="4643438" y="2781300"/>
            <a:ext cx="1584325" cy="71913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1382" name="Line 6"/>
          <p:cNvSpPr>
            <a:spLocks noChangeShapeType="1"/>
          </p:cNvSpPr>
          <p:nvPr/>
        </p:nvSpPr>
        <p:spPr bwMode="auto">
          <a:xfrm flipH="1">
            <a:off x="2124075" y="3716338"/>
            <a:ext cx="576263" cy="86518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mm01"/>
          <p:cNvPicPr>
            <a:picLocks noChangeAspect="1" noChangeArrowheads="1"/>
          </p:cNvPicPr>
          <p:nvPr>
            <p:ph idx="1"/>
          </p:nvPr>
        </p:nvPicPr>
        <p:blipFill>
          <a:blip r:embed="rId2">
            <a:lum bright="-18000"/>
            <a:extLst>
              <a:ext uri="{28A0092B-C50C-407E-A947-70E740481C1C}">
                <a14:useLocalDpi xmlns:a14="http://schemas.microsoft.com/office/drawing/2010/main" val="0"/>
              </a:ext>
            </a:extLst>
          </a:blip>
          <a:srcRect/>
          <a:stretch>
            <a:fillRect/>
          </a:stretch>
        </p:blipFill>
        <p:spPr>
          <a:xfrm>
            <a:off x="0" y="0"/>
            <a:ext cx="9144000" cy="6867525"/>
          </a:xfrm>
          <a:noFill/>
        </p:spPr>
      </p:pic>
      <p:sp>
        <p:nvSpPr>
          <p:cNvPr id="102403" name="Rectangle 3"/>
          <p:cNvSpPr>
            <a:spLocks noGrp="1" noChangeArrowheads="1"/>
          </p:cNvSpPr>
          <p:nvPr>
            <p:ph type="title"/>
          </p:nvPr>
        </p:nvSpPr>
        <p:spPr>
          <a:xfrm>
            <a:off x="323850" y="188913"/>
            <a:ext cx="5834063" cy="1143000"/>
          </a:xfrm>
        </p:spPr>
        <p:txBody>
          <a:bodyPr/>
          <a:lstStyle/>
          <a:p>
            <a:pPr algn="l"/>
            <a:r>
              <a:rPr lang="fr-CH" altLang="fr-FR" sz="3200" b="1" smtClean="0"/>
              <a:t/>
            </a:r>
            <a:br>
              <a:rPr lang="fr-CH" altLang="fr-FR" sz="3200" b="1" smtClean="0"/>
            </a:br>
            <a:r>
              <a:rPr lang="fr-CH" altLang="fr-FR" sz="2000" smtClean="0">
                <a:solidFill>
                  <a:schemeClr val="bg1"/>
                </a:solidFill>
              </a:rPr>
              <a:t>Manager : Didier Galop</a:t>
            </a:r>
            <a:endParaRPr lang="fr-FR" altLang="fr-FR" sz="2000" smtClean="0">
              <a:solidFill>
                <a:schemeClr val="bg1"/>
              </a:solidFill>
            </a:endParaRPr>
          </a:p>
        </p:txBody>
      </p:sp>
      <p:sp>
        <p:nvSpPr>
          <p:cNvPr id="102404" name="Text Box 4"/>
          <p:cNvSpPr txBox="1">
            <a:spLocks noChangeArrowheads="1"/>
          </p:cNvSpPr>
          <p:nvPr/>
        </p:nvSpPr>
        <p:spPr bwMode="auto">
          <a:xfrm>
            <a:off x="158750" y="5970588"/>
            <a:ext cx="87344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a:solidFill>
                  <a:schemeClr val="bg1"/>
                </a:solidFill>
              </a:rPr>
              <a:t>Monna, F., Galop, D., Carozza, L., Tual, M., Beyrie, A., Marembert, F., Chateau, C., Dominik, J., Grousset, F.E. (2004) Environmental impact of early Basque mining and smelting recorded in a high ash minerogenic peat deposit. S</a:t>
            </a:r>
            <a:r>
              <a:rPr lang="fr-FR" altLang="fr-FR" sz="1200" i="1">
                <a:solidFill>
                  <a:schemeClr val="bg1"/>
                </a:solidFill>
              </a:rPr>
              <a:t>ci. Total Environ.</a:t>
            </a:r>
            <a:r>
              <a:rPr lang="fr-FR" altLang="fr-FR" sz="1200">
                <a:solidFill>
                  <a:schemeClr val="bg1"/>
                </a:solidFill>
              </a:rPr>
              <a:t> 327, 197-214.</a:t>
            </a:r>
          </a:p>
        </p:txBody>
      </p:sp>
      <p:sp>
        <p:nvSpPr>
          <p:cNvPr id="102405"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4"/>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pic>
        <p:nvPicPr>
          <p:cNvPr id="103427" name="Picture 10"/>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29" t="3679"/>
          <a:stretch>
            <a:fillRect/>
          </a:stretch>
        </p:blipFill>
        <p:spPr>
          <a:xfrm>
            <a:off x="539750" y="404813"/>
            <a:ext cx="6985000" cy="6434137"/>
          </a:xfr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4"/>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pic>
        <p:nvPicPr>
          <p:cNvPr id="104451" name="Picture 6" descr="Fig 1 (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549275"/>
            <a:ext cx="404495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525" y="1604963"/>
            <a:ext cx="2595563" cy="17478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3527425" cy="24161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4149725"/>
            <a:ext cx="3744912" cy="24336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9" name="Text Box 8"/>
          <p:cNvSpPr txBox="1">
            <a:spLocks noChangeArrowheads="1"/>
          </p:cNvSpPr>
          <p:nvPr/>
        </p:nvSpPr>
        <p:spPr bwMode="auto">
          <a:xfrm>
            <a:off x="3376613" y="1743075"/>
            <a:ext cx="563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Triage</a:t>
            </a:r>
          </a:p>
        </p:txBody>
      </p:sp>
      <p:sp>
        <p:nvSpPr>
          <p:cNvPr id="11270" name="Text Box 9"/>
          <p:cNvSpPr txBox="1">
            <a:spLocks noChangeArrowheads="1"/>
          </p:cNvSpPr>
          <p:nvPr/>
        </p:nvSpPr>
        <p:spPr bwMode="auto">
          <a:xfrm>
            <a:off x="3025775" y="3467100"/>
            <a:ext cx="9286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000" b="1">
                <a:solidFill>
                  <a:srgbClr val="000000"/>
                </a:solidFill>
                <a:cs typeface="Arial" panose="020B0604020202020204" pitchFamily="34" charset="0"/>
              </a:rPr>
              <a:t>Concassage</a:t>
            </a:r>
          </a:p>
        </p:txBody>
      </p:sp>
      <p:sp>
        <p:nvSpPr>
          <p:cNvPr id="11271" name="Rectangle 10"/>
          <p:cNvSpPr>
            <a:spLocks noChangeArrowheads="1"/>
          </p:cNvSpPr>
          <p:nvPr/>
        </p:nvSpPr>
        <p:spPr bwMode="auto">
          <a:xfrm>
            <a:off x="1042988" y="1916113"/>
            <a:ext cx="1249362" cy="860425"/>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1272" name="Line 11"/>
          <p:cNvSpPr>
            <a:spLocks noChangeShapeType="1"/>
          </p:cNvSpPr>
          <p:nvPr/>
        </p:nvSpPr>
        <p:spPr bwMode="auto">
          <a:xfrm>
            <a:off x="2298700" y="2530475"/>
            <a:ext cx="2954338" cy="30163"/>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273" name="Text Box 12"/>
          <p:cNvSpPr txBox="1">
            <a:spLocks noChangeArrowheads="1"/>
          </p:cNvSpPr>
          <p:nvPr/>
        </p:nvSpPr>
        <p:spPr bwMode="auto">
          <a:xfrm>
            <a:off x="6021388" y="3398838"/>
            <a:ext cx="84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b="1">
                <a:solidFill>
                  <a:srgbClr val="000000"/>
                </a:solidFill>
                <a:cs typeface="Arial" panose="020B0604020202020204" pitchFamily="34" charset="0"/>
              </a:rPr>
              <a:t>Grillage</a:t>
            </a:r>
          </a:p>
        </p:txBody>
      </p:sp>
      <p:sp>
        <p:nvSpPr>
          <p:cNvPr id="11274" name="Text Box 13"/>
          <p:cNvSpPr txBox="1">
            <a:spLocks noChangeArrowheads="1"/>
          </p:cNvSpPr>
          <p:nvPr/>
        </p:nvSpPr>
        <p:spPr bwMode="auto">
          <a:xfrm>
            <a:off x="2700338" y="4221163"/>
            <a:ext cx="15636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a:solidFill>
                  <a:srgbClr val="000000"/>
                </a:solidFill>
                <a:cs typeface="Arial" panose="020B0604020202020204" pitchFamily="34" charset="0"/>
              </a:rPr>
              <a:t>Apport d’oxygène</a:t>
            </a:r>
          </a:p>
          <a:p>
            <a:pPr algn="ctr" eaLnBrk="1" hangingPunct="1">
              <a:spcBef>
                <a:spcPct val="0"/>
              </a:spcBef>
              <a:buFontTx/>
              <a:buNone/>
            </a:pPr>
            <a:r>
              <a:rPr lang="fr-FR" altLang="fr-FR" sz="1400">
                <a:solidFill>
                  <a:srgbClr val="000000"/>
                </a:solidFill>
                <a:cs typeface="Arial" panose="020B0604020202020204" pitchFamily="34" charset="0"/>
              </a:rPr>
              <a:t>(tuyère)</a:t>
            </a:r>
          </a:p>
        </p:txBody>
      </p:sp>
      <p:sp>
        <p:nvSpPr>
          <p:cNvPr id="11275" name="Text Box 14"/>
          <p:cNvSpPr txBox="1">
            <a:spLocks noChangeArrowheads="1"/>
          </p:cNvSpPr>
          <p:nvPr/>
        </p:nvSpPr>
        <p:spPr bwMode="auto">
          <a:xfrm>
            <a:off x="5711825" y="1271588"/>
            <a:ext cx="160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a:solidFill>
                  <a:srgbClr val="000000"/>
                </a:solidFill>
                <a:cs typeface="Arial" panose="020B0604020202020204" pitchFamily="34" charset="0"/>
              </a:rPr>
              <a:t>Sulfures de cuivre</a:t>
            </a:r>
          </a:p>
        </p:txBody>
      </p:sp>
      <p:sp>
        <p:nvSpPr>
          <p:cNvPr id="11276" name="Text Box 15"/>
          <p:cNvSpPr txBox="1">
            <a:spLocks noChangeArrowheads="1"/>
          </p:cNvSpPr>
          <p:nvPr/>
        </p:nvSpPr>
        <p:spPr bwMode="auto">
          <a:xfrm>
            <a:off x="5219700" y="4797425"/>
            <a:ext cx="11985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400">
                <a:solidFill>
                  <a:srgbClr val="000000"/>
                </a:solidFill>
                <a:cs typeface="Arial" panose="020B0604020202020204" pitchFamily="34" charset="0"/>
              </a:rPr>
              <a:t>Dégagement</a:t>
            </a:r>
          </a:p>
          <a:p>
            <a:pPr algn="ctr" eaLnBrk="1" hangingPunct="1">
              <a:spcBef>
                <a:spcPct val="0"/>
              </a:spcBef>
              <a:buFontTx/>
              <a:buNone/>
            </a:pPr>
            <a:r>
              <a:rPr lang="fr-FR" altLang="fr-FR" sz="1400">
                <a:solidFill>
                  <a:srgbClr val="000000"/>
                </a:solidFill>
                <a:cs typeface="Arial" panose="020B0604020202020204" pitchFamily="34" charset="0"/>
              </a:rPr>
              <a:t>de soufre</a:t>
            </a:r>
          </a:p>
        </p:txBody>
      </p:sp>
      <p:sp>
        <p:nvSpPr>
          <p:cNvPr id="11277" name="Rectangle 17"/>
          <p:cNvSpPr>
            <a:spLocks noChangeArrowheads="1"/>
          </p:cNvSpPr>
          <p:nvPr/>
        </p:nvSpPr>
        <p:spPr bwMode="auto">
          <a:xfrm>
            <a:off x="104775" y="128588"/>
            <a:ext cx="8859838" cy="381000"/>
          </a:xfrm>
          <a:prstGeom prst="rect">
            <a:avLst/>
          </a:prstGeom>
          <a:gradFill rotWithShape="1">
            <a:gsLst>
              <a:gs pos="0">
                <a:srgbClr val="FF3300">
                  <a:alpha val="40999"/>
                </a:srgbClr>
              </a:gs>
              <a:gs pos="100000">
                <a:srgbClr val="7618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2306" name="Text Box 18"/>
          <p:cNvSpPr txBox="1">
            <a:spLocks noChangeArrowheads="1"/>
          </p:cNvSpPr>
          <p:nvPr/>
        </p:nvSpPr>
        <p:spPr bwMode="auto">
          <a:xfrm>
            <a:off x="323850" y="692150"/>
            <a:ext cx="4946650" cy="366713"/>
          </a:xfrm>
          <a:prstGeom prst="rect">
            <a:avLst/>
          </a:prstGeom>
          <a:noFill/>
          <a:ln w="9525" algn="ctr">
            <a:noFill/>
            <a:miter lim="800000"/>
            <a:headEnd/>
            <a:tailEnd/>
          </a:ln>
          <a:effectLst/>
        </p:spPr>
        <p:txBody>
          <a:bodyPr wrap="none">
            <a:spAutoFit/>
          </a:bodyPr>
          <a:lstStyle/>
          <a:p>
            <a:pPr algn="ctr" eaLnBrk="1" hangingPunct="1">
              <a:defRPr/>
            </a:pPr>
            <a:r>
              <a:rPr lang="fr-FR" b="1">
                <a:solidFill>
                  <a:srgbClr val="000000"/>
                </a:solidFill>
                <a:effectLst>
                  <a:outerShdw blurRad="38100" dist="38100" dir="2700000" algn="tl">
                    <a:srgbClr val="FFFFFF"/>
                  </a:outerShdw>
                </a:effectLst>
                <a:latin typeface="Arial" charset="0"/>
                <a:cs typeface="Arial" charset="0"/>
              </a:rPr>
              <a:t>Traitement du minerai et obtention du métal</a:t>
            </a:r>
          </a:p>
        </p:txBody>
      </p:sp>
      <p:sp>
        <p:nvSpPr>
          <p:cNvPr id="11279" name="Text Box 19"/>
          <p:cNvSpPr txBox="1">
            <a:spLocks noChangeArrowheads="1"/>
          </p:cNvSpPr>
          <p:nvPr/>
        </p:nvSpPr>
        <p:spPr bwMode="auto">
          <a:xfrm>
            <a:off x="442913" y="14287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En guise de rappel …</a:t>
            </a:r>
          </a:p>
        </p:txBody>
      </p:sp>
      <p:sp>
        <p:nvSpPr>
          <p:cNvPr id="12308" name="Text Box 20"/>
          <p:cNvSpPr txBox="1">
            <a:spLocks noChangeArrowheads="1"/>
          </p:cNvSpPr>
          <p:nvPr/>
        </p:nvSpPr>
        <p:spPr bwMode="auto">
          <a:xfrm>
            <a:off x="547688" y="1425575"/>
            <a:ext cx="1477962" cy="274638"/>
          </a:xfrm>
          <a:prstGeom prst="rect">
            <a:avLst/>
          </a:prstGeom>
          <a:noFill/>
          <a:ln w="9525" algn="ctr">
            <a:noFill/>
            <a:miter lim="800000"/>
            <a:headEnd/>
            <a:tailEnd/>
          </a:ln>
          <a:effectLst/>
        </p:spPr>
        <p:txBody>
          <a:bodyPr wrap="none">
            <a:spAutoFit/>
          </a:bodyPr>
          <a:lstStyle/>
          <a:p>
            <a:pPr algn="ctr" eaLnBrk="1" hangingPunct="1">
              <a:defRPr/>
            </a:pPr>
            <a:r>
              <a:rPr lang="fr-FR" sz="1200" b="1">
                <a:solidFill>
                  <a:srgbClr val="FF0000"/>
                </a:solidFill>
                <a:effectLst>
                  <a:outerShdw blurRad="38100" dist="38100" dir="2700000" algn="tl">
                    <a:srgbClr val="000000"/>
                  </a:outerShdw>
                </a:effectLst>
                <a:latin typeface="Arial" charset="0"/>
                <a:cs typeface="Arial" charset="0"/>
              </a:rPr>
              <a:t>Aire de traitement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1"/>
          </p:nvPr>
        </p:nvSpPr>
        <p:spPr>
          <a:xfrm>
            <a:off x="323850" y="836613"/>
            <a:ext cx="8229600" cy="4537075"/>
          </a:xfrm>
        </p:spPr>
        <p:txBody>
          <a:bodyPr/>
          <a:lstStyle/>
          <a:p>
            <a:pPr>
              <a:buFontTx/>
              <a:buNone/>
            </a:pPr>
            <a:endParaRPr lang="fr-CH" altLang="fr-FR" sz="2000" b="1" i="1" smtClean="0"/>
          </a:p>
          <a:p>
            <a:r>
              <a:rPr lang="fr-CH" altLang="fr-FR" sz="2000" smtClean="0"/>
              <a:t>Field archaeology (A. Beyrie, F. Marembert).</a:t>
            </a:r>
          </a:p>
          <a:p>
            <a:endParaRPr lang="fr-CH" altLang="fr-FR" sz="2000" smtClean="0"/>
          </a:p>
          <a:p>
            <a:r>
              <a:rPr lang="fr-CH" altLang="fr-FR" sz="2000" smtClean="0"/>
              <a:t>Paleobotany (D. Galop), anthracology (V. Mougin).</a:t>
            </a:r>
          </a:p>
          <a:p>
            <a:endParaRPr lang="fr-CH" altLang="fr-FR" sz="2000" smtClean="0"/>
          </a:p>
          <a:p>
            <a:r>
              <a:rPr lang="fr-CH" altLang="fr-FR" sz="2000" smtClean="0"/>
              <a:t>Geochemistry (F. Monna, M. Tual).</a:t>
            </a:r>
          </a:p>
          <a:p>
            <a:endParaRPr lang="fr-CH" altLang="fr-FR" sz="2000" smtClean="0"/>
          </a:p>
          <a:p>
            <a:r>
              <a:rPr lang="fr-CH" altLang="fr-FR" sz="2000" smtClean="0"/>
              <a:t>Field experiment (L. Carroza).</a:t>
            </a:r>
          </a:p>
          <a:p>
            <a:endParaRPr lang="fr-CH" altLang="fr-FR" sz="2000" smtClean="0"/>
          </a:p>
          <a:p>
            <a:r>
              <a:rPr lang="fr-CH" altLang="fr-FR" sz="2000" smtClean="0"/>
              <a:t>Textual archives in library</a:t>
            </a:r>
          </a:p>
          <a:p>
            <a:pPr>
              <a:buFontTx/>
              <a:buNone/>
            </a:pPr>
            <a:endParaRPr lang="fr-CH" altLang="fr-FR" sz="2000" smtClean="0"/>
          </a:p>
          <a:p>
            <a:pPr>
              <a:buFontTx/>
              <a:buNone/>
            </a:pPr>
            <a:endParaRPr lang="fr-CH" altLang="fr-FR" sz="2000" smtClean="0"/>
          </a:p>
          <a:p>
            <a:pPr>
              <a:buFontTx/>
              <a:buNone/>
            </a:pPr>
            <a:endParaRPr lang="fr-CH" altLang="fr-FR" sz="2000" smtClean="0"/>
          </a:p>
        </p:txBody>
      </p:sp>
      <p:sp>
        <p:nvSpPr>
          <p:cNvPr id="105475"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27088" y="652463"/>
            <a:ext cx="7848600" cy="5921375"/>
          </a:xfrm>
          <a:noFill/>
        </p:spPr>
      </p:pic>
      <p:sp>
        <p:nvSpPr>
          <p:cNvPr id="106499" name="Text Box 4"/>
          <p:cNvSpPr txBox="1">
            <a:spLocks noChangeArrowheads="1"/>
          </p:cNvSpPr>
          <p:nvPr/>
        </p:nvSpPr>
        <p:spPr bwMode="auto">
          <a:xfrm>
            <a:off x="1547813" y="1125538"/>
            <a:ext cx="17224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fr-FR" sz="2000"/>
              <a:t>Radiocarbon </a:t>
            </a:r>
          </a:p>
          <a:p>
            <a:pPr eaLnBrk="1" hangingPunct="1">
              <a:spcBef>
                <a:spcPct val="0"/>
              </a:spcBef>
              <a:buFontTx/>
              <a:buNone/>
            </a:pPr>
            <a:r>
              <a:rPr lang="fr-CH" altLang="fr-FR" sz="2000"/>
              <a:t>dating</a:t>
            </a:r>
          </a:p>
          <a:p>
            <a:pPr eaLnBrk="1" hangingPunct="1">
              <a:spcBef>
                <a:spcPct val="0"/>
              </a:spcBef>
              <a:buFontTx/>
              <a:buNone/>
            </a:pPr>
            <a:r>
              <a:rPr lang="fr-CH" altLang="fr-FR" sz="2000"/>
              <a:t>Lyon &amp; Miami</a:t>
            </a:r>
            <a:endParaRPr lang="fr-FR" altLang="fr-FR" sz="2000"/>
          </a:p>
        </p:txBody>
      </p:sp>
      <p:sp>
        <p:nvSpPr>
          <p:cNvPr id="106500" name="Text Box 6"/>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4"/>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pic>
        <p:nvPicPr>
          <p:cNvPr id="107523" name="Picture 6" descr="Fig 3 (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44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Fig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91440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pic>
        <p:nvPicPr>
          <p:cNvPr id="109571" name="Picture 6" descr="Fig 4 (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49275"/>
            <a:ext cx="8208963" cy="60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908050"/>
            <a:ext cx="8785225" cy="4895850"/>
          </a:xfrm>
          <a:noFill/>
        </p:spPr>
      </p:pic>
      <p:sp>
        <p:nvSpPr>
          <p:cNvPr id="110595" name="Text Box 5"/>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250825" y="765175"/>
            <a:ext cx="2376488" cy="1143000"/>
          </a:xfrm>
        </p:spPr>
        <p:txBody>
          <a:bodyPr/>
          <a:lstStyle/>
          <a:p>
            <a:r>
              <a:rPr lang="fr-FR" altLang="fr-FR" sz="2400" smtClean="0"/>
              <a:t>Many changes in metallurgical practices!</a:t>
            </a:r>
          </a:p>
        </p:txBody>
      </p:sp>
      <p:pic>
        <p:nvPicPr>
          <p:cNvPr id="111619" name="Picture 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84438" y="476250"/>
            <a:ext cx="6265862" cy="6140450"/>
          </a:xfrm>
          <a:noFill/>
        </p:spPr>
      </p:pic>
      <p:sp>
        <p:nvSpPr>
          <p:cNvPr id="111620" name="Text Box 4"/>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363" y="509588"/>
            <a:ext cx="6308725"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4"/>
          <p:cNvSpPr txBox="1">
            <a:spLocks noChangeArrowheads="1"/>
          </p:cNvSpPr>
          <p:nvPr/>
        </p:nvSpPr>
        <p:spPr bwMode="auto">
          <a:xfrm>
            <a:off x="0" y="0"/>
            <a:ext cx="9144000" cy="396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Parenthèse</a:t>
            </a:r>
            <a:endParaRPr lang="fr-FR" altLang="fr-FR" sz="2000" b="1" i="1">
              <a:solidFill>
                <a:schemeClr val="bg1"/>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668338"/>
            <a:ext cx="613568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6"/>
          <p:cNvSpPr txBox="1">
            <a:spLocks noChangeArrowheads="1"/>
          </p:cNvSpPr>
          <p:nvPr/>
        </p:nvSpPr>
        <p:spPr bwMode="auto">
          <a:xfrm>
            <a:off x="0" y="0"/>
            <a:ext cx="9144000" cy="396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Parenthèse</a:t>
            </a:r>
            <a:endParaRPr lang="fr-FR" altLang="fr-FR" sz="2000" b="1" i="1">
              <a:solidFill>
                <a:schemeClr val="bg1"/>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50825" y="765175"/>
            <a:ext cx="2376488" cy="1143000"/>
          </a:xfrm>
        </p:spPr>
        <p:txBody>
          <a:bodyPr/>
          <a:lstStyle/>
          <a:p>
            <a:r>
              <a:rPr lang="fr-FR" altLang="fr-FR" sz="2400" smtClean="0"/>
              <a:t>Many changes in metallurgical practices!</a:t>
            </a:r>
          </a:p>
        </p:txBody>
      </p:sp>
      <p:pic>
        <p:nvPicPr>
          <p:cNvPr id="114691" name="Picture 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84438" y="476250"/>
            <a:ext cx="6265862" cy="6140450"/>
          </a:xfrm>
          <a:noFill/>
        </p:spPr>
      </p:pic>
      <p:sp>
        <p:nvSpPr>
          <p:cNvPr id="114692" name="Text Box 4"/>
          <p:cNvSpPr txBox="1">
            <a:spLocks noChangeArrowheads="1"/>
          </p:cNvSpPr>
          <p:nvPr/>
        </p:nvSpPr>
        <p:spPr bwMode="auto">
          <a:xfrm>
            <a:off x="0" y="0"/>
            <a:ext cx="91440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fr-FR" sz="2000" b="1" i="1">
                <a:solidFill>
                  <a:schemeClr val="bg1"/>
                </a:solidFill>
              </a:rPr>
              <a:t>Histoire de la métallurgie au Pays Basque</a:t>
            </a:r>
            <a:endParaRPr lang="fr-FR" altLang="fr-FR" sz="2000" b="1" i="1">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2024</TotalTime>
  <Words>2336</Words>
  <Application>Microsoft Office PowerPoint</Application>
  <PresentationFormat>Affichage à l'écran (4:3)</PresentationFormat>
  <Paragraphs>473</Paragraphs>
  <Slides>103</Slides>
  <Notes>11</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3</vt:i4>
      </vt:variant>
      <vt:variant>
        <vt:lpstr>Titres des diapositives</vt:lpstr>
      </vt:variant>
      <vt:variant>
        <vt:i4>103</vt:i4>
      </vt:variant>
    </vt:vector>
  </HeadingPairs>
  <TitlesOfParts>
    <vt:vector size="111" baseType="lpstr">
      <vt:lpstr>Arial</vt:lpstr>
      <vt:lpstr>Wingdings</vt:lpstr>
      <vt:lpstr>Times New Roman</vt:lpstr>
      <vt:lpstr>Symbol</vt:lpstr>
      <vt:lpstr>Modèle par défaut</vt:lpstr>
      <vt:lpstr>Adobe Photoshop Image</vt:lpstr>
      <vt:lpstr>Microsoft Equation 3.0</vt:lpstr>
      <vt:lpstr>SigmaPlot 8.0 Graph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Impact des paléométallurgies</vt:lpstr>
      <vt:lpstr>Impact des paléométallurgies</vt:lpstr>
      <vt:lpstr>Présentation PowerPoint</vt:lpstr>
      <vt:lpstr>Impact des paléométallurgies</vt:lpstr>
      <vt:lpstr>Reconstruction paléoenvironnementale</vt:lpstr>
      <vt:lpstr>Impact des paléométallurgies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Manager : Didier Galop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Many changes in metallurgical practices!</vt:lpstr>
      <vt:lpstr>Présentation PowerPoint</vt:lpstr>
      <vt:lpstr>Présentation PowerPoint</vt:lpstr>
      <vt:lpstr>Many changes in metallurgical practices!</vt:lpstr>
      <vt:lpstr>Conclusions</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FOREL</dc:creator>
  <cp:lastModifiedBy>Fabrice Monna</cp:lastModifiedBy>
  <cp:revision>51</cp:revision>
  <dcterms:created xsi:type="dcterms:W3CDTF">2008-03-26T08:42:58Z</dcterms:created>
  <dcterms:modified xsi:type="dcterms:W3CDTF">2017-09-18T10:13:09Z</dcterms:modified>
</cp:coreProperties>
</file>