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313" r:id="rId2"/>
    <p:sldId id="371" r:id="rId3"/>
    <p:sldId id="356" r:id="rId4"/>
    <p:sldId id="357" r:id="rId5"/>
    <p:sldId id="358" r:id="rId6"/>
    <p:sldId id="359" r:id="rId7"/>
    <p:sldId id="360" r:id="rId8"/>
    <p:sldId id="361" r:id="rId9"/>
    <p:sldId id="318" r:id="rId10"/>
    <p:sldId id="314" r:id="rId11"/>
    <p:sldId id="315" r:id="rId12"/>
    <p:sldId id="316" r:id="rId13"/>
    <p:sldId id="317" r:id="rId14"/>
    <p:sldId id="355" r:id="rId15"/>
    <p:sldId id="363" r:id="rId16"/>
    <p:sldId id="289" r:id="rId17"/>
    <p:sldId id="362" r:id="rId18"/>
    <p:sldId id="293" r:id="rId19"/>
    <p:sldId id="294" r:id="rId20"/>
    <p:sldId id="295" r:id="rId21"/>
    <p:sldId id="296" r:id="rId22"/>
    <p:sldId id="298" r:id="rId23"/>
    <p:sldId id="307" r:id="rId24"/>
    <p:sldId id="308" r:id="rId25"/>
    <p:sldId id="299" r:id="rId26"/>
    <p:sldId id="300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02" r:id="rId39"/>
    <p:sldId id="319" r:id="rId40"/>
    <p:sldId id="303" r:id="rId41"/>
    <p:sldId id="310" r:id="rId42"/>
    <p:sldId id="311" r:id="rId43"/>
    <p:sldId id="312" r:id="rId44"/>
    <p:sldId id="304" r:id="rId45"/>
    <p:sldId id="331" r:id="rId46"/>
    <p:sldId id="332" r:id="rId47"/>
    <p:sldId id="305" r:id="rId48"/>
    <p:sldId id="333" r:id="rId49"/>
    <p:sldId id="338" r:id="rId50"/>
    <p:sldId id="349" r:id="rId51"/>
    <p:sldId id="350" r:id="rId52"/>
    <p:sldId id="368" r:id="rId53"/>
    <p:sldId id="369" r:id="rId54"/>
    <p:sldId id="335" r:id="rId55"/>
    <p:sldId id="367" r:id="rId56"/>
    <p:sldId id="336" r:id="rId57"/>
    <p:sldId id="351" r:id="rId58"/>
    <p:sldId id="352" r:id="rId59"/>
    <p:sldId id="366" r:id="rId60"/>
    <p:sldId id="337" r:id="rId61"/>
    <p:sldId id="339" r:id="rId62"/>
    <p:sldId id="340" r:id="rId63"/>
    <p:sldId id="354" r:id="rId64"/>
    <p:sldId id="353" r:id="rId65"/>
    <p:sldId id="364" r:id="rId66"/>
    <p:sldId id="365" r:id="rId67"/>
    <p:sldId id="370" r:id="rId68"/>
    <p:sldId id="343" r:id="rId69"/>
    <p:sldId id="341" r:id="rId70"/>
    <p:sldId id="342" r:id="rId71"/>
    <p:sldId id="348" r:id="rId72"/>
    <p:sldId id="373" r:id="rId73"/>
    <p:sldId id="374" r:id="rId74"/>
    <p:sldId id="376" r:id="rId75"/>
    <p:sldId id="377" r:id="rId76"/>
    <p:sldId id="378" r:id="rId77"/>
    <p:sldId id="379" r:id="rId78"/>
    <p:sldId id="375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  <p:sldId id="395" r:id="rId95"/>
    <p:sldId id="399" r:id="rId96"/>
    <p:sldId id="400" r:id="rId97"/>
    <p:sldId id="397" r:id="rId98"/>
    <p:sldId id="398" r:id="rId99"/>
    <p:sldId id="404" r:id="rId100"/>
    <p:sldId id="405" r:id="rId101"/>
    <p:sldId id="401" r:id="rId102"/>
    <p:sldId id="402" r:id="rId103"/>
    <p:sldId id="403" r:id="rId104"/>
    <p:sldId id="396" r:id="rId105"/>
    <p:sldId id="406" r:id="rId106"/>
    <p:sldId id="407" r:id="rId107"/>
  </p:sldIdLst>
  <p:sldSz cx="9144000" cy="6858000" type="screen4x3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3455" autoAdjust="0"/>
  </p:normalViewPr>
  <p:slideViewPr>
    <p:cSldViewPr>
      <p:cViewPr>
        <p:scale>
          <a:sx n="70" d="100"/>
          <a:sy n="70" d="100"/>
        </p:scale>
        <p:origin x="470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21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65888"/>
            <a:ext cx="43021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8E5DC3-10D3-4809-AE63-8C95EF4B58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577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34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1A10A2-308A-4898-BCAA-EB84165B64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10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6F036-F12E-4EBF-AF00-9371D65FBE97}" type="slidenum">
              <a:rPr lang="en-US" altLang="fr-FR" sz="1200"/>
              <a:pPr/>
              <a:t>18</a:t>
            </a:fld>
            <a:endParaRPr lang="en-US" altLang="fr-F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0620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B995E8-67A4-45AE-89EF-9B4A061CF8A8}" type="slidenum">
              <a:rPr lang="en-US" altLang="fr-FR" sz="1200"/>
              <a:pPr/>
              <a:t>39</a:t>
            </a:fld>
            <a:endParaRPr lang="en-US" alt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4163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7428EC-0193-4779-AD8B-D30DBB21D730}" type="slidenum">
              <a:rPr lang="en-US" altLang="fr-FR" sz="1200"/>
              <a:pPr/>
              <a:t>40</a:t>
            </a:fld>
            <a:endParaRPr lang="en-US" altLang="fr-F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5208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076DB-AE26-4E62-8502-F25E7AA4B5EF}" type="slidenum">
              <a:rPr lang="en-US" altLang="fr-FR" sz="1200"/>
              <a:pPr/>
              <a:t>41</a:t>
            </a:fld>
            <a:endParaRPr lang="en-US" altLang="fr-F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1478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5F64DC-5672-4553-B00D-CCA643E7535E}" type="slidenum">
              <a:rPr lang="en-US" altLang="fr-FR" sz="1200"/>
              <a:pPr/>
              <a:t>42</a:t>
            </a:fld>
            <a:endParaRPr lang="en-US" altLang="fr-FR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8471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66E94D-3919-43EE-A16F-0E2B3BB70091}" type="slidenum">
              <a:rPr lang="en-US" altLang="fr-FR" sz="1200"/>
              <a:pPr/>
              <a:t>43</a:t>
            </a:fld>
            <a:endParaRPr lang="en-US" altLang="fr-F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4368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0C8D9C-C2AF-44B3-8DFC-0313C8DCEDA1}" type="slidenum">
              <a:rPr lang="en-US" altLang="fr-FR" sz="1200"/>
              <a:pPr/>
              <a:t>44</a:t>
            </a:fld>
            <a:endParaRPr lang="en-US" altLang="fr-F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0767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4743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029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1122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4353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4D8809-A248-4ABD-B63B-66DA6D591878}" type="slidenum">
              <a:rPr lang="en-US" altLang="fr-FR" sz="1200"/>
              <a:pPr/>
              <a:t>19</a:t>
            </a:fld>
            <a:endParaRPr lang="en-US" altLang="fr-FR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9897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14906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81374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22632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28122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76423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4559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24373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76630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47052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1659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CF9C5-9E98-4952-A9D2-9C80BC8C55E8}" type="slidenum">
              <a:rPr lang="en-US" altLang="fr-FR" sz="1200"/>
              <a:pPr/>
              <a:t>20</a:t>
            </a:fld>
            <a:endParaRPr lang="en-US" altLang="fr-F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2094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37046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46674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76959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78470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23244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90403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89066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05210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37811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3180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CF3AD4-90CF-4DE1-AE82-69E4E5ECB6C7}" type="slidenum">
              <a:rPr lang="en-US" altLang="fr-FR" sz="1200"/>
              <a:pPr/>
              <a:t>21</a:t>
            </a:fld>
            <a:endParaRPr lang="en-US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59303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70334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7858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641592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01871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65824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00885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261119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416508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705389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4594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8AFC57-441D-437D-AE73-B315752CB3BA}" type="slidenum">
              <a:rPr lang="en-US" altLang="fr-FR" sz="1200"/>
              <a:pPr/>
              <a:t>22</a:t>
            </a:fld>
            <a:endParaRPr lang="en-US" altLang="fr-FR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139838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862596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893346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713268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31354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775765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096872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72047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571426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735065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704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A78B7C-7568-4711-A1B9-2CF7B9BD895C}" type="slidenum">
              <a:rPr lang="en-US" altLang="fr-FR" sz="1200"/>
              <a:pPr/>
              <a:t>25</a:t>
            </a:fld>
            <a:endParaRPr lang="en-US" altLang="fr-F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89845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740925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24244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527596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40688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584716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98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386011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101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029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102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021316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103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145308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105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1608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CCF410-67BA-447A-9F15-DACAAE95B251}" type="slidenum">
              <a:rPr lang="en-US" altLang="fr-FR" sz="1200"/>
              <a:pPr/>
              <a:t>26</a:t>
            </a:fld>
            <a:endParaRPr lang="en-US" altLang="fr-F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5570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792101-DA3A-4376-88AB-FD0C887945D7}" type="slidenum">
              <a:rPr lang="en-US" altLang="fr-FR" sz="1200"/>
              <a:pPr/>
              <a:t>36</a:t>
            </a:fld>
            <a:endParaRPr lang="en-US" altLang="fr-FR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9146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B995E8-67A4-45AE-89EF-9B4A061CF8A8}" type="slidenum">
              <a:rPr lang="en-US" altLang="fr-FR" sz="1200"/>
              <a:pPr/>
              <a:t>38</a:t>
            </a:fld>
            <a:endParaRPr lang="en-US" alt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5629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DAF58-6707-4DBB-85F8-876EE5D441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62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FD69E-A203-4567-B163-926C7CFFF2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500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A66D4-7F35-4057-886B-BE163B08B4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65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3665-4081-4A9E-AC10-D930B3A6C20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1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E9EE8-750C-4933-832A-7A4CF8A6FB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770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4414A-092A-4E86-B5DA-C752621E3E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644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1075C-ADE1-4582-9662-F650CEB926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48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E9388-6132-472F-91AA-C45F7FA404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676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AA8E-F172-42EC-BAFE-B620656EA2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516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F6139-2B95-4FBA-A573-8F9B7265B7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11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59722-8F8F-4791-9D84-6CC463CB08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166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BE1B2-19E4-4B9A-B2F8-C5C1061F21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418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6B821A-B0F5-4A18-AC90-84E611A82E4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emf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emf"/><Relationship Id="rId5" Type="http://schemas.openxmlformats.org/officeDocument/2006/relationships/image" Target="../media/image154.emf"/><Relationship Id="rId4" Type="http://schemas.openxmlformats.org/officeDocument/2006/relationships/image" Target="../media/image15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jpeg"/><Relationship Id="rId4" Type="http://schemas.openxmlformats.org/officeDocument/2006/relationships/image" Target="../media/image16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emf"/><Relationship Id="rId5" Type="http://schemas.openxmlformats.org/officeDocument/2006/relationships/image" Target="../media/image118.png"/><Relationship Id="rId4" Type="http://schemas.openxmlformats.org/officeDocument/2006/relationships/image" Target="../media/image116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1</a:t>
            </a:fld>
            <a:endParaRPr lang="fr-FR" altLang="fr-FR" sz="14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87450" y="1700213"/>
            <a:ext cx="6769100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1547813" y="2349500"/>
            <a:ext cx="61214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Introduction à l’analyse </a:t>
            </a:r>
          </a:p>
          <a:p>
            <a:pPr algn="ctr"/>
            <a:r>
              <a:rPr lang="fr-FR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spatiale des motifs</a:t>
            </a:r>
            <a:endParaRPr lang="fr-FR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38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3200">
                <a:latin typeface="Square721 BT" pitchFamily="34" charset="0"/>
              </a:rPr>
              <a:t>Licence 3 – Outils mathématiques &amp;</a:t>
            </a:r>
          </a:p>
          <a:p>
            <a:r>
              <a:rPr lang="fr-FR" altLang="fr-FR" sz="3200">
                <a:latin typeface="Square721 BT" pitchFamily="34" charset="0"/>
              </a:rPr>
              <a:t>statistiques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1E330D-9F65-4606-BCBF-3591FCEC51F6}" type="slidenum">
              <a:rPr lang="fr-FR" altLang="fr-FR" sz="1400" b="0"/>
              <a:pPr eaLnBrk="1" hangingPunct="1"/>
              <a:t>10</a:t>
            </a:fld>
            <a:endParaRPr lang="fr-FR" altLang="fr-FR" sz="1400" b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476375" y="2997200"/>
            <a:ext cx="5759450" cy="35274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395288" y="619125"/>
            <a:ext cx="37449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chemeClr val="accent2"/>
                </a:solidFill>
              </a:rPr>
              <a:t>Un exemple</a:t>
            </a:r>
            <a:r>
              <a:rPr lang="fr-FR" altLang="fr-FR" b="0">
                <a:solidFill>
                  <a:schemeClr val="accent2"/>
                </a:solidFill>
              </a:rPr>
              <a:t>…</a:t>
            </a:r>
          </a:p>
          <a:p>
            <a:endParaRPr lang="fr-FR" altLang="fr-FR" b="0">
              <a:solidFill>
                <a:schemeClr val="accent2"/>
              </a:solidFill>
            </a:endParaRPr>
          </a:p>
          <a:p>
            <a:r>
              <a:rPr lang="fr-FR" altLang="fr-FR" b="0"/>
              <a:t>Recherche de monnaies au détecteur de métaux. 48 monnaies sont trouvées sur 89 jours.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19250" y="3213100"/>
          <a:ext cx="54737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Worksheet" r:id="rId3" imgW="2590800" imgH="1467002" progId="Excel.Sheet.8">
                  <p:embed/>
                </p:oleObj>
              </mc:Choice>
              <mc:Fallback>
                <p:oleObj name="Worksheet" r:id="rId3" imgW="2590800" imgH="14670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13100"/>
                        <a:ext cx="54737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127" name="Picture 8" descr="Ambiani%2520f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4640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100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Diagramme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052736"/>
            <a:ext cx="3528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diagramme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Voronoï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 est un découpage du plan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cellules à partir d'un ensemble discret de points appelés « germes ». 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Chaque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cellule enferme un seul germe, et forme l'ensemble des points du plan plus proches de ce germe que de tous les autres. 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532135"/>
            <a:ext cx="36957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101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663" t="10625" r="25535" b="34250"/>
          <a:stretch/>
        </p:blipFill>
        <p:spPr>
          <a:xfrm>
            <a:off x="5652120" y="2598440"/>
            <a:ext cx="3346797" cy="42595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0" y="692696"/>
            <a:ext cx="8350513" cy="22322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42" y="3501008"/>
            <a:ext cx="2276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102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786" r="23716" b="16739"/>
          <a:stretch/>
        </p:blipFill>
        <p:spPr>
          <a:xfrm>
            <a:off x="4996227" y="1700808"/>
            <a:ext cx="4147773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5" y="908720"/>
            <a:ext cx="6124575" cy="70485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3779912" y="1700808"/>
            <a:ext cx="100811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613570"/>
            <a:ext cx="2649038" cy="3657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l="10873" t="11812" r="18452" b="31093"/>
          <a:stretch/>
        </p:blipFill>
        <p:spPr>
          <a:xfrm>
            <a:off x="2339752" y="4326933"/>
            <a:ext cx="1872208" cy="20882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674740"/>
            <a:ext cx="1200150" cy="228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651" y="6006173"/>
            <a:ext cx="12477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103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44187"/>
            <a:ext cx="7562850" cy="857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739" t="2025" r="20019" b="25059"/>
          <a:stretch/>
        </p:blipFill>
        <p:spPr>
          <a:xfrm>
            <a:off x="2483768" y="2115179"/>
            <a:ext cx="513057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104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IDW: inverse distance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weighted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i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nterpolation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5538" name="Picture 2" descr="Voisinage I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71" y="636228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9" y="1087445"/>
            <a:ext cx="3609975" cy="1190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9" y="2863079"/>
            <a:ext cx="3000375" cy="85725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2029" y="4558495"/>
            <a:ext cx="46178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De g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randes valeurs de 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donnent une influence plus grande aux valeurs les plus proches du point interpolé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5546" name="Picture 10" descr="http://planet.botany.uwc.ac.za/nisl/GIS/spatial/images/pic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3096"/>
            <a:ext cx="29718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105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IDW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6448425" cy="1933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195" t="3852" r="17795" b="23304"/>
          <a:stretch/>
        </p:blipFill>
        <p:spPr>
          <a:xfrm>
            <a:off x="3059832" y="2830463"/>
            <a:ext cx="4756420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106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Interpolation: plusieurs autres choix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586" name="Picture 2" descr="https://upload.wikimedia.org/wikipedia/commons/thumb/5/51/Natural-neighbors-coefficients-example.png/300px-Natural-neighbors-coefficients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3651301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Interpolation par voisins naturels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7" y="4524429"/>
            <a:ext cx="2686050" cy="64770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 bwMode="auto">
          <a:xfrm>
            <a:off x="4211960" y="908720"/>
            <a:ext cx="0" cy="5339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4860033" y="162880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Krigeage</a:t>
            </a:r>
            <a:r>
              <a:rPr lang="fr-FR" dirty="0" smtClean="0"/>
              <a:t>, plus compliqué, mais plus performant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8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FB719D-2C55-4CF3-A555-1528EDB0BD23}" type="slidenum">
              <a:rPr lang="fr-FR" altLang="fr-FR" sz="1400" b="0"/>
              <a:pPr eaLnBrk="1" hangingPunct="1"/>
              <a:t>11</a:t>
            </a:fld>
            <a:endParaRPr lang="fr-FR" altLang="fr-FR" sz="1400" b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914400" y="5181600"/>
            <a:ext cx="2362200" cy="623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353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/>
              <a:t>Nombre moyen de monnaies trouvées par jour : 48/89 = 0.539.</a:t>
            </a:r>
          </a:p>
          <a:p>
            <a:endParaRPr lang="fr-FR" altLang="fr-FR" sz="2000" b="0"/>
          </a:p>
          <a:p>
            <a:r>
              <a:rPr lang="fr-FR" altLang="fr-FR" sz="2000" b="0"/>
              <a:t>Probabilité pour qu’une trouvaille se produise le jour J :</a:t>
            </a:r>
          </a:p>
          <a:p>
            <a:r>
              <a:rPr lang="fr-FR" altLang="fr-FR" sz="2000" b="0"/>
              <a:t>p= 1/89 = 0.011.</a:t>
            </a:r>
          </a:p>
          <a:p>
            <a:endParaRPr lang="fr-FR" altLang="fr-FR" sz="2000" b="0"/>
          </a:p>
          <a:p>
            <a:r>
              <a:rPr lang="fr-FR" altLang="fr-FR" sz="2000" b="0"/>
              <a:t>Nombre d’épreuves = 89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3429000"/>
          <a:ext cx="5105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Worksheet" r:id="rId3" imgW="2590800" imgH="1467002" progId="Excel.Sheet.8">
                  <p:embed/>
                </p:oleObj>
              </mc:Choice>
              <mc:Fallback>
                <p:oleObj name="Worksheet" r:id="rId3" imgW="2590800" imgH="14670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5105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611188" y="2852738"/>
          <a:ext cx="2262187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Équation" r:id="rId5" imgW="1244520" imgH="1066680" progId="Equation.3">
                  <p:embed/>
                </p:oleObj>
              </mc:Choice>
              <mc:Fallback>
                <p:oleObj name="Équation" r:id="rId5" imgW="12445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738"/>
                        <a:ext cx="2262187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43000" y="5257800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>
                <a:latin typeface="Times New Roman" panose="02020603050405020304" pitchFamily="18" charset="0"/>
              </a:rPr>
              <a:t>2</a:t>
            </a:r>
            <a:r>
              <a:rPr lang="fr-FR" altLang="fr-FR" b="0">
                <a:latin typeface="Times New Roman" panose="02020603050405020304" pitchFamily="18" charset="0"/>
              </a:rPr>
              <a:t>=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  <a:r>
              <a:rPr lang="fr-FR" altLang="fr-FR" b="0">
                <a:latin typeface="Times New Roman" panose="02020603050405020304" pitchFamily="18" charset="0"/>
              </a:rPr>
              <a:t> = 0.539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A5C9D5-E701-413B-A979-DF9BF3A089A9}" type="slidenum">
              <a:rPr lang="fr-FR" altLang="fr-FR" sz="1400" b="0"/>
              <a:pPr eaLnBrk="1" hangingPunct="1"/>
              <a:t>12</a:t>
            </a:fld>
            <a:endParaRPr lang="fr-FR" altLang="fr-FR" sz="1400" b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98860"/>
              </p:ext>
            </p:extLst>
          </p:nvPr>
        </p:nvGraphicFramePr>
        <p:xfrm>
          <a:off x="419542" y="647700"/>
          <a:ext cx="8751888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Worksheet" r:id="rId3" imgW="4876800" imgH="3086151" progId="Excel.Sheet.8">
                  <p:embed/>
                </p:oleObj>
              </mc:Choice>
              <mc:Fallback>
                <p:oleObj name="Worksheet" r:id="rId3" imgW="4876800" imgH="3086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42" y="647700"/>
                        <a:ext cx="8751888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5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13</a:t>
            </a:fld>
            <a:endParaRPr lang="fr-FR" altLang="fr-FR" sz="1400" b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35600" y="2781300"/>
            <a:ext cx="115093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787900" y="908050"/>
            <a:ext cx="11430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5830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Espérance mathématique</a:t>
            </a:r>
            <a:r>
              <a:rPr lang="fr-FR" altLang="fr-FR" b="0"/>
              <a:t>: 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  <a:r>
              <a:rPr lang="fr-FR" altLang="fr-FR" b="0"/>
              <a:t> = np</a:t>
            </a:r>
          </a:p>
          <a:p>
            <a:endParaRPr lang="fr-FR" altLang="fr-FR" b="0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r>
              <a:rPr lang="fr-FR" altLang="fr-FR"/>
              <a:t>La variance</a:t>
            </a:r>
            <a:r>
              <a:rPr lang="fr-FR" altLang="fr-FR" b="0"/>
              <a:t> : </a:t>
            </a:r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/>
              <a:t>2</a:t>
            </a:r>
            <a:r>
              <a:rPr lang="fr-FR" altLang="fr-FR" b="0"/>
              <a:t> = npq; en fait       </a:t>
            </a:r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/>
              <a:t>2</a:t>
            </a:r>
            <a:r>
              <a:rPr lang="fr-FR" altLang="fr-FR" b="0"/>
              <a:t> -&gt;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</a:p>
          <a:p>
            <a:endParaRPr lang="fr-FR" altLang="fr-FR" b="0"/>
          </a:p>
          <a:p>
            <a:endParaRPr lang="fr-FR" altLang="fr-FR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>
                <a:solidFill>
                  <a:schemeClr val="bg1"/>
                </a:solidFill>
              </a:rPr>
              <a:t>La loi de Poisson: P(</a:t>
            </a:r>
            <a:r>
              <a:rPr lang="fr-FR" altLang="fr-FR" sz="2000" i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44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14</a:t>
            </a:fld>
            <a:endParaRPr lang="fr-FR" altLang="fr-FR" sz="1400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 smtClean="0">
                <a:solidFill>
                  <a:schemeClr val="bg1"/>
                </a:solidFill>
              </a:rPr>
              <a:t>Analyse spatiale – les objectifs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1256605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l’</a:t>
            </a:r>
            <a:r>
              <a:rPr lang="fr-FR" i="1" dirty="0" smtClean="0"/>
              <a:t>analyse</a:t>
            </a:r>
            <a:r>
              <a:rPr lang="fr-FR" dirty="0" smtClean="0"/>
              <a:t> se focalise sur </a:t>
            </a:r>
            <a:r>
              <a:rPr lang="fr-FR" b="1" i="1" dirty="0" smtClean="0"/>
              <a:t>l’analyse</a:t>
            </a:r>
            <a:r>
              <a:rPr lang="fr-FR" b="1" dirty="0" smtClean="0"/>
              <a:t> </a:t>
            </a:r>
            <a:r>
              <a:rPr lang="fr-FR" b="1" i="1" dirty="0" smtClean="0"/>
              <a:t>statistique </a:t>
            </a:r>
            <a:r>
              <a:rPr lang="fr-FR" dirty="0" smtClean="0"/>
              <a:t>des motifs et des processus sous-jacents.</a:t>
            </a:r>
          </a:p>
          <a:p>
            <a:endParaRPr lang="fr-FR" dirty="0" smtClean="0"/>
          </a:p>
          <a:p>
            <a:r>
              <a:rPr lang="fr-FR" dirty="0" smtClean="0"/>
              <a:t>La question finale est: “Quelle est la raison pour laquelle on observe un tel motif spatial?”</a:t>
            </a:r>
          </a:p>
          <a:p>
            <a:endParaRPr lang="fr-FR" dirty="0" smtClean="0"/>
          </a:p>
          <a:p>
            <a:r>
              <a:rPr lang="fr-FR" dirty="0" smtClean="0"/>
              <a:t>Le processus est d’abord </a:t>
            </a:r>
            <a:r>
              <a:rPr lang="fr-FR" b="1" dirty="0" smtClean="0"/>
              <a:t>exploratoire et quantitatif</a:t>
            </a:r>
            <a:r>
              <a:rPr lang="fr-FR" dirty="0" smtClean="0"/>
              <a:t>. Ensuite il a pour but d’être explicatif.</a:t>
            </a:r>
          </a:p>
          <a:p>
            <a:endParaRPr lang="fr-FR" dirty="0" smtClean="0"/>
          </a:p>
          <a:p>
            <a:r>
              <a:rPr lang="fr-FR" dirty="0" smtClean="0"/>
              <a:t>Dans cette </a:t>
            </a:r>
            <a:r>
              <a:rPr lang="fr-FR" b="1" dirty="0" smtClean="0"/>
              <a:t>introduction</a:t>
            </a:r>
            <a:r>
              <a:rPr lang="fr-FR" dirty="0" smtClean="0"/>
              <a:t>, on s’attachera surtout à l’aspect exploratoire.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15</a:t>
            </a:fld>
            <a:endParaRPr lang="fr-FR" altLang="fr-FR" sz="1400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 smtClean="0">
                <a:solidFill>
                  <a:schemeClr val="bg1"/>
                </a:solidFill>
              </a:rPr>
              <a:t>Analyse spatiale – les objectifs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532440" cy="46217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5586588"/>
            <a:ext cx="753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avec R (gratuit, complet, rapide, très utilisé en sciences)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DB8892-2A23-4720-B904-F60A2C8F4B43}" type="slidenum">
              <a:rPr lang="fr-FR" altLang="fr-FR" sz="1400"/>
              <a:pPr/>
              <a:t>16</a:t>
            </a:fld>
            <a:endParaRPr lang="fr-FR" altLang="fr-FR" sz="1400"/>
          </a:p>
        </p:txBody>
      </p:sp>
      <p:pic>
        <p:nvPicPr>
          <p:cNvPr id="13315" name="Picture 5" descr="52-02-DispersionPatter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104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Distribution spatiale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DB8892-2A23-4720-B904-F60A2C8F4B43}" type="slidenum">
              <a:rPr lang="fr-FR" altLang="fr-FR" sz="1400"/>
              <a:pPr/>
              <a:t>17</a:t>
            </a:fld>
            <a:endParaRPr lang="fr-FR" altLang="fr-FR" sz="1400"/>
          </a:p>
        </p:txBody>
      </p:sp>
      <p:pic>
        <p:nvPicPr>
          <p:cNvPr id="13315" name="Picture 5" descr="52-02-DispersionPatter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104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Effets du premier ordre et de deuxième ordre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5538" name="Picture 2" descr="Tree distribution can be influenced by 1^st^ order effects such as elevation gradient of spatial distribution of soil characteristics; this, in turn, changes the  tree density distribution across the study area. Tree distribution can also be influenced by 2^nd^ order effects such as seed dispersal processes where the process is independent of location and, instead, dependent on the presence of other tre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0" y="631555"/>
            <a:ext cx="8448873" cy="59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922C28-B780-4248-8303-88DCF31221C0}" type="slidenum">
              <a:rPr lang="en-US" altLang="fr-FR" sz="1400"/>
              <a:pPr/>
              <a:t>18</a:t>
            </a:fld>
            <a:endParaRPr lang="en-US" altLang="fr-FR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85875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Analyse des propriétés spatiales de l’ensemble des points.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Deux approches: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Densité  en utilisant l’analyse ‘Quadrat</a:t>
            </a:r>
            <a:r>
              <a:rPr lang="fr-FR" altLang="fr-FR" sz="2000" b="1" i="1" smtClean="0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b="1" i="1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Basée sur la fréquence de distribution ou sur la densité de points dans une grille.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Rapport variance / moyenne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Comparaison avec des distributions de fréquences théoriques.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du plus proche voisin (Nearest Neighbor Analysis) 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basée sur les distances entre les points.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Distribution spatiale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1463"/>
            <a:ext cx="4343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1363"/>
            <a:ext cx="45910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0063" y="1214438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00063" y="3857625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Plusieurs façons de construire les</a:t>
            </a:r>
          </a:p>
          <a:p>
            <a:r>
              <a:rPr lang="en-US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quadrats. Attention à leurs tailles!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786063" y="1285875"/>
            <a:ext cx="1639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Echantillonnage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5357813" y="17145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Calcul des fréquences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57800" y="2286000"/>
          <a:ext cx="3657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Worksheet" r:id="rId6" imgW="2895600" imgH="2276543" progId="Excel.Sheet.8">
                  <p:embed/>
                </p:oleObj>
              </mc:Choice>
              <mc:Fallback>
                <p:oleObj name="Worksheet" r:id="rId6" imgW="2895600" imgH="2276543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0"/>
                        <a:ext cx="36576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12C08-97A7-4A82-A3AA-4BC6F6617489}" type="slidenum">
              <a:rPr lang="fr-FR" altLang="fr-FR" sz="1400" b="0"/>
              <a:pPr eaLnBrk="1" hangingPunct="1"/>
              <a:t>2</a:t>
            </a:fld>
            <a:endParaRPr lang="fr-FR" altLang="fr-FR" sz="1400" b="0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 smtClean="0">
                <a:solidFill>
                  <a:schemeClr val="bg1"/>
                </a:solidFill>
              </a:rPr>
              <a:t>Plan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660370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Rappels de statistiques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test de Kolmogorov Smirnov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La loi de Poisson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Analyse spatiale des motifs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spatiale : les buts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du plus proche voisin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La fonction G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La fonction F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Le K 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Ripley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Représentation par densité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651500" y="549275"/>
            <a:ext cx="3241675" cy="1223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91A5B9-4CC5-4D68-BDDD-20DB171C9932}" type="slidenum">
              <a:rPr lang="en-US" altLang="fr-FR" sz="1400"/>
              <a:pPr/>
              <a:t>20</a:t>
            </a:fld>
            <a:endParaRPr lang="en-US" altLang="fr-FR" sz="140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Construire une grille dont les éléments </a:t>
            </a:r>
            <a:b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ont pour largeur : 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Traiter chaque cellule comme une observation et compter le nombre de points dans chacune pour créer la variable X.</a:t>
            </a:r>
            <a:b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Calculer la variance, la moyenne de X et le rapport variance / moyenne.</a:t>
            </a:r>
            <a:b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Pour une distribution uniforme la variance est 0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proche de 0.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Pour une distribution aléatoire, la variance et la moyenne sont identiques (loi de Poisson). 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proche de 1.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Pour une distribution de type cluster, la variance est grande.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supérieur à 1.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315200" y="915988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/>
              <a:t>A = aire</a:t>
            </a:r>
          </a:p>
          <a:p>
            <a:r>
              <a:rPr lang="en-US" altLang="fr-FR" sz="1600"/>
              <a:t>P =  nbre de pts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929313" y="692150"/>
          <a:ext cx="12477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Équation" r:id="rId4" imgW="571320" imgH="444240" progId="Equation.3">
                  <p:embed/>
                </p:oleObj>
              </mc:Choice>
              <mc:Fallback>
                <p:oleObj name="Équation" r:id="rId4" imgW="57132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692150"/>
                        <a:ext cx="124777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C4ACC6-FC52-4593-B8A7-616D65CE3E67}" type="slidenum">
              <a:rPr lang="en-US" altLang="fr-FR" sz="1400"/>
              <a:pPr/>
              <a:t>21</a:t>
            </a:fld>
            <a:endParaRPr lang="en-US" altLang="fr-FR" sz="1400"/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786313" y="5700713"/>
            <a:ext cx="264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 dirty="0"/>
              <a:t>N = </a:t>
            </a:r>
            <a:r>
              <a:rPr lang="en-US" altLang="fr-FR" sz="1600" dirty="0" err="1"/>
              <a:t>nombre</a:t>
            </a:r>
            <a:r>
              <a:rPr lang="en-US" altLang="fr-FR" sz="1600" dirty="0"/>
              <a:t> de Quadrats = 10</a:t>
            </a:r>
          </a:p>
          <a:p>
            <a:endParaRPr lang="en-US" altLang="fr-FR" sz="1600" dirty="0"/>
          </a:p>
        </p:txBody>
      </p:sp>
      <p:grpSp>
        <p:nvGrpSpPr>
          <p:cNvPr id="3081" name="Group 133"/>
          <p:cNvGrpSpPr>
            <a:grpSpLocks/>
          </p:cNvGrpSpPr>
          <p:nvPr/>
        </p:nvGrpSpPr>
        <p:grpSpPr bwMode="auto">
          <a:xfrm>
            <a:off x="412750" y="890588"/>
            <a:ext cx="644525" cy="1169987"/>
            <a:chOff x="260" y="192"/>
            <a:chExt cx="406" cy="737"/>
          </a:xfrm>
        </p:grpSpPr>
        <p:sp>
          <p:nvSpPr>
            <p:cNvPr id="3163" name="Rectangle 23"/>
            <p:cNvSpPr>
              <a:spLocks noChangeArrowheads="1"/>
            </p:cNvSpPr>
            <p:nvPr/>
          </p:nvSpPr>
          <p:spPr bwMode="auto">
            <a:xfrm>
              <a:off x="260" y="6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4" name="Rectangle 24"/>
            <p:cNvSpPr>
              <a:spLocks noChangeArrowheads="1"/>
            </p:cNvSpPr>
            <p:nvPr/>
          </p:nvSpPr>
          <p:spPr bwMode="auto">
            <a:xfrm>
              <a:off x="463" y="6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5" name="Rectangle 25"/>
            <p:cNvSpPr>
              <a:spLocks noChangeArrowheads="1"/>
            </p:cNvSpPr>
            <p:nvPr/>
          </p:nvSpPr>
          <p:spPr bwMode="auto">
            <a:xfrm>
              <a:off x="260" y="3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6" name="Rectangle 26"/>
            <p:cNvSpPr>
              <a:spLocks noChangeArrowheads="1"/>
            </p:cNvSpPr>
            <p:nvPr/>
          </p:nvSpPr>
          <p:spPr bwMode="auto">
            <a:xfrm>
              <a:off x="463" y="3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7" name="Rectangle 27"/>
            <p:cNvSpPr>
              <a:spLocks noChangeArrowheads="1"/>
            </p:cNvSpPr>
            <p:nvPr/>
          </p:nvSpPr>
          <p:spPr bwMode="auto">
            <a:xfrm>
              <a:off x="260" y="4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8" name="Rectangle 28"/>
            <p:cNvSpPr>
              <a:spLocks noChangeArrowheads="1"/>
            </p:cNvSpPr>
            <p:nvPr/>
          </p:nvSpPr>
          <p:spPr bwMode="auto">
            <a:xfrm>
              <a:off x="463" y="4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9" name="Rectangle 29"/>
            <p:cNvSpPr>
              <a:spLocks noChangeArrowheads="1"/>
            </p:cNvSpPr>
            <p:nvPr/>
          </p:nvSpPr>
          <p:spPr bwMode="auto">
            <a:xfrm>
              <a:off x="260" y="192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0" name="Rectangle 30"/>
            <p:cNvSpPr>
              <a:spLocks noChangeArrowheads="1"/>
            </p:cNvSpPr>
            <p:nvPr/>
          </p:nvSpPr>
          <p:spPr bwMode="auto">
            <a:xfrm>
              <a:off x="463" y="192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1" name="Rectangle 31"/>
            <p:cNvSpPr>
              <a:spLocks noChangeArrowheads="1"/>
            </p:cNvSpPr>
            <p:nvPr/>
          </p:nvSpPr>
          <p:spPr bwMode="auto">
            <a:xfrm>
              <a:off x="260" y="7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2" name="Rectangle 32"/>
            <p:cNvSpPr>
              <a:spLocks noChangeArrowheads="1"/>
            </p:cNvSpPr>
            <p:nvPr/>
          </p:nvSpPr>
          <p:spPr bwMode="auto">
            <a:xfrm>
              <a:off x="463" y="7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3" name="Oval 33"/>
            <p:cNvSpPr>
              <a:spLocks noChangeArrowheads="1"/>
            </p:cNvSpPr>
            <p:nvPr/>
          </p:nvSpPr>
          <p:spPr bwMode="auto">
            <a:xfrm>
              <a:off x="303" y="233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4" name="Oval 34"/>
            <p:cNvSpPr>
              <a:spLocks noChangeArrowheads="1"/>
            </p:cNvSpPr>
            <p:nvPr/>
          </p:nvSpPr>
          <p:spPr bwMode="auto">
            <a:xfrm>
              <a:off x="332" y="288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5" name="Oval 35"/>
            <p:cNvSpPr>
              <a:spLocks noChangeArrowheads="1"/>
            </p:cNvSpPr>
            <p:nvPr/>
          </p:nvSpPr>
          <p:spPr bwMode="auto">
            <a:xfrm>
              <a:off x="376" y="233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6" name="Oval 36"/>
            <p:cNvSpPr>
              <a:spLocks noChangeArrowheads="1"/>
            </p:cNvSpPr>
            <p:nvPr/>
          </p:nvSpPr>
          <p:spPr bwMode="auto">
            <a:xfrm>
              <a:off x="332" y="369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7" name="Oval 37"/>
            <p:cNvSpPr>
              <a:spLocks noChangeArrowheads="1"/>
            </p:cNvSpPr>
            <p:nvPr/>
          </p:nvSpPr>
          <p:spPr bwMode="auto">
            <a:xfrm>
              <a:off x="390" y="39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8" name="Oval 38"/>
            <p:cNvSpPr>
              <a:spLocks noChangeArrowheads="1"/>
            </p:cNvSpPr>
            <p:nvPr/>
          </p:nvSpPr>
          <p:spPr bwMode="auto">
            <a:xfrm>
              <a:off x="303" y="411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9" name="Oval 39"/>
            <p:cNvSpPr>
              <a:spLocks noChangeArrowheads="1"/>
            </p:cNvSpPr>
            <p:nvPr/>
          </p:nvSpPr>
          <p:spPr bwMode="auto">
            <a:xfrm>
              <a:off x="361" y="438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0" name="Oval 40"/>
            <p:cNvSpPr>
              <a:spLocks noChangeArrowheads="1"/>
            </p:cNvSpPr>
            <p:nvPr/>
          </p:nvSpPr>
          <p:spPr bwMode="auto">
            <a:xfrm>
              <a:off x="405" y="356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1" name="Oval 41"/>
            <p:cNvSpPr>
              <a:spLocks noChangeArrowheads="1"/>
            </p:cNvSpPr>
            <p:nvPr/>
          </p:nvSpPr>
          <p:spPr bwMode="auto">
            <a:xfrm>
              <a:off x="376" y="506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2" name="Oval 42"/>
            <p:cNvSpPr>
              <a:spLocks noChangeArrowheads="1"/>
            </p:cNvSpPr>
            <p:nvPr/>
          </p:nvSpPr>
          <p:spPr bwMode="auto">
            <a:xfrm>
              <a:off x="303" y="561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3" name="Oval 43"/>
            <p:cNvSpPr>
              <a:spLocks noChangeArrowheads="1"/>
            </p:cNvSpPr>
            <p:nvPr/>
          </p:nvSpPr>
          <p:spPr bwMode="auto">
            <a:xfrm>
              <a:off x="347" y="670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4" name="Oval 44"/>
            <p:cNvSpPr>
              <a:spLocks noChangeArrowheads="1"/>
            </p:cNvSpPr>
            <p:nvPr/>
          </p:nvSpPr>
          <p:spPr bwMode="auto">
            <a:xfrm>
              <a:off x="303" y="80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5" name="Oval 45"/>
            <p:cNvSpPr>
              <a:spLocks noChangeArrowheads="1"/>
            </p:cNvSpPr>
            <p:nvPr/>
          </p:nvSpPr>
          <p:spPr bwMode="auto">
            <a:xfrm>
              <a:off x="332" y="861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6" name="Oval 46"/>
            <p:cNvSpPr>
              <a:spLocks noChangeArrowheads="1"/>
            </p:cNvSpPr>
            <p:nvPr/>
          </p:nvSpPr>
          <p:spPr bwMode="auto">
            <a:xfrm>
              <a:off x="390" y="80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7" name="Oval 47"/>
            <p:cNvSpPr>
              <a:spLocks noChangeArrowheads="1"/>
            </p:cNvSpPr>
            <p:nvPr/>
          </p:nvSpPr>
          <p:spPr bwMode="auto">
            <a:xfrm>
              <a:off x="564" y="260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8" name="Oval 48"/>
            <p:cNvSpPr>
              <a:spLocks noChangeArrowheads="1"/>
            </p:cNvSpPr>
            <p:nvPr/>
          </p:nvSpPr>
          <p:spPr bwMode="auto">
            <a:xfrm>
              <a:off x="564" y="533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9" name="Oval 49"/>
            <p:cNvSpPr>
              <a:spLocks noChangeArrowheads="1"/>
            </p:cNvSpPr>
            <p:nvPr/>
          </p:nvSpPr>
          <p:spPr bwMode="auto">
            <a:xfrm>
              <a:off x="593" y="656"/>
              <a:ext cx="30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0" name="Oval 50"/>
            <p:cNvSpPr>
              <a:spLocks noChangeArrowheads="1"/>
            </p:cNvSpPr>
            <p:nvPr/>
          </p:nvSpPr>
          <p:spPr bwMode="auto">
            <a:xfrm>
              <a:off x="564" y="724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1" name="Oval 51"/>
            <p:cNvSpPr>
              <a:spLocks noChangeArrowheads="1"/>
            </p:cNvSpPr>
            <p:nvPr/>
          </p:nvSpPr>
          <p:spPr bwMode="auto">
            <a:xfrm>
              <a:off x="506" y="656"/>
              <a:ext cx="30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2" name="Oval 52"/>
            <p:cNvSpPr>
              <a:spLocks noChangeArrowheads="1"/>
            </p:cNvSpPr>
            <p:nvPr/>
          </p:nvSpPr>
          <p:spPr bwMode="auto">
            <a:xfrm>
              <a:off x="579" y="834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082" name="Text Box 54"/>
          <p:cNvSpPr txBox="1">
            <a:spLocks noChangeArrowheads="1"/>
          </p:cNvSpPr>
          <p:nvPr/>
        </p:nvSpPr>
        <p:spPr bwMode="auto">
          <a:xfrm>
            <a:off x="304800" y="2033588"/>
            <a:ext cx="860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200">
                <a:latin typeface="Arial Unicode MS" panose="020B0604020202020204" pitchFamily="34" charset="-128"/>
              </a:rPr>
              <a:t>RANDOM</a:t>
            </a:r>
          </a:p>
        </p:txBody>
      </p:sp>
      <p:grpSp>
        <p:nvGrpSpPr>
          <p:cNvPr id="3083" name="Group 123"/>
          <p:cNvGrpSpPr>
            <a:grpSpLocks/>
          </p:cNvGrpSpPr>
          <p:nvPr/>
        </p:nvGrpSpPr>
        <p:grpSpPr bwMode="auto">
          <a:xfrm>
            <a:off x="304800" y="2338388"/>
            <a:ext cx="868363" cy="1389062"/>
            <a:chOff x="192" y="1104"/>
            <a:chExt cx="547" cy="875"/>
          </a:xfrm>
        </p:grpSpPr>
        <p:grpSp>
          <p:nvGrpSpPr>
            <p:cNvPr id="3131" name="Group 89"/>
            <p:cNvGrpSpPr>
              <a:grpSpLocks/>
            </p:cNvGrpSpPr>
            <p:nvPr/>
          </p:nvGrpSpPr>
          <p:grpSpPr bwMode="auto">
            <a:xfrm>
              <a:off x="275" y="1104"/>
              <a:ext cx="386" cy="676"/>
              <a:chOff x="275" y="1104"/>
              <a:chExt cx="386" cy="676"/>
            </a:xfrm>
          </p:grpSpPr>
          <p:sp>
            <p:nvSpPr>
              <p:cNvPr id="3133" name="Rectangle 57"/>
              <p:cNvSpPr>
                <a:spLocks noChangeArrowheads="1"/>
              </p:cNvSpPr>
              <p:nvPr/>
            </p:nvSpPr>
            <p:spPr bwMode="auto">
              <a:xfrm>
                <a:off x="275" y="1505"/>
                <a:ext cx="193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4" name="Rectangle 58"/>
              <p:cNvSpPr>
                <a:spLocks noChangeArrowheads="1"/>
              </p:cNvSpPr>
              <p:nvPr/>
            </p:nvSpPr>
            <p:spPr bwMode="auto">
              <a:xfrm>
                <a:off x="468" y="1505"/>
                <a:ext cx="193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5" name="Rectangle 59"/>
              <p:cNvSpPr>
                <a:spLocks noChangeArrowheads="1"/>
              </p:cNvSpPr>
              <p:nvPr/>
            </p:nvSpPr>
            <p:spPr bwMode="auto">
              <a:xfrm>
                <a:off x="275" y="1229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6" name="Rectangle 60"/>
              <p:cNvSpPr>
                <a:spLocks noChangeArrowheads="1"/>
              </p:cNvSpPr>
              <p:nvPr/>
            </p:nvSpPr>
            <p:spPr bwMode="auto">
              <a:xfrm>
                <a:off x="468" y="1229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7" name="Rectangle 61"/>
              <p:cNvSpPr>
                <a:spLocks noChangeArrowheads="1"/>
              </p:cNvSpPr>
              <p:nvPr/>
            </p:nvSpPr>
            <p:spPr bwMode="auto">
              <a:xfrm>
                <a:off x="275" y="1367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8" name="Rectangle 62"/>
              <p:cNvSpPr>
                <a:spLocks noChangeArrowheads="1"/>
              </p:cNvSpPr>
              <p:nvPr/>
            </p:nvSpPr>
            <p:spPr bwMode="auto">
              <a:xfrm>
                <a:off x="468" y="1367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9" name="Rectangle 63"/>
              <p:cNvSpPr>
                <a:spLocks noChangeArrowheads="1"/>
              </p:cNvSpPr>
              <p:nvPr/>
            </p:nvSpPr>
            <p:spPr bwMode="auto">
              <a:xfrm>
                <a:off x="275" y="1104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0" name="Rectangle 64"/>
              <p:cNvSpPr>
                <a:spLocks noChangeArrowheads="1"/>
              </p:cNvSpPr>
              <p:nvPr/>
            </p:nvSpPr>
            <p:spPr bwMode="auto">
              <a:xfrm>
                <a:off x="468" y="1104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1" name="Rectangle 65"/>
              <p:cNvSpPr>
                <a:spLocks noChangeArrowheads="1"/>
              </p:cNvSpPr>
              <p:nvPr/>
            </p:nvSpPr>
            <p:spPr bwMode="auto">
              <a:xfrm>
                <a:off x="275" y="1642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2" name="Rectangle 66"/>
              <p:cNvSpPr>
                <a:spLocks noChangeArrowheads="1"/>
              </p:cNvSpPr>
              <p:nvPr/>
            </p:nvSpPr>
            <p:spPr bwMode="auto">
              <a:xfrm>
                <a:off x="468" y="1642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3" name="Oval 67"/>
              <p:cNvSpPr>
                <a:spLocks noChangeArrowheads="1"/>
              </p:cNvSpPr>
              <p:nvPr/>
            </p:nvSpPr>
            <p:spPr bwMode="auto">
              <a:xfrm>
                <a:off x="302" y="11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4" name="Oval 68"/>
              <p:cNvSpPr>
                <a:spLocks noChangeArrowheads="1"/>
              </p:cNvSpPr>
              <p:nvPr/>
            </p:nvSpPr>
            <p:spPr bwMode="auto">
              <a:xfrm>
                <a:off x="399" y="1116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5" name="Oval 69"/>
              <p:cNvSpPr>
                <a:spLocks noChangeArrowheads="1"/>
              </p:cNvSpPr>
              <p:nvPr/>
            </p:nvSpPr>
            <p:spPr bwMode="auto">
              <a:xfrm>
                <a:off x="426" y="12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6" name="Oval 70"/>
              <p:cNvSpPr>
                <a:spLocks noChangeArrowheads="1"/>
              </p:cNvSpPr>
              <p:nvPr/>
            </p:nvSpPr>
            <p:spPr bwMode="auto">
              <a:xfrm>
                <a:off x="302" y="1329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7" name="Oval 71"/>
              <p:cNvSpPr>
                <a:spLocks noChangeArrowheads="1"/>
              </p:cNvSpPr>
              <p:nvPr/>
            </p:nvSpPr>
            <p:spPr bwMode="auto">
              <a:xfrm>
                <a:off x="302" y="14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8" name="Oval 72"/>
              <p:cNvSpPr>
                <a:spLocks noChangeArrowheads="1"/>
              </p:cNvSpPr>
              <p:nvPr/>
            </p:nvSpPr>
            <p:spPr bwMode="auto">
              <a:xfrm>
                <a:off x="413" y="1379"/>
                <a:ext cx="27" cy="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9" name="Oval 73"/>
              <p:cNvSpPr>
                <a:spLocks noChangeArrowheads="1"/>
              </p:cNvSpPr>
              <p:nvPr/>
            </p:nvSpPr>
            <p:spPr bwMode="auto">
              <a:xfrm>
                <a:off x="302" y="15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0" name="Oval 74"/>
              <p:cNvSpPr>
                <a:spLocks noChangeArrowheads="1"/>
              </p:cNvSpPr>
              <p:nvPr/>
            </p:nvSpPr>
            <p:spPr bwMode="auto">
              <a:xfrm>
                <a:off x="413" y="1517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1" name="Oval 75"/>
              <p:cNvSpPr>
                <a:spLocks noChangeArrowheads="1"/>
              </p:cNvSpPr>
              <p:nvPr/>
            </p:nvSpPr>
            <p:spPr bwMode="auto">
              <a:xfrm>
                <a:off x="426" y="1667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2" name="Oval 76"/>
              <p:cNvSpPr>
                <a:spLocks noChangeArrowheads="1"/>
              </p:cNvSpPr>
              <p:nvPr/>
            </p:nvSpPr>
            <p:spPr bwMode="auto">
              <a:xfrm>
                <a:off x="302" y="1743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3" name="Oval 77"/>
              <p:cNvSpPr>
                <a:spLocks noChangeArrowheads="1"/>
              </p:cNvSpPr>
              <p:nvPr/>
            </p:nvSpPr>
            <p:spPr bwMode="auto">
              <a:xfrm>
                <a:off x="495" y="11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4" name="Oval 78"/>
              <p:cNvSpPr>
                <a:spLocks noChangeArrowheads="1"/>
              </p:cNvSpPr>
              <p:nvPr/>
            </p:nvSpPr>
            <p:spPr bwMode="auto">
              <a:xfrm>
                <a:off x="592" y="1116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5" name="Oval 79"/>
              <p:cNvSpPr>
                <a:spLocks noChangeArrowheads="1"/>
              </p:cNvSpPr>
              <p:nvPr/>
            </p:nvSpPr>
            <p:spPr bwMode="auto">
              <a:xfrm>
                <a:off x="619" y="12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6" name="Oval 80"/>
              <p:cNvSpPr>
                <a:spLocks noChangeArrowheads="1"/>
              </p:cNvSpPr>
              <p:nvPr/>
            </p:nvSpPr>
            <p:spPr bwMode="auto">
              <a:xfrm>
                <a:off x="495" y="1329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7" name="Oval 81"/>
              <p:cNvSpPr>
                <a:spLocks noChangeArrowheads="1"/>
              </p:cNvSpPr>
              <p:nvPr/>
            </p:nvSpPr>
            <p:spPr bwMode="auto">
              <a:xfrm>
                <a:off x="495" y="14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8" name="Oval 82"/>
              <p:cNvSpPr>
                <a:spLocks noChangeArrowheads="1"/>
              </p:cNvSpPr>
              <p:nvPr/>
            </p:nvSpPr>
            <p:spPr bwMode="auto">
              <a:xfrm>
                <a:off x="606" y="1379"/>
                <a:ext cx="27" cy="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9" name="Oval 83"/>
              <p:cNvSpPr>
                <a:spLocks noChangeArrowheads="1"/>
              </p:cNvSpPr>
              <p:nvPr/>
            </p:nvSpPr>
            <p:spPr bwMode="auto">
              <a:xfrm>
                <a:off x="495" y="15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0" name="Oval 84"/>
              <p:cNvSpPr>
                <a:spLocks noChangeArrowheads="1"/>
              </p:cNvSpPr>
              <p:nvPr/>
            </p:nvSpPr>
            <p:spPr bwMode="auto">
              <a:xfrm>
                <a:off x="606" y="1517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1" name="Oval 85"/>
              <p:cNvSpPr>
                <a:spLocks noChangeArrowheads="1"/>
              </p:cNvSpPr>
              <p:nvPr/>
            </p:nvSpPr>
            <p:spPr bwMode="auto">
              <a:xfrm>
                <a:off x="619" y="1667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2" name="Oval 86"/>
              <p:cNvSpPr>
                <a:spLocks noChangeArrowheads="1"/>
              </p:cNvSpPr>
              <p:nvPr/>
            </p:nvSpPr>
            <p:spPr bwMode="auto">
              <a:xfrm>
                <a:off x="495" y="1743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3132" name="Text Box 87"/>
            <p:cNvSpPr txBox="1">
              <a:spLocks noChangeArrowheads="1"/>
            </p:cNvSpPr>
            <p:nvPr/>
          </p:nvSpPr>
          <p:spPr bwMode="auto">
            <a:xfrm>
              <a:off x="192" y="1824"/>
              <a:ext cx="5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000">
                  <a:latin typeface="Arial Unicode MS" panose="020B0604020202020204" pitchFamily="34" charset="-128"/>
                </a:rPr>
                <a:t>UNIFORME</a:t>
              </a:r>
            </a:p>
          </p:txBody>
        </p:sp>
      </p:grpSp>
      <p:grpSp>
        <p:nvGrpSpPr>
          <p:cNvPr id="3084" name="Group 122"/>
          <p:cNvGrpSpPr>
            <a:grpSpLocks/>
          </p:cNvGrpSpPr>
          <p:nvPr/>
        </p:nvGrpSpPr>
        <p:grpSpPr bwMode="auto">
          <a:xfrm>
            <a:off x="381000" y="4014788"/>
            <a:ext cx="741363" cy="1373187"/>
            <a:chOff x="240" y="2160"/>
            <a:chExt cx="467" cy="865"/>
          </a:xfrm>
        </p:grpSpPr>
        <p:sp>
          <p:nvSpPr>
            <p:cNvPr id="3100" name="Rectangle 91"/>
            <p:cNvSpPr>
              <a:spLocks noChangeArrowheads="1"/>
            </p:cNvSpPr>
            <p:nvPr/>
          </p:nvSpPr>
          <p:spPr bwMode="auto">
            <a:xfrm>
              <a:off x="287" y="2572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1" name="Rectangle 92"/>
            <p:cNvSpPr>
              <a:spLocks noChangeArrowheads="1"/>
            </p:cNvSpPr>
            <p:nvPr/>
          </p:nvSpPr>
          <p:spPr bwMode="auto">
            <a:xfrm>
              <a:off x="497" y="2572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2" name="Rectangle 93"/>
            <p:cNvSpPr>
              <a:spLocks noChangeArrowheads="1"/>
            </p:cNvSpPr>
            <p:nvPr/>
          </p:nvSpPr>
          <p:spPr bwMode="auto">
            <a:xfrm>
              <a:off x="287" y="2289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3" name="Rectangle 94"/>
            <p:cNvSpPr>
              <a:spLocks noChangeArrowheads="1"/>
            </p:cNvSpPr>
            <p:nvPr/>
          </p:nvSpPr>
          <p:spPr bwMode="auto">
            <a:xfrm>
              <a:off x="497" y="2289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4" name="Rectangle 95"/>
            <p:cNvSpPr>
              <a:spLocks noChangeArrowheads="1"/>
            </p:cNvSpPr>
            <p:nvPr/>
          </p:nvSpPr>
          <p:spPr bwMode="auto">
            <a:xfrm>
              <a:off x="287" y="243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5" name="Rectangle 96"/>
            <p:cNvSpPr>
              <a:spLocks noChangeArrowheads="1"/>
            </p:cNvSpPr>
            <p:nvPr/>
          </p:nvSpPr>
          <p:spPr bwMode="auto">
            <a:xfrm>
              <a:off x="497" y="243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6" name="Rectangle 97"/>
            <p:cNvSpPr>
              <a:spLocks noChangeArrowheads="1"/>
            </p:cNvSpPr>
            <p:nvPr/>
          </p:nvSpPr>
          <p:spPr bwMode="auto">
            <a:xfrm>
              <a:off x="287" y="216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7" name="Rectangle 98"/>
            <p:cNvSpPr>
              <a:spLocks noChangeArrowheads="1"/>
            </p:cNvSpPr>
            <p:nvPr/>
          </p:nvSpPr>
          <p:spPr bwMode="auto">
            <a:xfrm>
              <a:off x="497" y="216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8" name="Rectangle 99"/>
            <p:cNvSpPr>
              <a:spLocks noChangeArrowheads="1"/>
            </p:cNvSpPr>
            <p:nvPr/>
          </p:nvSpPr>
          <p:spPr bwMode="auto">
            <a:xfrm>
              <a:off x="287" y="2714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9" name="Rectangle 100"/>
            <p:cNvSpPr>
              <a:spLocks noChangeArrowheads="1"/>
            </p:cNvSpPr>
            <p:nvPr/>
          </p:nvSpPr>
          <p:spPr bwMode="auto">
            <a:xfrm>
              <a:off x="497" y="2714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0" name="Oval 101"/>
            <p:cNvSpPr>
              <a:spLocks noChangeArrowheads="1"/>
            </p:cNvSpPr>
            <p:nvPr/>
          </p:nvSpPr>
          <p:spPr bwMode="auto">
            <a:xfrm>
              <a:off x="52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1" name="Oval 102"/>
            <p:cNvSpPr>
              <a:spLocks noChangeArrowheads="1"/>
            </p:cNvSpPr>
            <p:nvPr/>
          </p:nvSpPr>
          <p:spPr bwMode="auto">
            <a:xfrm>
              <a:off x="557" y="2495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2" name="Oval 103"/>
            <p:cNvSpPr>
              <a:spLocks noChangeArrowheads="1"/>
            </p:cNvSpPr>
            <p:nvPr/>
          </p:nvSpPr>
          <p:spPr bwMode="auto">
            <a:xfrm>
              <a:off x="58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3" name="Oval 104"/>
            <p:cNvSpPr>
              <a:spLocks noChangeArrowheads="1"/>
            </p:cNvSpPr>
            <p:nvPr/>
          </p:nvSpPr>
          <p:spPr bwMode="auto">
            <a:xfrm>
              <a:off x="51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4" name="Oval 105"/>
            <p:cNvSpPr>
              <a:spLocks noChangeArrowheads="1"/>
            </p:cNvSpPr>
            <p:nvPr/>
          </p:nvSpPr>
          <p:spPr bwMode="auto">
            <a:xfrm>
              <a:off x="632" y="2482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5" name="Oval 106"/>
            <p:cNvSpPr>
              <a:spLocks noChangeArrowheads="1"/>
            </p:cNvSpPr>
            <p:nvPr/>
          </p:nvSpPr>
          <p:spPr bwMode="auto">
            <a:xfrm>
              <a:off x="557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6" name="Oval 107"/>
            <p:cNvSpPr>
              <a:spLocks noChangeArrowheads="1"/>
            </p:cNvSpPr>
            <p:nvPr/>
          </p:nvSpPr>
          <p:spPr bwMode="auto">
            <a:xfrm>
              <a:off x="60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7" name="Oval 108"/>
            <p:cNvSpPr>
              <a:spLocks noChangeArrowheads="1"/>
            </p:cNvSpPr>
            <p:nvPr/>
          </p:nvSpPr>
          <p:spPr bwMode="auto">
            <a:xfrm>
              <a:off x="647" y="2443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8" name="Oval 109"/>
            <p:cNvSpPr>
              <a:spLocks noChangeArrowheads="1"/>
            </p:cNvSpPr>
            <p:nvPr/>
          </p:nvSpPr>
          <p:spPr bwMode="auto">
            <a:xfrm>
              <a:off x="662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9" name="Oval 110"/>
            <p:cNvSpPr>
              <a:spLocks noChangeArrowheads="1"/>
            </p:cNvSpPr>
            <p:nvPr/>
          </p:nvSpPr>
          <p:spPr bwMode="auto">
            <a:xfrm>
              <a:off x="557" y="2430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0" name="Oval 111"/>
            <p:cNvSpPr>
              <a:spLocks noChangeArrowheads="1"/>
            </p:cNvSpPr>
            <p:nvPr/>
          </p:nvSpPr>
          <p:spPr bwMode="auto">
            <a:xfrm>
              <a:off x="31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1" name="Oval 112"/>
            <p:cNvSpPr>
              <a:spLocks noChangeArrowheads="1"/>
            </p:cNvSpPr>
            <p:nvPr/>
          </p:nvSpPr>
          <p:spPr bwMode="auto">
            <a:xfrm>
              <a:off x="347" y="2495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2" name="Oval 113"/>
            <p:cNvSpPr>
              <a:spLocks noChangeArrowheads="1"/>
            </p:cNvSpPr>
            <p:nvPr/>
          </p:nvSpPr>
          <p:spPr bwMode="auto">
            <a:xfrm>
              <a:off x="37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3" name="Oval 114"/>
            <p:cNvSpPr>
              <a:spLocks noChangeArrowheads="1"/>
            </p:cNvSpPr>
            <p:nvPr/>
          </p:nvSpPr>
          <p:spPr bwMode="auto">
            <a:xfrm>
              <a:off x="30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4" name="Oval 115"/>
            <p:cNvSpPr>
              <a:spLocks noChangeArrowheads="1"/>
            </p:cNvSpPr>
            <p:nvPr/>
          </p:nvSpPr>
          <p:spPr bwMode="auto">
            <a:xfrm>
              <a:off x="422" y="2482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5" name="Oval 116"/>
            <p:cNvSpPr>
              <a:spLocks noChangeArrowheads="1"/>
            </p:cNvSpPr>
            <p:nvPr/>
          </p:nvSpPr>
          <p:spPr bwMode="auto">
            <a:xfrm>
              <a:off x="347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6" name="Oval 117"/>
            <p:cNvSpPr>
              <a:spLocks noChangeArrowheads="1"/>
            </p:cNvSpPr>
            <p:nvPr/>
          </p:nvSpPr>
          <p:spPr bwMode="auto">
            <a:xfrm>
              <a:off x="39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7" name="Oval 118"/>
            <p:cNvSpPr>
              <a:spLocks noChangeArrowheads="1"/>
            </p:cNvSpPr>
            <p:nvPr/>
          </p:nvSpPr>
          <p:spPr bwMode="auto">
            <a:xfrm>
              <a:off x="437" y="2443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8" name="Oval 119"/>
            <p:cNvSpPr>
              <a:spLocks noChangeArrowheads="1"/>
            </p:cNvSpPr>
            <p:nvPr/>
          </p:nvSpPr>
          <p:spPr bwMode="auto">
            <a:xfrm>
              <a:off x="452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9" name="Oval 120"/>
            <p:cNvSpPr>
              <a:spLocks noChangeArrowheads="1"/>
            </p:cNvSpPr>
            <p:nvPr/>
          </p:nvSpPr>
          <p:spPr bwMode="auto">
            <a:xfrm>
              <a:off x="347" y="2430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30" name="Text Box 121"/>
            <p:cNvSpPr txBox="1">
              <a:spLocks noChangeArrowheads="1"/>
            </p:cNvSpPr>
            <p:nvPr/>
          </p:nvSpPr>
          <p:spPr bwMode="auto">
            <a:xfrm>
              <a:off x="240" y="2880"/>
              <a:ext cx="4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900">
                  <a:latin typeface="Arial Unicode MS" panose="020B0604020202020204" pitchFamily="34" charset="-128"/>
                </a:rPr>
                <a:t>CLUSTER</a:t>
              </a:r>
            </a:p>
          </p:txBody>
        </p:sp>
      </p:grpSp>
      <p:grpSp>
        <p:nvGrpSpPr>
          <p:cNvPr id="3096" name="Group 18"/>
          <p:cNvGrpSpPr>
            <a:grpSpLocks/>
          </p:cNvGrpSpPr>
          <p:nvPr/>
        </p:nvGrpSpPr>
        <p:grpSpPr bwMode="auto">
          <a:xfrm>
            <a:off x="428625" y="5572125"/>
            <a:ext cx="4038600" cy="1157288"/>
            <a:chOff x="240" y="3168"/>
            <a:chExt cx="2544" cy="864"/>
          </a:xfrm>
        </p:grpSpPr>
        <p:sp>
          <p:nvSpPr>
            <p:cNvPr id="3098" name="Text Box 13"/>
            <p:cNvSpPr txBox="1">
              <a:spLocks noChangeArrowheads="1"/>
            </p:cNvSpPr>
            <p:nvPr/>
          </p:nvSpPr>
          <p:spPr bwMode="auto">
            <a:xfrm>
              <a:off x="284" y="3208"/>
              <a:ext cx="57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 dirty="0" smtClean="0"/>
                <a:t>Variance</a:t>
              </a:r>
              <a:endParaRPr lang="en-US" altLang="fr-FR" sz="1600" dirty="0"/>
            </a:p>
          </p:txBody>
        </p:sp>
        <p:sp>
          <p:nvSpPr>
            <p:cNvPr id="3099" name="Rectangle 14"/>
            <p:cNvSpPr>
              <a:spLocks noChangeArrowheads="1"/>
            </p:cNvSpPr>
            <p:nvPr/>
          </p:nvSpPr>
          <p:spPr bwMode="auto">
            <a:xfrm>
              <a:off x="240" y="3168"/>
              <a:ext cx="2544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graphicFrame>
          <p:nvGraphicFramePr>
            <p:cNvPr id="3077" name="Object 15"/>
            <p:cNvGraphicFramePr>
              <a:graphicFrameLocks noChangeAspect="1"/>
            </p:cNvGraphicFramePr>
            <p:nvPr/>
          </p:nvGraphicFramePr>
          <p:xfrm>
            <a:off x="528" y="3456"/>
            <a:ext cx="912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" name="Equation" r:id="rId4" imgW="914400" imgH="469800" progId="Equation.3">
                    <p:embed/>
                  </p:oleObj>
                </mc:Choice>
                <mc:Fallback>
                  <p:oleObj name="Equation" r:id="rId4" imgW="914400" imgH="4698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456"/>
                          <a:ext cx="912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6" name="Group 130"/>
          <p:cNvGrpSpPr>
            <a:grpSpLocks/>
          </p:cNvGrpSpPr>
          <p:nvPr/>
        </p:nvGrpSpPr>
        <p:grpSpPr bwMode="auto">
          <a:xfrm>
            <a:off x="1600200" y="814388"/>
            <a:ext cx="2227263" cy="4692650"/>
            <a:chOff x="1008" y="144"/>
            <a:chExt cx="1403" cy="2956"/>
          </a:xfrm>
        </p:grpSpPr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1008" y="144"/>
            <a:ext cx="1403" cy="2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" name="Worksheet" r:id="rId6" imgW="2009792" imgH="4057785" progId="Excel.Sheet.8">
                    <p:embed/>
                  </p:oleObj>
                </mc:Choice>
                <mc:Fallback>
                  <p:oleObj name="Worksheet" r:id="rId6" imgW="2009792" imgH="4057785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44"/>
                          <a:ext cx="1403" cy="2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1046" y="2906"/>
              <a:ext cx="4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40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p:sp>
          <p:nvSpPr>
            <p:cNvPr id="3095" name="Text Box 126"/>
            <p:cNvSpPr txBox="1">
              <a:spLocks noChangeArrowheads="1"/>
            </p:cNvSpPr>
            <p:nvPr/>
          </p:nvSpPr>
          <p:spPr bwMode="auto">
            <a:xfrm>
              <a:off x="1584" y="76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grpSp>
        <p:nvGrpSpPr>
          <p:cNvPr id="3087" name="Group 132"/>
          <p:cNvGrpSpPr>
            <a:grpSpLocks/>
          </p:cNvGrpSpPr>
          <p:nvPr/>
        </p:nvGrpSpPr>
        <p:grpSpPr bwMode="auto">
          <a:xfrm>
            <a:off x="6400800" y="728663"/>
            <a:ext cx="2297113" cy="4843462"/>
            <a:chOff x="4032" y="90"/>
            <a:chExt cx="1447" cy="3051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4050" y="90"/>
            <a:ext cx="1429" cy="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" name="Worksheet" r:id="rId8" imgW="2038384" imgH="4057785" progId="Excel.Sheet.8">
                    <p:embed/>
                  </p:oleObj>
                </mc:Choice>
                <mc:Fallback>
                  <p:oleObj name="Worksheet" r:id="rId8" imgW="2038384" imgH="4057785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0" y="90"/>
                          <a:ext cx="1429" cy="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4032" y="2928"/>
              <a:ext cx="4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</a:p>
          </p:txBody>
        </p:sp>
        <p:sp>
          <p:nvSpPr>
            <p:cNvPr id="3093" name="Text Box 128"/>
            <p:cNvSpPr txBox="1">
              <a:spLocks noChangeArrowheads="1"/>
            </p:cNvSpPr>
            <p:nvPr/>
          </p:nvSpPr>
          <p:spPr bwMode="auto">
            <a:xfrm>
              <a:off x="4608" y="7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grpSp>
        <p:nvGrpSpPr>
          <p:cNvPr id="3088" name="Group 131"/>
          <p:cNvGrpSpPr>
            <a:grpSpLocks/>
          </p:cNvGrpSpPr>
          <p:nvPr/>
        </p:nvGrpSpPr>
        <p:grpSpPr bwMode="auto">
          <a:xfrm>
            <a:off x="4038600" y="819150"/>
            <a:ext cx="2308225" cy="4752975"/>
            <a:chOff x="2544" y="147"/>
            <a:chExt cx="1454" cy="2994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2592" y="147"/>
            <a:ext cx="1406" cy="2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" name="Worksheet" r:id="rId10" imgW="2000351" imgH="3895657" progId="Excel.Sheet.8">
                    <p:embed/>
                  </p:oleObj>
                </mc:Choice>
                <mc:Fallback>
                  <p:oleObj name="Worksheet" r:id="rId10" imgW="2000351" imgH="3895657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47"/>
                          <a:ext cx="1406" cy="2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Text Box 20"/>
            <p:cNvSpPr txBox="1">
              <a:spLocks noChangeArrowheads="1"/>
            </p:cNvSpPr>
            <p:nvPr/>
          </p:nvSpPr>
          <p:spPr bwMode="auto">
            <a:xfrm>
              <a:off x="2544" y="2928"/>
              <a:ext cx="6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uniforme</a:t>
              </a:r>
            </a:p>
          </p:txBody>
        </p:sp>
        <p:sp>
          <p:nvSpPr>
            <p:cNvPr id="3091" name="Text Box 129"/>
            <p:cNvSpPr txBox="1">
              <a:spLocks noChangeArrowheads="1"/>
            </p:cNvSpPr>
            <p:nvPr/>
          </p:nvSpPr>
          <p:spPr bwMode="auto">
            <a:xfrm>
              <a:off x="3195" y="7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sp>
        <p:nvSpPr>
          <p:cNvPr id="308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2954" y="6045106"/>
            <a:ext cx="3044701" cy="69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F3EB4D-5E9B-4580-B6BE-8D589309C858}" type="slidenum">
              <a:rPr lang="en-US" altLang="fr-FR" sz="1400"/>
              <a:pPr/>
              <a:t>22</a:t>
            </a:fld>
            <a:endParaRPr lang="en-US" altLang="fr-FR" sz="1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/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On compare les fréquences </a:t>
            </a:r>
            <a:r>
              <a:rPr lang="fr-FR" alt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observées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dans les quadrats avec les fréquences </a:t>
            </a:r>
            <a:r>
              <a:rPr lang="fr-FR" altLang="fr-FR" sz="2400" b="1" smtClean="0">
                <a:latin typeface="Arial" panose="020B0604020202020204" pitchFamily="34" charset="0"/>
                <a:cs typeface="Arial" panose="020B0604020202020204" pitchFamily="34" charset="0"/>
              </a:rPr>
              <a:t>attendues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qui seraient générées par:</a:t>
            </a:r>
          </a:p>
          <a:p>
            <a:pPr lvl="1" eaLnBrk="1" hangingPunct="1"/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Un modèle aléatoire (Loi de Poisson)  </a:t>
            </a:r>
          </a:p>
          <a:p>
            <a:pPr lvl="1" eaLnBrk="1" hangingPunct="1"/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Un modèle de type cluster</a:t>
            </a:r>
          </a:p>
          <a:p>
            <a:pPr lvl="1" eaLnBrk="1" hangingPunct="1"/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Un modèle uniforme (e.g. chaque cellule possède P/Q  points)</a:t>
            </a:r>
            <a:b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Deux possibilités pour comparer les deux fréquences de distribution : </a:t>
            </a:r>
            <a:r>
              <a:rPr lang="fr-FR" altLang="fr-FR" sz="2400" smtClean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fr-FR" altLang="fr-FR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i="1" smtClean="0">
                <a:latin typeface="Arial" panose="020B0604020202020204" pitchFamily="34" charset="0"/>
                <a:cs typeface="Arial" panose="020B0604020202020204" pitchFamily="34" charset="0"/>
              </a:rPr>
              <a:t>Kolmogorov-Smirnov</a:t>
            </a:r>
            <a:endParaRPr lang="fr-FR" altLang="fr-FR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C9B8A-A9F8-4D4A-A1FB-C945D66A863D}" type="slidenum">
              <a:rPr lang="fr-FR" altLang="fr-FR" sz="1400"/>
              <a:pPr/>
              <a:t>23</a:t>
            </a:fld>
            <a:endParaRPr lang="fr-FR" altLang="fr-FR" sz="1400"/>
          </a:p>
        </p:txBody>
      </p:sp>
      <p:pic>
        <p:nvPicPr>
          <p:cNvPr id="16387" name="Picture 2" descr="http://www.spatialanalysisonline.com/output/images/image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625" y="1428750"/>
          <a:ext cx="2700339" cy="2879725"/>
        </p:xfrm>
        <a:graphic>
          <a:graphicData uri="http://schemas.openxmlformats.org/drawingml/2006/table">
            <a:tbl>
              <a:tblPr/>
              <a:tblGrid>
                <a:gridCol w="540956"/>
                <a:gridCol w="539687"/>
                <a:gridCol w="539687"/>
                <a:gridCol w="539687"/>
                <a:gridCol w="540322"/>
              </a:tblGrid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9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26" name="ZoneTexte 8"/>
          <p:cNvSpPr txBox="1">
            <a:spLocks noChangeArrowheads="1"/>
          </p:cNvSpPr>
          <p:nvPr/>
        </p:nvSpPr>
        <p:spPr bwMode="auto">
          <a:xfrm>
            <a:off x="1000125" y="4786313"/>
            <a:ext cx="6211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En moyenne 4 points par cellule  </a:t>
            </a:r>
            <a:r>
              <a:rPr lang="fr-FR" altLang="fr-FR"/>
              <a:t>(</a:t>
            </a:r>
            <a:r>
              <a:rPr lang="fr-FR" altLang="fr-FR">
                <a:latin typeface="Symbol" panose="05050102010706020507" pitchFamily="18" charset="2"/>
              </a:rPr>
              <a:t>l=100/25</a:t>
            </a:r>
            <a:r>
              <a:rPr lang="fr-FR" altLang="fr-FR"/>
              <a:t>).</a:t>
            </a:r>
          </a:p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Variance = 4.59</a:t>
            </a:r>
          </a:p>
        </p:txBody>
      </p:sp>
      <p:sp>
        <p:nvSpPr>
          <p:cNvPr id="1642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3428999" cy="4114797"/>
        </p:xfrm>
        <a:graphic>
          <a:graphicData uri="http://schemas.openxmlformats.org/drawingml/2006/table">
            <a:tbl>
              <a:tblPr/>
              <a:tblGrid>
                <a:gridCol w="714374"/>
                <a:gridCol w="701951"/>
                <a:gridCol w="670891"/>
                <a:gridCol w="596348"/>
                <a:gridCol w="745435"/>
              </a:tblGrid>
              <a:tr h="495195">
                <a:tc>
                  <a:txBody>
                    <a:bodyPr/>
                    <a:lstStyle/>
                    <a:p>
                      <a:r>
                        <a:rPr lang="en-US" sz="1500" dirty="0"/>
                        <a:t>Freq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Obs, </a:t>
                      </a:r>
                      <a:r>
                        <a:rPr lang="en-US" sz="1500" i="1"/>
                        <a:t>O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Exp, 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-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‑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  <a:r>
                        <a:rPr lang="en-US" sz="1500" baseline="30000"/>
                        <a:t>2</a:t>
                      </a:r>
                      <a:r>
                        <a:rPr lang="en-US" sz="1500"/>
                        <a:t>/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0.64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1.49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0.25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0.21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0.75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0.18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0.74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1.35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10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0.13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Somme</a:t>
                      </a:r>
                      <a:endParaRPr lang="en-US" sz="1500" dirty="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i="1" dirty="0">
                          <a:latin typeface="Times New Roman"/>
                        </a:rPr>
                        <a:t>χ</a:t>
                      </a:r>
                      <a:r>
                        <a:rPr lang="el-GR" sz="1500" baseline="30000" dirty="0"/>
                        <a:t>2</a:t>
                      </a:r>
                      <a:r>
                        <a:rPr lang="el-GR" sz="1500" dirty="0"/>
                        <a:t>=9.3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74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157E28-2682-4428-8A36-04843609EA2E}" type="slidenum">
              <a:rPr lang="fr-FR" altLang="fr-FR" sz="1400"/>
              <a:pPr/>
              <a:t>24</a:t>
            </a:fld>
            <a:endParaRPr lang="fr-FR" altLang="fr-FR" sz="1400"/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/>
        </p:nvGraphicFramePr>
        <p:xfrm>
          <a:off x="4286250" y="1571625"/>
          <a:ext cx="4357689" cy="2274886"/>
        </p:xfrm>
        <a:graphic>
          <a:graphicData uri="http://schemas.openxmlformats.org/drawingml/2006/table">
            <a:tbl>
              <a:tblPr/>
              <a:tblGrid>
                <a:gridCol w="738188"/>
                <a:gridCol w="922736"/>
                <a:gridCol w="922735"/>
                <a:gridCol w="738188"/>
                <a:gridCol w="1035842"/>
              </a:tblGrid>
              <a:tr h="495312">
                <a:tc>
                  <a:txBody>
                    <a:bodyPr/>
                    <a:lstStyle/>
                    <a:p>
                      <a:r>
                        <a:rPr lang="en-US" sz="1500" dirty="0"/>
                        <a:t>Freq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Obs, </a:t>
                      </a:r>
                      <a:r>
                        <a:rPr lang="en-US" sz="1500" i="1"/>
                        <a:t>O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Exp, 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-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‑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  <a:r>
                        <a:rPr lang="en-US" sz="1500" baseline="30000"/>
                        <a:t>2</a:t>
                      </a:r>
                      <a:r>
                        <a:rPr lang="en-US" sz="1500"/>
                        <a:t>/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0-1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0,73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2-3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1,34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4-5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1,64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et +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0,54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64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Somme</a:t>
                      </a:r>
                      <a:endParaRPr lang="en-US" sz="1500" dirty="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25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 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i="1" dirty="0" smtClean="0">
                          <a:latin typeface="Times New Roman"/>
                        </a:rPr>
                        <a:t>χ</a:t>
                      </a:r>
                      <a:r>
                        <a:rPr lang="el-GR" sz="1500" baseline="30000" dirty="0" smtClean="0"/>
                        <a:t>2</a:t>
                      </a:r>
                      <a:r>
                        <a:rPr lang="el-GR" sz="1500" dirty="0" smtClean="0"/>
                        <a:t>=</a:t>
                      </a:r>
                      <a:r>
                        <a:rPr lang="fr-FR" sz="1500" dirty="0" smtClean="0"/>
                        <a:t>4,3</a:t>
                      </a:r>
                      <a:endParaRPr lang="el-GR" sz="1500" dirty="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7541" name="ZoneTexte 8"/>
          <p:cNvSpPr txBox="1">
            <a:spLocks noChangeArrowheads="1"/>
          </p:cNvSpPr>
          <p:nvPr/>
        </p:nvSpPr>
        <p:spPr bwMode="auto">
          <a:xfrm>
            <a:off x="357188" y="5500688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Le nombre de degrés de liberté dans ce cas = 11‑1‑1=9,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parce que il y a 11 classes de fréquence. Le total est connu (‑1DF), 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Et la moyenne a été estimée à partir de l’échantillon  (‑1DF).</a:t>
            </a:r>
            <a:r>
              <a:rPr lang="en-US" altLang="fr-FR" sz="1200"/>
              <a:t> </a:t>
            </a:r>
          </a:p>
          <a:p>
            <a:r>
              <a:rPr lang="en-US" altLang="fr-FR" sz="1200" i="1"/>
              <a:t>χ</a:t>
            </a:r>
            <a:r>
              <a:rPr lang="en-US" altLang="fr-FR" sz="1200" baseline="30000"/>
              <a:t>2</a:t>
            </a:r>
            <a:r>
              <a:rPr lang="en-US" altLang="fr-FR" sz="1200" baseline="-25000"/>
              <a:t>0.05,9</a:t>
            </a:r>
            <a:r>
              <a:rPr lang="en-US" altLang="fr-FR" sz="1200"/>
              <a:t>=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16.9, donc, avec 9.3 on ne peut pas rejeter H</a:t>
            </a:r>
            <a:r>
              <a:rPr lang="en-US" altLang="fr-FR" sz="12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42" name="ZoneTexte 9"/>
          <p:cNvSpPr txBox="1">
            <a:spLocks noChangeArrowheads="1"/>
          </p:cNvSpPr>
          <p:nvPr/>
        </p:nvSpPr>
        <p:spPr bwMode="auto">
          <a:xfrm>
            <a:off x="4175125" y="3929063"/>
            <a:ext cx="4935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Attention cependant, moins de 5 observations dans certaines classes!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On regroupe!</a:t>
            </a:r>
          </a:p>
          <a:p>
            <a:r>
              <a:rPr lang="en-US" altLang="fr-FR" sz="1200" i="1"/>
              <a:t>χ</a:t>
            </a:r>
            <a:r>
              <a:rPr lang="en-US" altLang="fr-FR" sz="1200" baseline="30000"/>
              <a:t>2</a:t>
            </a:r>
            <a:r>
              <a:rPr lang="en-US" altLang="fr-FR" sz="1200" baseline="-25000"/>
              <a:t>0.05,2</a:t>
            </a:r>
            <a:r>
              <a:rPr lang="en-US" altLang="fr-FR" sz="1200"/>
              <a:t>=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6, donc, avec 4,3 on ne peut toujours pas rejeter H</a:t>
            </a:r>
            <a:r>
              <a:rPr lang="en-US" altLang="fr-FR" sz="12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5"/>
          <p:cNvSpPr>
            <a:spLocks noChangeArrowheads="1"/>
          </p:cNvSpPr>
          <p:nvPr/>
        </p:nvSpPr>
        <p:spPr bwMode="auto">
          <a:xfrm>
            <a:off x="684213" y="3141663"/>
            <a:ext cx="7343775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1249363" y="3141663"/>
          <a:ext cx="6210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Équation" r:id="rId4" imgW="2514600" imgH="266400" progId="Equation.3">
                  <p:embed/>
                </p:oleObj>
              </mc:Choice>
              <mc:Fallback>
                <p:oleObj name="Équation" r:id="rId4" imgW="2514600" imgH="266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141663"/>
                        <a:ext cx="6210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26"/>
          <p:cNvSpPr txBox="1">
            <a:spLocks noChangeArrowheads="1"/>
          </p:cNvSpPr>
          <p:nvPr/>
        </p:nvSpPr>
        <p:spPr bwMode="auto">
          <a:xfrm>
            <a:off x="663575" y="4167188"/>
            <a:ext cx="821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</a:rPr>
              <a:t>K est comparé avec des valeurs critiques issues de tables</a:t>
            </a:r>
          </a:p>
        </p:txBody>
      </p:sp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519113" y="1143000"/>
            <a:ext cx="6359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latin typeface="Arial" panose="020B0604020202020204" pitchFamily="34" charset="0"/>
              </a:rPr>
              <a:t>Kolmogorov test</a:t>
            </a:r>
          </a:p>
          <a:p>
            <a:endParaRPr lang="fr-FR" altLang="fr-FR" b="1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H</a:t>
            </a:r>
            <a:r>
              <a:rPr lang="fr-FR" altLang="fr-FR" baseline="-25000">
                <a:latin typeface="Arial" panose="020B0604020202020204" pitchFamily="34" charset="0"/>
              </a:rPr>
              <a:t>0</a:t>
            </a:r>
            <a:r>
              <a:rPr lang="fr-FR" altLang="fr-FR">
                <a:latin typeface="Arial" panose="020B0604020202020204" pitchFamily="34" charset="0"/>
              </a:rPr>
              <a:t> : les données s’ajustent au modèle</a:t>
            </a:r>
          </a:p>
          <a:p>
            <a:r>
              <a:rPr lang="fr-FR" altLang="fr-FR">
                <a:latin typeface="Arial" panose="020B0604020202020204" pitchFamily="34" charset="0"/>
              </a:rPr>
              <a:t>H</a:t>
            </a:r>
            <a:r>
              <a:rPr lang="fr-FR" altLang="fr-FR" baseline="-25000">
                <a:latin typeface="Arial" panose="020B0604020202020204" pitchFamily="34" charset="0"/>
              </a:rPr>
              <a:t>1</a:t>
            </a:r>
            <a:r>
              <a:rPr lang="fr-FR" altLang="fr-FR">
                <a:latin typeface="Arial" panose="020B0604020202020204" pitchFamily="34" charset="0"/>
              </a:rPr>
              <a:t> : les données ne s’ajustent pas au modèle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77928"/>
              </p:ext>
            </p:extLst>
          </p:nvPr>
        </p:nvGraphicFramePr>
        <p:xfrm>
          <a:off x="935670" y="764704"/>
          <a:ext cx="7272659" cy="760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Worksheet" r:id="rId4" imgW="5686543" imgH="6648585" progId="Excel.Sheet.8">
                  <p:embed/>
                </p:oleObj>
              </mc:Choice>
              <mc:Fallback>
                <p:oleObj name="Worksheet" r:id="rId4" imgW="5686543" imgH="6648585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0" y="764704"/>
                        <a:ext cx="7272659" cy="7604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27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27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0841"/>
            <a:ext cx="7228013" cy="366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4189"/>
            <a:ext cx="4667250" cy="1114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61129"/>
            <a:ext cx="6829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28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28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829425" cy="27527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89040"/>
            <a:ext cx="5048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29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29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03883"/>
            <a:ext cx="7362825" cy="2943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709097"/>
            <a:ext cx="72280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12C08-97A7-4A82-A3AA-4BC6F6617489}" type="slidenum">
              <a:rPr lang="fr-FR" altLang="fr-FR" sz="1400" b="0"/>
              <a:pPr eaLnBrk="1" hangingPunct="1"/>
              <a:t>3</a:t>
            </a:fld>
            <a:endParaRPr lang="fr-FR" altLang="fr-FR" sz="1400" b="0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2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Test non paramétrique de conformité de Kolmogorov Smirnov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b="0"/>
              <a:t>Il consiste à calculer les différences existants entre les distributions de fréquences relatives cumulées de deux échantillons et à vérifier si la plus grande différence peut être fortuite ou pas (D</a:t>
            </a:r>
            <a:r>
              <a:rPr lang="fr-FR" altLang="fr-FR" b="0" baseline="-25000"/>
              <a:t>obs</a:t>
            </a:r>
            <a:r>
              <a:rPr lang="fr-FR" altLang="fr-FR" b="0"/>
              <a:t>).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195513" y="2924175"/>
          <a:ext cx="4175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Equation" r:id="rId3" imgW="1993680" imgH="533160" progId="Equation.3">
                  <p:embed/>
                </p:oleObj>
              </mc:Choice>
              <mc:Fallback>
                <p:oleObj name="Equation" r:id="rId3" imgW="199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24175"/>
                        <a:ext cx="41751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851275" y="4292600"/>
            <a:ext cx="299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>
                <a:latin typeface="Times New Roman" panose="02020603050405020304" pitchFamily="18" charset="0"/>
              </a:rPr>
              <a:t>Pour au moins une valeur de </a:t>
            </a:r>
            <a:r>
              <a:rPr lang="fr-FR" altLang="fr-FR" sz="1800" b="0" i="1">
                <a:latin typeface="Times New Roman" panose="02020603050405020304" pitchFamily="18" charset="0"/>
              </a:rPr>
              <a:t>x</a:t>
            </a:r>
            <a:r>
              <a:rPr lang="fr-FR" altLang="fr-FR" sz="1800" b="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H="1" flipV="1">
            <a:off x="3346450" y="40767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5580063" y="5589588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/>
              <a:t>Simple sur un exemple…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 smtClean="0">
                <a:solidFill>
                  <a:schemeClr val="bg1"/>
                </a:solidFill>
              </a:rPr>
              <a:t>Le </a:t>
            </a:r>
            <a:r>
              <a:rPr lang="en-AU" altLang="fr-FR" i="1" dirty="0">
                <a:solidFill>
                  <a:schemeClr val="bg1"/>
                </a:solidFill>
              </a:rPr>
              <a:t>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30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30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28176"/>
            <a:ext cx="7924800" cy="2733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00603"/>
            <a:ext cx="7353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31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31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6847313" cy="3663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2567"/>
            <a:ext cx="7400925" cy="619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772129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32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32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2857500" cy="628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33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33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3790950" cy="21240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40968"/>
            <a:ext cx="8215465" cy="4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34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34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02481"/>
            <a:ext cx="3781425" cy="2552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5" y="3667703"/>
            <a:ext cx="4038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35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35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229100" cy="1276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42210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29&gt;&gt;1!!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2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71563"/>
            <a:ext cx="8153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Faiblesses de l’analyse </a:t>
            </a:r>
            <a:r>
              <a:rPr lang="fr-FR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Quadrat</a:t>
            </a:r>
            <a:endParaRPr lang="fr-FR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résultats dépendent de la taille et de l’orientation des </a:t>
            </a:r>
            <a:r>
              <a:rPr lang="fr-FR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faut tester différentes tailles (ou orientations) 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71813"/>
            <a:ext cx="45529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30" descr="100_30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00375"/>
            <a:ext cx="20716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  <p:extLst>
      <p:ext uri="{BB962C8B-B14F-4D97-AF65-F5344CB8AC3E}">
        <p14:creationId xmlns:p14="http://schemas.microsoft.com/office/powerpoint/2010/main" val="16245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00063" y="1071563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b="1" kern="0" dirty="0">
                <a:latin typeface="Arial" pitchFamily="34" charset="0"/>
                <a:cs typeface="Arial" pitchFamily="34" charset="0"/>
              </a:rPr>
              <a:t>Faiblesses de l’analyse </a:t>
            </a:r>
            <a:r>
              <a:rPr lang="fr-FR" b="1" kern="0" dirty="0" err="1">
                <a:latin typeface="Arial" pitchFamily="34" charset="0"/>
                <a:cs typeface="Arial" pitchFamily="34" charset="0"/>
              </a:rPr>
              <a:t>Quadrat</a:t>
            </a:r>
            <a:r>
              <a:rPr lang="fr-FR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fr-FR" b="1" kern="0" dirty="0">
                <a:latin typeface="Arial" pitchFamily="34" charset="0"/>
                <a:cs typeface="Arial" pitchFamily="34" charset="0"/>
              </a:rPr>
            </a:br>
            <a:r>
              <a:rPr lang="fr-FR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fr-FR" b="1" kern="0" dirty="0">
                <a:latin typeface="Arial" pitchFamily="34" charset="0"/>
                <a:cs typeface="Arial" pitchFamily="34" charset="0"/>
              </a:rPr>
            </a:br>
            <a:endParaRPr lang="fr-FR" b="1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latin typeface="Arial" pitchFamily="34" charset="0"/>
                <a:cs typeface="Arial" pitchFamily="34" charset="0"/>
              </a:rPr>
              <a:t>C’est une mesure de la dispersion et non du pattern parce qu’elle est basée sur la densité et non sur leur relation les uns avec les autres.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fr-FR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>
                <a:latin typeface="Arial" pitchFamily="34" charset="0"/>
                <a:cs typeface="Arial" pitchFamily="34" charset="0"/>
              </a:rPr>
              <a:t>Par exemple l’analyse </a:t>
            </a:r>
            <a:r>
              <a:rPr lang="fr-FR" sz="2000" kern="0" dirty="0" err="1">
                <a:latin typeface="Arial" pitchFamily="34" charset="0"/>
                <a:cs typeface="Arial" pitchFamily="34" charset="0"/>
              </a:rPr>
              <a:t>Quadrat</a:t>
            </a:r>
            <a:r>
              <a:rPr lang="fr-FR" sz="2000" kern="0" dirty="0">
                <a:latin typeface="Arial" pitchFamily="34" charset="0"/>
                <a:cs typeface="Arial" pitchFamily="34" charset="0"/>
              </a:rPr>
              <a:t> ne peut pas distinguer ces deux patterns.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37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37</a:t>
            </a:fld>
            <a:endParaRPr lang="en-US" altLang="fr-FR" sz="140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000500"/>
            <a:ext cx="2209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  <p:extLst>
      <p:ext uri="{BB962C8B-B14F-4D97-AF65-F5344CB8AC3E}">
        <p14:creationId xmlns:p14="http://schemas.microsoft.com/office/powerpoint/2010/main" val="25219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Utilise la distance entre les points.</a:t>
            </a:r>
            <a:b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la distance moyenne observée entre chaque point et son plus proche voisin avec la distance moyenne attendue si la distribution était aléatoire.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voisin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" y="2564904"/>
            <a:ext cx="8136036" cy="385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NNI=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moyenne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moyenne attendue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aléatoire,      NNI = 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cluster,    NNI = 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uniforme,   NNI = 2.149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pouvons utiliser un test sur la loi normale pour voir si la distribution observée est différente de ce que produirait le hasard.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Z   =   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Ecart type</a:t>
            </a:r>
          </a:p>
        </p:txBody>
      </p:sp>
      <p:pic>
        <p:nvPicPr>
          <p:cNvPr id="20483" name="Picture 5" descr="52-02-DispersionPatterns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4600423"/>
            <a:ext cx="3031182" cy="21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voisin – Fonction 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72FC9A-C0E5-41BF-AF9A-4C0063F716CE}" type="slidenum">
              <a:rPr lang="fr-FR" altLang="fr-FR" sz="1400" b="0"/>
              <a:pPr eaLnBrk="1" hangingPunct="1"/>
              <a:t>4</a:t>
            </a:fld>
            <a:endParaRPr lang="fr-FR" altLang="fr-FR" sz="1400" b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447675" y="981075"/>
            <a:ext cx="416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Domaine vital de l’ours noir (F &amp; M)</a:t>
            </a:r>
          </a:p>
        </p:txBody>
      </p:sp>
      <p:graphicFrame>
        <p:nvGraphicFramePr>
          <p:cNvPr id="116741" name="Group 5"/>
          <p:cNvGraphicFramePr>
            <a:graphicFrameLocks noGrp="1"/>
          </p:cNvGraphicFramePr>
          <p:nvPr/>
        </p:nvGraphicFramePr>
        <p:xfrm>
          <a:off x="5940425" y="1052513"/>
          <a:ext cx="2303463" cy="4664075"/>
        </p:xfrm>
        <a:graphic>
          <a:graphicData uri="http://schemas.openxmlformats.org/drawingml/2006/table">
            <a:tbl>
              <a:tblPr/>
              <a:tblGrid>
                <a:gridCol w="1152525"/>
                <a:gridCol w="1150938"/>
              </a:tblGrid>
              <a:tr h="774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Domaine vital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(km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447675" y="1870075"/>
            <a:ext cx="52038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Question</a:t>
            </a:r>
            <a:r>
              <a:rPr lang="fr-FR" altLang="fr-FR" b="0"/>
              <a:t>: L’étendue du domaine vital des ours noirs males est-elle différente de celle du domaine des femelles?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/>
              <a:t>Hypothèses</a:t>
            </a:r>
            <a:r>
              <a:rPr lang="fr-FR" altLang="fr-FR" b="0"/>
              <a:t>: </a:t>
            </a:r>
          </a:p>
        </p:txBody>
      </p:sp>
      <p:graphicFrame>
        <p:nvGraphicFramePr>
          <p:cNvPr id="39938" name="Object 17"/>
          <p:cNvGraphicFramePr>
            <a:graphicFrameLocks noChangeAspect="1"/>
          </p:cNvGraphicFramePr>
          <p:nvPr/>
        </p:nvGraphicFramePr>
        <p:xfrm>
          <a:off x="558800" y="3644900"/>
          <a:ext cx="42814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3" imgW="2044440" imgH="533160" progId="Equation.3">
                  <p:embed/>
                </p:oleObj>
              </mc:Choice>
              <mc:Fallback>
                <p:oleObj name="Equation" r:id="rId3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644900"/>
                        <a:ext cx="42814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684213" y="4730750"/>
            <a:ext cx="2995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>
                <a:latin typeface="Times New Roman" panose="02020603050405020304" pitchFamily="18" charset="0"/>
              </a:rPr>
              <a:t>Pour au moins une valeur de </a:t>
            </a:r>
            <a:r>
              <a:rPr lang="fr-FR" altLang="fr-FR" sz="1800" b="0" i="1">
                <a:latin typeface="Times New Roman" panose="02020603050405020304" pitchFamily="18" charset="0"/>
              </a:rPr>
              <a:t>x</a:t>
            </a:r>
            <a:r>
              <a:rPr lang="fr-FR" altLang="fr-FR" sz="1800" b="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97BCBB-9EB2-460B-98C6-5A03A0D0DABD}" type="slidenum">
              <a:rPr lang="en-US" altLang="fr-FR" sz="1400"/>
              <a:pPr/>
              <a:t>40</a:t>
            </a:fld>
            <a:endParaRPr lang="en-US" altLang="fr-FR" sz="1400"/>
          </a:p>
        </p:txBody>
      </p: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533400" y="4557713"/>
            <a:ext cx="6705600" cy="1233487"/>
            <a:chOff x="336" y="2871"/>
            <a:chExt cx="4224" cy="777"/>
          </a:xfrm>
        </p:grpSpPr>
        <p:graphicFrame>
          <p:nvGraphicFramePr>
            <p:cNvPr id="6146" name="Object 0"/>
            <p:cNvGraphicFramePr>
              <a:graphicFrameLocks noChangeAspect="1"/>
            </p:cNvGraphicFramePr>
            <p:nvPr/>
          </p:nvGraphicFramePr>
          <p:xfrm>
            <a:off x="336" y="2880"/>
            <a:ext cx="344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" name="Bitmap Image" r:id="rId4" imgW="5466667" imgH="1219370" progId="Paint.Picture">
                    <p:embed/>
                  </p:oleObj>
                </mc:Choice>
                <mc:Fallback>
                  <p:oleObj name="Bitmap Image" r:id="rId4" imgW="5466667" imgH="1219370" progId="Paint.Picture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880"/>
                          <a:ext cx="3444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1"/>
            <p:cNvGraphicFramePr>
              <a:graphicFrameLocks noChangeAspect="1"/>
            </p:cNvGraphicFramePr>
            <p:nvPr/>
          </p:nvGraphicFramePr>
          <p:xfrm>
            <a:off x="3792" y="3072"/>
            <a:ext cx="768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" name="Equation" r:id="rId6" imgW="685800" imgH="431640" progId="Equation.3">
                    <p:embed/>
                  </p:oleObj>
                </mc:Choice>
                <mc:Fallback>
                  <p:oleObj name="Equation" r:id="rId6" imgW="685800" imgH="4316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072"/>
                          <a:ext cx="768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1670" y="2871"/>
              <a:ext cx="9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/>
                <a:t>(Standard error)</a:t>
              </a:r>
            </a:p>
          </p:txBody>
        </p:sp>
      </p:grpSp>
      <p:pic>
        <p:nvPicPr>
          <p:cNvPr id="615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2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9325"/>
            <a:ext cx="4638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465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4981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Test</a:t>
            </a:r>
          </a:p>
        </p:txBody>
      </p: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66A966-B9F5-4EF0-A1AD-BAADE904C4B9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65532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1468DC-B1EB-4E3B-9548-1661F036B77D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928688"/>
            <a:ext cx="83058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Calculer la distance (euclidienne) de chaque point a son plus proche voisin, en calculant l’hypothénuse du triangle</a:t>
            </a:r>
          </a:p>
          <a:p>
            <a:pPr eaLnBrk="1" hangingPunct="1">
              <a:lnSpc>
                <a:spcPct val="90000"/>
              </a:lnSpc>
            </a:pPr>
            <a:endParaRPr lang="en-US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38350" y="1524000"/>
          <a:ext cx="3465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Équation" r:id="rId4" imgW="1917360" imgH="279360" progId="Equation.3">
                  <p:embed/>
                </p:oleObj>
              </mc:Choice>
              <mc:Fallback>
                <p:oleObj name="Équation" r:id="rId4" imgW="19173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524000"/>
                        <a:ext cx="34655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1" name="Group 99"/>
          <p:cNvGraphicFramePr>
            <a:graphicFrameLocks noGrp="1"/>
          </p:cNvGraphicFramePr>
          <p:nvPr>
            <p:ph sz="quarter" idx="3"/>
          </p:nvPr>
        </p:nvGraphicFramePr>
        <p:xfrm>
          <a:off x="1752600" y="2209800"/>
          <a:ext cx="5029200" cy="3413616"/>
        </p:xfrm>
        <a:graphic>
          <a:graphicData uri="http://schemas.openxmlformats.org/drawingml/2006/table">
            <a:tbl>
              <a:tblPr/>
              <a:tblGrid>
                <a:gridCol w="1004888"/>
                <a:gridCol w="1008062"/>
                <a:gridCol w="1003300"/>
                <a:gridCol w="1008063"/>
                <a:gridCol w="1004887"/>
              </a:tblGrid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1" name="Object 73"/>
          <p:cNvGraphicFramePr>
            <a:graphicFrameLocks noChangeAspect="1"/>
          </p:cNvGraphicFramePr>
          <p:nvPr/>
        </p:nvGraphicFramePr>
        <p:xfrm>
          <a:off x="3714750" y="5643563"/>
          <a:ext cx="33829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Équation" r:id="rId6" imgW="1790640" imgH="431640" progId="Equation.3">
                  <p:embed/>
                </p:oleObj>
              </mc:Choice>
              <mc:Fallback>
                <p:oleObj name="Équation" r:id="rId6" imgW="1790640" imgH="4316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643563"/>
                        <a:ext cx="33829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6" name="ZoneTexte 8"/>
          <p:cNvSpPr txBox="1">
            <a:spLocks noChangeArrowheads="1"/>
          </p:cNvSpPr>
          <p:nvPr/>
        </p:nvSpPr>
        <p:spPr bwMode="auto">
          <a:xfrm>
            <a:off x="1071563" y="5929313"/>
            <a:ext cx="227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latin typeface="Arial" panose="020B0604020202020204" pitchFamily="34" charset="0"/>
                <a:cs typeface="Arial" panose="020B0604020202020204" pitchFamily="34" charset="0"/>
              </a:rPr>
              <a:t>Distance moyenne obs</a:t>
            </a:r>
          </a:p>
        </p:txBody>
      </p:sp>
      <p:sp>
        <p:nvSpPr>
          <p:cNvPr id="723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6BD1B5-1AE6-4D94-BE7F-D0D236B5E9D4}" type="slidenum">
              <a:rPr lang="en-US" altLang="en-US" sz="1400"/>
              <a:pPr/>
              <a:t>43</a:t>
            </a:fld>
            <a:endParaRPr lang="en-US" altLang="en-US" sz="140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5813" y="1357313"/>
          <a:ext cx="38655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Équation" r:id="rId4" imgW="1968480" imgH="444240" progId="Equation.3">
                  <p:embed/>
                </p:oleObj>
              </mc:Choice>
              <mc:Fallback>
                <p:oleObj name="Équation" r:id="rId4" imgW="19684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357313"/>
                        <a:ext cx="386556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1071563" y="4000500"/>
          <a:ext cx="3089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Équation" r:id="rId6" imgW="1676160" imgH="520560" progId="Equation.3">
                  <p:embed/>
                </p:oleObj>
              </mc:Choice>
              <mc:Fallback>
                <p:oleObj name="Équation" r:id="rId6" imgW="167616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000500"/>
                        <a:ext cx="30892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7772400" y="17526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8077200" y="571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0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80772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1</a:t>
            </a:r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7772400" y="59436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1" name="Line 15"/>
          <p:cNvSpPr>
            <a:spLocks noChangeShapeType="1"/>
          </p:cNvSpPr>
          <p:nvPr/>
        </p:nvSpPr>
        <p:spPr bwMode="auto">
          <a:xfrm>
            <a:off x="7772400" y="17526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7772400" y="39624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7924800" y="1600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2.15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410200" y="5715000"/>
            <a:ext cx="204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Parfaitement groupé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5364163" y="3733800"/>
            <a:ext cx="2030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Totalement aléatoire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5364163" y="1600200"/>
            <a:ext cx="217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Parfaitement dispersé</a:t>
            </a:r>
          </a:p>
        </p:txBody>
      </p:sp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5364163" y="259080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dispersé </a:t>
            </a:r>
          </a:p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qu’aléatoire</a:t>
            </a:r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5364163" y="4648200"/>
            <a:ext cx="133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groupé </a:t>
            </a:r>
          </a:p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qu’aléatoire</a:t>
            </a:r>
          </a:p>
        </p:txBody>
      </p:sp>
      <p:sp>
        <p:nvSpPr>
          <p:cNvPr id="8209" name="AutoShape 23"/>
          <p:cNvSpPr>
            <a:spLocks/>
          </p:cNvSpPr>
          <p:nvPr/>
        </p:nvSpPr>
        <p:spPr bwMode="auto">
          <a:xfrm>
            <a:off x="7543800" y="18288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210" name="AutoShape 24"/>
          <p:cNvSpPr>
            <a:spLocks/>
          </p:cNvSpPr>
          <p:nvPr/>
        </p:nvSpPr>
        <p:spPr bwMode="auto">
          <a:xfrm>
            <a:off x="7543800" y="3962400"/>
            <a:ext cx="152400" cy="1905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2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228600" y="1793875"/>
            <a:ext cx="2468563" cy="4724400"/>
            <a:chOff x="144" y="0"/>
            <a:chExt cx="1555" cy="2976"/>
          </a:xfrm>
        </p:grpSpPr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192" y="0"/>
            <a:ext cx="1507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1" name="Worksheet" r:id="rId4" imgW="1838554" imgH="3572256" progId="Excel.Sheet.8">
                    <p:embed/>
                  </p:oleObj>
                </mc:Choice>
                <mc:Fallback>
                  <p:oleObj name="Worksheet" r:id="rId4" imgW="1838554" imgH="3572256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0"/>
                          <a:ext cx="1507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01" name="Rectangle 8"/>
            <p:cNvSpPr>
              <a:spLocks noChangeArrowheads="1"/>
            </p:cNvSpPr>
            <p:nvPr/>
          </p:nvSpPr>
          <p:spPr bwMode="auto">
            <a:xfrm>
              <a:off x="192" y="2784"/>
              <a:ext cx="336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302" name="Rectangle 11"/>
            <p:cNvSpPr>
              <a:spLocks noChangeArrowheads="1"/>
            </p:cNvSpPr>
            <p:nvPr/>
          </p:nvSpPr>
          <p:spPr bwMode="auto">
            <a:xfrm>
              <a:off x="144" y="192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2" name="Group 18"/>
          <p:cNvGrpSpPr>
            <a:grpSpLocks/>
          </p:cNvGrpSpPr>
          <p:nvPr/>
        </p:nvGrpSpPr>
        <p:grpSpPr bwMode="auto">
          <a:xfrm>
            <a:off x="3200400" y="1717675"/>
            <a:ext cx="2468563" cy="4724400"/>
            <a:chOff x="2045" y="0"/>
            <a:chExt cx="1555" cy="2976"/>
          </a:xfrm>
        </p:grpSpPr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2045" y="0"/>
            <a:ext cx="1555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2" name="Worksheet" r:id="rId6" imgW="1838554" imgH="3572256" progId="Excel.Sheet.8">
                    <p:embed/>
                  </p:oleObj>
                </mc:Choice>
                <mc:Fallback>
                  <p:oleObj name="Worksheet" r:id="rId6" imgW="1838554" imgH="3572256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0"/>
                          <a:ext cx="1555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9" name="Rectangle 10"/>
            <p:cNvSpPr>
              <a:spLocks noChangeArrowheads="1"/>
            </p:cNvSpPr>
            <p:nvPr/>
          </p:nvSpPr>
          <p:spPr bwMode="auto">
            <a:xfrm>
              <a:off x="2064" y="2784"/>
              <a:ext cx="347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300" name="Rectangle 12"/>
            <p:cNvSpPr>
              <a:spLocks noChangeArrowheads="1"/>
            </p:cNvSpPr>
            <p:nvPr/>
          </p:nvSpPr>
          <p:spPr bwMode="auto">
            <a:xfrm>
              <a:off x="2064" y="1920"/>
              <a:ext cx="743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3" name="Group 19"/>
          <p:cNvGrpSpPr>
            <a:grpSpLocks/>
          </p:cNvGrpSpPr>
          <p:nvPr/>
        </p:nvGrpSpPr>
        <p:grpSpPr bwMode="auto">
          <a:xfrm>
            <a:off x="6019800" y="1717675"/>
            <a:ext cx="2392363" cy="4724400"/>
            <a:chOff x="3725" y="0"/>
            <a:chExt cx="1507" cy="2976"/>
          </a:xfrm>
        </p:grpSpPr>
        <p:graphicFrame>
          <p:nvGraphicFramePr>
            <p:cNvPr id="9218" name="Object 4"/>
            <p:cNvGraphicFramePr>
              <a:graphicFrameLocks noChangeAspect="1"/>
            </p:cNvGraphicFramePr>
            <p:nvPr/>
          </p:nvGraphicFramePr>
          <p:xfrm>
            <a:off x="3725" y="0"/>
            <a:ext cx="1507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3" name="Worksheet" r:id="rId8" imgW="1838706" imgH="3572256" progId="Excel.Sheet.8">
                    <p:embed/>
                  </p:oleObj>
                </mc:Choice>
                <mc:Fallback>
                  <p:oleObj name="Worksheet" r:id="rId8" imgW="1838706" imgH="3572256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5" y="0"/>
                          <a:ext cx="1507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7" name="Rectangle 9"/>
            <p:cNvSpPr>
              <a:spLocks noChangeArrowheads="1"/>
            </p:cNvSpPr>
            <p:nvPr/>
          </p:nvSpPr>
          <p:spPr bwMode="auto">
            <a:xfrm>
              <a:off x="3744" y="2784"/>
              <a:ext cx="336" cy="1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298" name="Rectangle 13"/>
            <p:cNvSpPr>
              <a:spLocks noChangeArrowheads="1"/>
            </p:cNvSpPr>
            <p:nvPr/>
          </p:nvSpPr>
          <p:spPr bwMode="auto">
            <a:xfrm>
              <a:off x="3744" y="1920"/>
              <a:ext cx="720" cy="1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4" name="Group 96"/>
          <p:cNvGrpSpPr>
            <a:grpSpLocks/>
          </p:cNvGrpSpPr>
          <p:nvPr/>
        </p:nvGrpSpPr>
        <p:grpSpPr bwMode="auto">
          <a:xfrm>
            <a:off x="457200" y="588963"/>
            <a:ext cx="704850" cy="1255712"/>
            <a:chOff x="288" y="144"/>
            <a:chExt cx="444" cy="791"/>
          </a:xfrm>
        </p:grpSpPr>
        <p:sp>
          <p:nvSpPr>
            <p:cNvPr id="9276" name="Rectangle 21"/>
            <p:cNvSpPr>
              <a:spLocks noChangeArrowheads="1"/>
            </p:cNvSpPr>
            <p:nvPr/>
          </p:nvSpPr>
          <p:spPr bwMode="auto">
            <a:xfrm>
              <a:off x="288" y="144"/>
              <a:ext cx="444" cy="7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7" name="Oval 22"/>
            <p:cNvSpPr>
              <a:spLocks noChangeArrowheads="1"/>
            </p:cNvSpPr>
            <p:nvPr/>
          </p:nvSpPr>
          <p:spPr bwMode="auto">
            <a:xfrm>
              <a:off x="360" y="188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8" name="Oval 23"/>
            <p:cNvSpPr>
              <a:spLocks noChangeArrowheads="1"/>
            </p:cNvSpPr>
            <p:nvPr/>
          </p:nvSpPr>
          <p:spPr bwMode="auto">
            <a:xfrm>
              <a:off x="503" y="701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9" name="Oval 24"/>
            <p:cNvSpPr>
              <a:spLocks noChangeArrowheads="1"/>
            </p:cNvSpPr>
            <p:nvPr/>
          </p:nvSpPr>
          <p:spPr bwMode="auto">
            <a:xfrm>
              <a:off x="431" y="18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0" name="Oval 25"/>
            <p:cNvSpPr>
              <a:spLocks noChangeArrowheads="1"/>
            </p:cNvSpPr>
            <p:nvPr/>
          </p:nvSpPr>
          <p:spPr bwMode="auto">
            <a:xfrm>
              <a:off x="388" y="334"/>
              <a:ext cx="29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1" name="Oval 26"/>
            <p:cNvSpPr>
              <a:spLocks noChangeArrowheads="1"/>
            </p:cNvSpPr>
            <p:nvPr/>
          </p:nvSpPr>
          <p:spPr bwMode="auto">
            <a:xfrm>
              <a:off x="632" y="364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2" name="Oval 27"/>
            <p:cNvSpPr>
              <a:spLocks noChangeArrowheads="1"/>
            </p:cNvSpPr>
            <p:nvPr/>
          </p:nvSpPr>
          <p:spPr bwMode="auto">
            <a:xfrm>
              <a:off x="360" y="422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3" name="Oval 28"/>
            <p:cNvSpPr>
              <a:spLocks noChangeArrowheads="1"/>
            </p:cNvSpPr>
            <p:nvPr/>
          </p:nvSpPr>
          <p:spPr bwMode="auto">
            <a:xfrm>
              <a:off x="474" y="40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4" name="Oval 29"/>
            <p:cNvSpPr>
              <a:spLocks noChangeArrowheads="1"/>
            </p:cNvSpPr>
            <p:nvPr/>
          </p:nvSpPr>
          <p:spPr bwMode="auto">
            <a:xfrm>
              <a:off x="517" y="320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5" name="Oval 30"/>
            <p:cNvSpPr>
              <a:spLocks noChangeArrowheads="1"/>
            </p:cNvSpPr>
            <p:nvPr/>
          </p:nvSpPr>
          <p:spPr bwMode="auto">
            <a:xfrm>
              <a:off x="474" y="525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6" name="Oval 31"/>
            <p:cNvSpPr>
              <a:spLocks noChangeArrowheads="1"/>
            </p:cNvSpPr>
            <p:nvPr/>
          </p:nvSpPr>
          <p:spPr bwMode="auto">
            <a:xfrm>
              <a:off x="360" y="540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7" name="Oval 32"/>
            <p:cNvSpPr>
              <a:spLocks noChangeArrowheads="1"/>
            </p:cNvSpPr>
            <p:nvPr/>
          </p:nvSpPr>
          <p:spPr bwMode="auto">
            <a:xfrm>
              <a:off x="403" y="657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8" name="Oval 33"/>
            <p:cNvSpPr>
              <a:spLocks noChangeArrowheads="1"/>
            </p:cNvSpPr>
            <p:nvPr/>
          </p:nvSpPr>
          <p:spPr bwMode="auto">
            <a:xfrm>
              <a:off x="360" y="803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9" name="Oval 34"/>
            <p:cNvSpPr>
              <a:spLocks noChangeArrowheads="1"/>
            </p:cNvSpPr>
            <p:nvPr/>
          </p:nvSpPr>
          <p:spPr bwMode="auto">
            <a:xfrm>
              <a:off x="388" y="862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0" name="Oval 35"/>
            <p:cNvSpPr>
              <a:spLocks noChangeArrowheads="1"/>
            </p:cNvSpPr>
            <p:nvPr/>
          </p:nvSpPr>
          <p:spPr bwMode="auto">
            <a:xfrm>
              <a:off x="446" y="803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1" name="Oval 36"/>
            <p:cNvSpPr>
              <a:spLocks noChangeArrowheads="1"/>
            </p:cNvSpPr>
            <p:nvPr/>
          </p:nvSpPr>
          <p:spPr bwMode="auto">
            <a:xfrm>
              <a:off x="618" y="217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2" name="Oval 37"/>
            <p:cNvSpPr>
              <a:spLocks noChangeArrowheads="1"/>
            </p:cNvSpPr>
            <p:nvPr/>
          </p:nvSpPr>
          <p:spPr bwMode="auto">
            <a:xfrm>
              <a:off x="618" y="510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3" name="Oval 38"/>
            <p:cNvSpPr>
              <a:spLocks noChangeArrowheads="1"/>
            </p:cNvSpPr>
            <p:nvPr/>
          </p:nvSpPr>
          <p:spPr bwMode="auto">
            <a:xfrm>
              <a:off x="603" y="59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4" name="Oval 39"/>
            <p:cNvSpPr>
              <a:spLocks noChangeArrowheads="1"/>
            </p:cNvSpPr>
            <p:nvPr/>
          </p:nvSpPr>
          <p:spPr bwMode="auto">
            <a:xfrm>
              <a:off x="618" y="715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5" name="Oval 40"/>
            <p:cNvSpPr>
              <a:spLocks noChangeArrowheads="1"/>
            </p:cNvSpPr>
            <p:nvPr/>
          </p:nvSpPr>
          <p:spPr bwMode="auto">
            <a:xfrm>
              <a:off x="560" y="642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6" name="Oval 41"/>
            <p:cNvSpPr>
              <a:spLocks noChangeArrowheads="1"/>
            </p:cNvSpPr>
            <p:nvPr/>
          </p:nvSpPr>
          <p:spPr bwMode="auto">
            <a:xfrm>
              <a:off x="632" y="832"/>
              <a:ext cx="29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371600" y="8032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800">
                <a:solidFill>
                  <a:srgbClr val="080808"/>
                </a:solidFill>
                <a:latin typeface="Arial Unicode MS" panose="020B0604020202020204" pitchFamily="34" charset="-128"/>
              </a:rPr>
              <a:t>Aléatoire</a:t>
            </a:r>
          </a:p>
        </p:txBody>
      </p:sp>
      <p:grpSp>
        <p:nvGrpSpPr>
          <p:cNvPr id="9226" name="Group 91"/>
          <p:cNvGrpSpPr>
            <a:grpSpLocks/>
          </p:cNvGrpSpPr>
          <p:nvPr/>
        </p:nvGrpSpPr>
        <p:grpSpPr bwMode="auto">
          <a:xfrm>
            <a:off x="6248400" y="588963"/>
            <a:ext cx="766763" cy="1163637"/>
            <a:chOff x="2473" y="144"/>
            <a:chExt cx="483" cy="733"/>
          </a:xfrm>
        </p:grpSpPr>
        <p:sp>
          <p:nvSpPr>
            <p:cNvPr id="9255" name="Rectangle 45"/>
            <p:cNvSpPr>
              <a:spLocks noChangeArrowheads="1"/>
            </p:cNvSpPr>
            <p:nvPr/>
          </p:nvSpPr>
          <p:spPr bwMode="auto">
            <a:xfrm>
              <a:off x="2473" y="144"/>
              <a:ext cx="483" cy="7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6" name="Oval 46"/>
            <p:cNvSpPr>
              <a:spLocks noChangeArrowheads="1"/>
            </p:cNvSpPr>
            <p:nvPr/>
          </p:nvSpPr>
          <p:spPr bwMode="auto">
            <a:xfrm>
              <a:off x="2537" y="239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7" name="Oval 47"/>
            <p:cNvSpPr>
              <a:spLocks noChangeArrowheads="1"/>
            </p:cNvSpPr>
            <p:nvPr/>
          </p:nvSpPr>
          <p:spPr bwMode="auto">
            <a:xfrm>
              <a:off x="2650" y="158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8" name="Oval 48"/>
            <p:cNvSpPr>
              <a:spLocks noChangeArrowheads="1"/>
            </p:cNvSpPr>
            <p:nvPr/>
          </p:nvSpPr>
          <p:spPr bwMode="auto">
            <a:xfrm>
              <a:off x="2682" y="307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9" name="Oval 49"/>
            <p:cNvSpPr>
              <a:spLocks noChangeArrowheads="1"/>
            </p:cNvSpPr>
            <p:nvPr/>
          </p:nvSpPr>
          <p:spPr bwMode="auto">
            <a:xfrm>
              <a:off x="2537" y="388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0" name="Oval 50"/>
            <p:cNvSpPr>
              <a:spLocks noChangeArrowheads="1"/>
            </p:cNvSpPr>
            <p:nvPr/>
          </p:nvSpPr>
          <p:spPr bwMode="auto">
            <a:xfrm>
              <a:off x="2537" y="524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1" name="Oval 51"/>
            <p:cNvSpPr>
              <a:spLocks noChangeArrowheads="1"/>
            </p:cNvSpPr>
            <p:nvPr/>
          </p:nvSpPr>
          <p:spPr bwMode="auto">
            <a:xfrm>
              <a:off x="2666" y="443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2" name="Oval 52"/>
            <p:cNvSpPr>
              <a:spLocks noChangeArrowheads="1"/>
            </p:cNvSpPr>
            <p:nvPr/>
          </p:nvSpPr>
          <p:spPr bwMode="auto">
            <a:xfrm>
              <a:off x="2537" y="673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3" name="Oval 53"/>
            <p:cNvSpPr>
              <a:spLocks noChangeArrowheads="1"/>
            </p:cNvSpPr>
            <p:nvPr/>
          </p:nvSpPr>
          <p:spPr bwMode="auto">
            <a:xfrm>
              <a:off x="2666" y="592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4" name="Oval 54"/>
            <p:cNvSpPr>
              <a:spLocks noChangeArrowheads="1"/>
            </p:cNvSpPr>
            <p:nvPr/>
          </p:nvSpPr>
          <p:spPr bwMode="auto">
            <a:xfrm>
              <a:off x="2682" y="7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5" name="Oval 55"/>
            <p:cNvSpPr>
              <a:spLocks noChangeArrowheads="1"/>
            </p:cNvSpPr>
            <p:nvPr/>
          </p:nvSpPr>
          <p:spPr bwMode="auto">
            <a:xfrm>
              <a:off x="2537" y="836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6" name="Oval 56"/>
            <p:cNvSpPr>
              <a:spLocks noChangeArrowheads="1"/>
            </p:cNvSpPr>
            <p:nvPr/>
          </p:nvSpPr>
          <p:spPr bwMode="auto">
            <a:xfrm>
              <a:off x="2763" y="239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7" name="Oval 57"/>
            <p:cNvSpPr>
              <a:spLocks noChangeArrowheads="1"/>
            </p:cNvSpPr>
            <p:nvPr/>
          </p:nvSpPr>
          <p:spPr bwMode="auto">
            <a:xfrm>
              <a:off x="2875" y="158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8" name="Oval 58"/>
            <p:cNvSpPr>
              <a:spLocks noChangeArrowheads="1"/>
            </p:cNvSpPr>
            <p:nvPr/>
          </p:nvSpPr>
          <p:spPr bwMode="auto">
            <a:xfrm>
              <a:off x="2907" y="307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9" name="Oval 59"/>
            <p:cNvSpPr>
              <a:spLocks noChangeArrowheads="1"/>
            </p:cNvSpPr>
            <p:nvPr/>
          </p:nvSpPr>
          <p:spPr bwMode="auto">
            <a:xfrm>
              <a:off x="2763" y="38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0" name="Oval 60"/>
            <p:cNvSpPr>
              <a:spLocks noChangeArrowheads="1"/>
            </p:cNvSpPr>
            <p:nvPr/>
          </p:nvSpPr>
          <p:spPr bwMode="auto">
            <a:xfrm>
              <a:off x="2763" y="524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1" name="Oval 61"/>
            <p:cNvSpPr>
              <a:spLocks noChangeArrowheads="1"/>
            </p:cNvSpPr>
            <p:nvPr/>
          </p:nvSpPr>
          <p:spPr bwMode="auto">
            <a:xfrm>
              <a:off x="2891" y="443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2" name="Oval 62"/>
            <p:cNvSpPr>
              <a:spLocks noChangeArrowheads="1"/>
            </p:cNvSpPr>
            <p:nvPr/>
          </p:nvSpPr>
          <p:spPr bwMode="auto">
            <a:xfrm>
              <a:off x="2763" y="67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3" name="Oval 63"/>
            <p:cNvSpPr>
              <a:spLocks noChangeArrowheads="1"/>
            </p:cNvSpPr>
            <p:nvPr/>
          </p:nvSpPr>
          <p:spPr bwMode="auto">
            <a:xfrm>
              <a:off x="2891" y="592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4" name="Oval 64"/>
            <p:cNvSpPr>
              <a:spLocks noChangeArrowheads="1"/>
            </p:cNvSpPr>
            <p:nvPr/>
          </p:nvSpPr>
          <p:spPr bwMode="auto">
            <a:xfrm>
              <a:off x="2907" y="755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5" name="Oval 65"/>
            <p:cNvSpPr>
              <a:spLocks noChangeArrowheads="1"/>
            </p:cNvSpPr>
            <p:nvPr/>
          </p:nvSpPr>
          <p:spPr bwMode="auto">
            <a:xfrm>
              <a:off x="2763" y="836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7" name="Text Box 66"/>
          <p:cNvSpPr txBox="1">
            <a:spLocks noChangeArrowheads="1"/>
          </p:cNvSpPr>
          <p:nvPr/>
        </p:nvSpPr>
        <p:spPr bwMode="auto">
          <a:xfrm>
            <a:off x="7239000" y="803275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600" b="1">
                <a:solidFill>
                  <a:srgbClr val="080808"/>
                </a:solidFill>
                <a:latin typeface="Arial Unicode MS" panose="020B0604020202020204" pitchFamily="34" charset="-128"/>
              </a:rPr>
              <a:t>Uniforme</a:t>
            </a:r>
          </a:p>
        </p:txBody>
      </p:sp>
      <p:grpSp>
        <p:nvGrpSpPr>
          <p:cNvPr id="9228" name="Group 92"/>
          <p:cNvGrpSpPr>
            <a:grpSpLocks/>
          </p:cNvGrpSpPr>
          <p:nvPr/>
        </p:nvGrpSpPr>
        <p:grpSpPr bwMode="auto">
          <a:xfrm>
            <a:off x="3352800" y="588963"/>
            <a:ext cx="760413" cy="1177925"/>
            <a:chOff x="4449" y="156"/>
            <a:chExt cx="479" cy="742"/>
          </a:xfrm>
        </p:grpSpPr>
        <p:sp>
          <p:nvSpPr>
            <p:cNvPr id="9234" name="Rectangle 68"/>
            <p:cNvSpPr>
              <a:spLocks noChangeArrowheads="1"/>
            </p:cNvSpPr>
            <p:nvPr/>
          </p:nvSpPr>
          <p:spPr bwMode="auto">
            <a:xfrm>
              <a:off x="4449" y="156"/>
              <a:ext cx="479" cy="7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5" name="Oval 69"/>
            <p:cNvSpPr>
              <a:spLocks noChangeArrowheads="1"/>
            </p:cNvSpPr>
            <p:nvPr/>
          </p:nvSpPr>
          <p:spPr bwMode="auto">
            <a:xfrm>
              <a:off x="4704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6" name="Oval 70"/>
            <p:cNvSpPr>
              <a:spLocks noChangeArrowheads="1"/>
            </p:cNvSpPr>
            <p:nvPr/>
          </p:nvSpPr>
          <p:spPr bwMode="auto">
            <a:xfrm>
              <a:off x="4736" y="51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7" name="Oval 71"/>
            <p:cNvSpPr>
              <a:spLocks noChangeArrowheads="1"/>
            </p:cNvSpPr>
            <p:nvPr/>
          </p:nvSpPr>
          <p:spPr bwMode="auto">
            <a:xfrm>
              <a:off x="4768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8" name="Oval 72"/>
            <p:cNvSpPr>
              <a:spLocks noChangeArrowheads="1"/>
            </p:cNvSpPr>
            <p:nvPr/>
          </p:nvSpPr>
          <p:spPr bwMode="auto">
            <a:xfrm>
              <a:off x="4688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9" name="Oval 73"/>
            <p:cNvSpPr>
              <a:spLocks noChangeArrowheads="1"/>
            </p:cNvSpPr>
            <p:nvPr/>
          </p:nvSpPr>
          <p:spPr bwMode="auto">
            <a:xfrm>
              <a:off x="4816" y="500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0" name="Oval 74"/>
            <p:cNvSpPr>
              <a:spLocks noChangeArrowheads="1"/>
            </p:cNvSpPr>
            <p:nvPr/>
          </p:nvSpPr>
          <p:spPr bwMode="auto">
            <a:xfrm>
              <a:off x="4736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1" name="Oval 75"/>
            <p:cNvSpPr>
              <a:spLocks noChangeArrowheads="1"/>
            </p:cNvSpPr>
            <p:nvPr/>
          </p:nvSpPr>
          <p:spPr bwMode="auto">
            <a:xfrm>
              <a:off x="4784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2" name="Oval 76"/>
            <p:cNvSpPr>
              <a:spLocks noChangeArrowheads="1"/>
            </p:cNvSpPr>
            <p:nvPr/>
          </p:nvSpPr>
          <p:spPr bwMode="auto">
            <a:xfrm>
              <a:off x="4832" y="45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3" name="Oval 77"/>
            <p:cNvSpPr>
              <a:spLocks noChangeArrowheads="1"/>
            </p:cNvSpPr>
            <p:nvPr/>
          </p:nvSpPr>
          <p:spPr bwMode="auto">
            <a:xfrm>
              <a:off x="4848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4" name="Oval 78"/>
            <p:cNvSpPr>
              <a:spLocks noChangeArrowheads="1"/>
            </p:cNvSpPr>
            <p:nvPr/>
          </p:nvSpPr>
          <p:spPr bwMode="auto">
            <a:xfrm>
              <a:off x="4736" y="44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5" name="Oval 79"/>
            <p:cNvSpPr>
              <a:spLocks noChangeArrowheads="1"/>
            </p:cNvSpPr>
            <p:nvPr/>
          </p:nvSpPr>
          <p:spPr bwMode="auto">
            <a:xfrm>
              <a:off x="4481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6" name="Oval 80"/>
            <p:cNvSpPr>
              <a:spLocks noChangeArrowheads="1"/>
            </p:cNvSpPr>
            <p:nvPr/>
          </p:nvSpPr>
          <p:spPr bwMode="auto">
            <a:xfrm>
              <a:off x="4513" y="51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7" name="Oval 81"/>
            <p:cNvSpPr>
              <a:spLocks noChangeArrowheads="1"/>
            </p:cNvSpPr>
            <p:nvPr/>
          </p:nvSpPr>
          <p:spPr bwMode="auto">
            <a:xfrm>
              <a:off x="4545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8" name="Oval 82"/>
            <p:cNvSpPr>
              <a:spLocks noChangeArrowheads="1"/>
            </p:cNvSpPr>
            <p:nvPr/>
          </p:nvSpPr>
          <p:spPr bwMode="auto">
            <a:xfrm>
              <a:off x="4465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9" name="Oval 83"/>
            <p:cNvSpPr>
              <a:spLocks noChangeArrowheads="1"/>
            </p:cNvSpPr>
            <p:nvPr/>
          </p:nvSpPr>
          <p:spPr bwMode="auto">
            <a:xfrm>
              <a:off x="4593" y="500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0" name="Oval 84"/>
            <p:cNvSpPr>
              <a:spLocks noChangeArrowheads="1"/>
            </p:cNvSpPr>
            <p:nvPr/>
          </p:nvSpPr>
          <p:spPr bwMode="auto">
            <a:xfrm>
              <a:off x="4513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1" name="Oval 85"/>
            <p:cNvSpPr>
              <a:spLocks noChangeArrowheads="1"/>
            </p:cNvSpPr>
            <p:nvPr/>
          </p:nvSpPr>
          <p:spPr bwMode="auto">
            <a:xfrm>
              <a:off x="4561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2" name="Oval 86"/>
            <p:cNvSpPr>
              <a:spLocks noChangeArrowheads="1"/>
            </p:cNvSpPr>
            <p:nvPr/>
          </p:nvSpPr>
          <p:spPr bwMode="auto">
            <a:xfrm>
              <a:off x="4609" y="45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3" name="Oval 87"/>
            <p:cNvSpPr>
              <a:spLocks noChangeArrowheads="1"/>
            </p:cNvSpPr>
            <p:nvPr/>
          </p:nvSpPr>
          <p:spPr bwMode="auto">
            <a:xfrm>
              <a:off x="4625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4" name="Oval 88"/>
            <p:cNvSpPr>
              <a:spLocks noChangeArrowheads="1"/>
            </p:cNvSpPr>
            <p:nvPr/>
          </p:nvSpPr>
          <p:spPr bwMode="auto">
            <a:xfrm>
              <a:off x="4513" y="44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9" name="Text Box 89"/>
          <p:cNvSpPr txBox="1">
            <a:spLocks noChangeArrowheads="1"/>
          </p:cNvSpPr>
          <p:nvPr/>
        </p:nvSpPr>
        <p:spPr bwMode="auto">
          <a:xfrm>
            <a:off x="4338638" y="803275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600" b="1">
                <a:solidFill>
                  <a:srgbClr val="080808"/>
                </a:solidFill>
                <a:latin typeface="Arial Unicode MS" panose="020B0604020202020204" pitchFamily="34" charset="-128"/>
              </a:rPr>
              <a:t>Groupé</a:t>
            </a:r>
          </a:p>
        </p:txBody>
      </p:sp>
      <p:sp>
        <p:nvSpPr>
          <p:cNvPr id="9230" name="Text Box 93"/>
          <p:cNvSpPr txBox="1">
            <a:spLocks noChangeArrowheads="1"/>
          </p:cNvSpPr>
          <p:nvPr/>
        </p:nvSpPr>
        <p:spPr bwMode="auto">
          <a:xfrm>
            <a:off x="3352800" y="6442075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5.508</a:t>
            </a:r>
          </a:p>
        </p:txBody>
      </p:sp>
      <p:sp>
        <p:nvSpPr>
          <p:cNvPr id="9231" name="Text Box 94"/>
          <p:cNvSpPr txBox="1">
            <a:spLocks noChangeArrowheads="1"/>
          </p:cNvSpPr>
          <p:nvPr/>
        </p:nvSpPr>
        <p:spPr bwMode="auto">
          <a:xfrm>
            <a:off x="685800" y="6518275"/>
            <a:ext cx="155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-0.1515</a:t>
            </a:r>
          </a:p>
        </p:txBody>
      </p:sp>
      <p:sp>
        <p:nvSpPr>
          <p:cNvPr id="9232" name="Text Box 95"/>
          <p:cNvSpPr txBox="1">
            <a:spLocks noChangeArrowheads="1"/>
          </p:cNvSpPr>
          <p:nvPr/>
        </p:nvSpPr>
        <p:spPr bwMode="auto">
          <a:xfrm>
            <a:off x="6096000" y="6518275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5.855</a:t>
            </a:r>
          </a:p>
        </p:txBody>
      </p:sp>
      <p:sp>
        <p:nvSpPr>
          <p:cNvPr id="923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45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voisin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5514975" cy="2314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33056"/>
            <a:ext cx="5457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46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voisin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87710"/>
            <a:ext cx="6619875" cy="3981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75271" y="350100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 0 et 1!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75271" y="440682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aléatoire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6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47</a:t>
            </a:fld>
            <a:endParaRPr lang="en-US" altLang="fr-FR" sz="1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NNI prend en compte des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problème concernant la taille des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comme précédemment.</a:t>
            </a:r>
            <a:b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Inconvénients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aux effets de bord (attention à la taille et à la forme)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Fondamentalement basée sur la distance </a:t>
            </a:r>
            <a:r>
              <a:rPr lang="fr-FR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ne voit pas les variations locales (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groupés localement mais pas partout)</a:t>
            </a:r>
            <a:b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Ajustement pour les effets de bord possible mais cela ne résout pas tous les problèmes. </a:t>
            </a:r>
            <a:b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alternatives existent. Elles sont basées sur la distribution de toutes les  distances…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48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Fonction 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8064896" cy="3933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187624" y="5805264"/>
            <a:ext cx="2448272" cy="333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209332" y="864490"/>
                <a:ext cx="4581319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𝑛𝑏𝑟𝑒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𝑎𝑣𝑒𝑐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𝑛𝑏𝑟𝑒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32" y="864490"/>
                <a:ext cx="4581319" cy="763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8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49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 la fonction G 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790669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Pour un processus de Poisson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homogène la fonctions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G est définies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comme suit: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𝜆𝜋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311" y="4993441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Avec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la densité des évènements par unité de surface (la densité</a:t>
            </a:r>
            <a:r>
              <a:rPr lang="fr-FR" altLang="fr-FR" sz="2000" dirty="0" smtClean="0">
                <a:solidFill>
                  <a:srgbClr val="353535"/>
                </a:solidFill>
                <a:latin typeface="Lato" panose="020F0502020204030203" pitchFamily="34" charset="0"/>
              </a:rPr>
              <a:t> ou intensité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35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47133F-CBEF-4FA4-B177-811F0E23EF76}" type="slidenum">
              <a:rPr lang="fr-FR" altLang="fr-FR" sz="1400" b="0"/>
              <a:pPr eaLnBrk="1" hangingPunct="1"/>
              <a:t>5</a:t>
            </a:fld>
            <a:endParaRPr lang="fr-FR" altLang="fr-FR" sz="1400" b="0"/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/>
        </p:nvGraphicFramePr>
        <p:xfrm>
          <a:off x="1260475" y="1331913"/>
          <a:ext cx="6624638" cy="4194175"/>
        </p:xfrm>
        <a:graphic>
          <a:graphicData uri="http://schemas.openxmlformats.org/drawingml/2006/table">
            <a:tbl>
              <a:tblPr/>
              <a:tblGrid>
                <a:gridCol w="495300"/>
                <a:gridCol w="860425"/>
                <a:gridCol w="914400"/>
                <a:gridCol w="1095375"/>
                <a:gridCol w="1171575"/>
                <a:gridCol w="1139825"/>
                <a:gridCol w="947738"/>
              </a:tblGrid>
              <a:tr h="560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)/n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)/n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(A)-(B)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560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2975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sp>
        <p:nvSpPr>
          <p:cNvPr id="82976" name="Text Box 31"/>
          <p:cNvSpPr txBox="1">
            <a:spLocks noChangeArrowheads="1"/>
          </p:cNvSpPr>
          <p:nvPr/>
        </p:nvSpPr>
        <p:spPr bwMode="auto">
          <a:xfrm>
            <a:off x="1763713" y="476250"/>
            <a:ext cx="180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Freq cum abs.</a:t>
            </a:r>
          </a:p>
        </p:txBody>
      </p:sp>
      <p:sp>
        <p:nvSpPr>
          <p:cNvPr id="82977" name="Line 32"/>
          <p:cNvSpPr>
            <a:spLocks noChangeShapeType="1"/>
          </p:cNvSpPr>
          <p:nvPr/>
        </p:nvSpPr>
        <p:spPr bwMode="auto">
          <a:xfrm>
            <a:off x="241141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8" name="Line 33"/>
          <p:cNvSpPr>
            <a:spLocks noChangeShapeType="1"/>
          </p:cNvSpPr>
          <p:nvPr/>
        </p:nvSpPr>
        <p:spPr bwMode="auto">
          <a:xfrm>
            <a:off x="2484438" y="8366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9" name="Text Box 34"/>
          <p:cNvSpPr txBox="1">
            <a:spLocks noChangeArrowheads="1"/>
          </p:cNvSpPr>
          <p:nvPr/>
        </p:nvSpPr>
        <p:spPr bwMode="auto">
          <a:xfrm>
            <a:off x="3851275" y="476250"/>
            <a:ext cx="167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Freq cum rel.</a:t>
            </a:r>
          </a:p>
        </p:txBody>
      </p:sp>
      <p:sp>
        <p:nvSpPr>
          <p:cNvPr id="82980" name="Line 35"/>
          <p:cNvSpPr>
            <a:spLocks noChangeShapeType="1"/>
          </p:cNvSpPr>
          <p:nvPr/>
        </p:nvSpPr>
        <p:spPr bwMode="auto">
          <a:xfrm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1" name="Line 36"/>
          <p:cNvSpPr>
            <a:spLocks noChangeShapeType="1"/>
          </p:cNvSpPr>
          <p:nvPr/>
        </p:nvSpPr>
        <p:spPr bwMode="auto">
          <a:xfrm>
            <a:off x="4500563" y="90805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2" name="Text Box 37"/>
          <p:cNvSpPr txBox="1">
            <a:spLocks noChangeArrowheads="1"/>
          </p:cNvSpPr>
          <p:nvPr/>
        </p:nvSpPr>
        <p:spPr bwMode="auto">
          <a:xfrm>
            <a:off x="5940425" y="47625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Diff.</a:t>
            </a:r>
          </a:p>
        </p:txBody>
      </p:sp>
      <p:sp>
        <p:nvSpPr>
          <p:cNvPr id="82983" name="Text Box 38"/>
          <p:cNvSpPr txBox="1">
            <a:spLocks noChangeArrowheads="1"/>
          </p:cNvSpPr>
          <p:nvPr/>
        </p:nvSpPr>
        <p:spPr bwMode="auto">
          <a:xfrm>
            <a:off x="6877050" y="47625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Diff. max.</a:t>
            </a:r>
          </a:p>
        </p:txBody>
      </p:sp>
      <p:sp>
        <p:nvSpPr>
          <p:cNvPr id="82984" name="Line 39"/>
          <p:cNvSpPr>
            <a:spLocks noChangeShapeType="1"/>
          </p:cNvSpPr>
          <p:nvPr/>
        </p:nvSpPr>
        <p:spPr bwMode="auto">
          <a:xfrm>
            <a:off x="622776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5" name="Line 40"/>
          <p:cNvSpPr>
            <a:spLocks noChangeShapeType="1"/>
          </p:cNvSpPr>
          <p:nvPr/>
        </p:nvSpPr>
        <p:spPr bwMode="auto">
          <a:xfrm>
            <a:off x="738028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– fonction 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908720"/>
            <a:ext cx="2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Inférence:</a:t>
            </a: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de CSR (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spatial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randomness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par simulation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Echantillonner aléatoirement n points plusieurs fois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Calculer G(r) pour chaque distribution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Créer une enveloppe min – max des données simulées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052736"/>
            <a:ext cx="5267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26530"/>
            <a:ext cx="7452320" cy="45803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7932" y="566124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Aléatoire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5733256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 au dessus de l’enveloppe =&gt; cluster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8028384" cy="49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9712" y="5877272"/>
            <a:ext cx="57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 au dessous de l’enveloppe =&gt; régulier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7888158" cy="4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54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Fonction F (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empty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space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77970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Prendre le centre de toutes les cellules d’une grille plaque sur la zone d’intérêt.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Déterminer la distance minimum de chacun de ces points aux évènements dans la zone d’étude.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97239"/>
            <a:ext cx="7022689" cy="4068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841816" y="5700929"/>
            <a:ext cx="3816424" cy="7880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55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 la fonction F 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790669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Pour un processus de Poisson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homogène la fonctions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F est définie 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comme la fonction G: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𝜆𝜋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311" y="4993441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Avec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la densité des évènements par unité de surface (la densité</a:t>
            </a:r>
            <a:r>
              <a:rPr lang="fr-FR" altLang="fr-FR" sz="2000" dirty="0" smtClean="0">
                <a:solidFill>
                  <a:srgbClr val="353535"/>
                </a:solidFill>
                <a:latin typeface="Lato" panose="020F0502020204030203" pitchFamily="34" charset="0"/>
              </a:rPr>
              <a:t> ou intensité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9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56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692696"/>
            <a:ext cx="8676456" cy="53353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71327" y="604969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Aléatoire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7884368" cy="48464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67744" y="5733256"/>
            <a:ext cx="554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 au dessous de l’enveloppe =&gt; cluster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532440" cy="51263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018" y="6021288"/>
            <a:ext cx="792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 au dessus de l’enveloppe =&gt; régulier (pas vraiment ici)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1840" y="6169297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cas réel 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700087"/>
            <a:ext cx="6829425" cy="54578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Inférences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– exemple de la fonction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BBFAB3-0DD0-4EB3-AAD3-8A1ABC7E969F}" type="slidenum">
              <a:rPr lang="fr-FR" altLang="fr-FR" sz="1400" b="0"/>
              <a:pPr eaLnBrk="1" hangingPunct="1"/>
              <a:t>6</a:t>
            </a:fld>
            <a:endParaRPr lang="fr-FR" altLang="fr-FR" sz="1400" b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403350" y="765175"/>
            <a:ext cx="6192838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619250" y="908050"/>
          <a:ext cx="5653088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SPW 8.0 Graph" r:id="rId3" imgW="5652720" imgH="4831560" progId="SigmaPlotGraphicObject.7">
                  <p:embed/>
                </p:oleObj>
              </mc:Choice>
              <mc:Fallback>
                <p:oleObj name="SPW 8.0 Graph" r:id="rId3" imgW="5652720" imgH="483156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908050"/>
                        <a:ext cx="5653088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 fonctions F et G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5781675" cy="1266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23249"/>
            <a:ext cx="9146143" cy="48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61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 fonctions F et G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6305550" cy="1933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79743"/>
            <a:ext cx="8136904" cy="43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62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des fonctions F et G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4543425" cy="1057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3" y="1988840"/>
            <a:ext cx="7458075" cy="1876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865265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76470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Permet de déterminer si des processus ponctuels sont agrégés ou dispersés sur une plage de distances (d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Basé sur le nombre de points dans un rayon (variable), centré sur chacun des points.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573016"/>
            <a:ext cx="2819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8370" name="Picture 2" descr="https://mgimond.github.io/Spatial/img/K_b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1168"/>
            <a:ext cx="3816424" cy="30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201" y="2110681"/>
            <a:ext cx="4238625" cy="3286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761" y="58052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divise la somme du nombre de points comptés à différentes distances par la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densité multipliée par la surface du cercle.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1540" y="105273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représente K(d)=f(d) et on compare le diagramme avec ce qu’un processus CSR aurait donné (</a:t>
            </a:r>
            <a:r>
              <a:rPr lang="fr-FR" dirty="0" err="1" smtClean="0"/>
              <a:t>K</a:t>
            </a:r>
            <a:r>
              <a:rPr lang="fr-FR" baseline="-25000" dirty="0" err="1" smtClean="0"/>
              <a:t>expected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Pour CSR, K(d) =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d</a:t>
            </a:r>
            <a:r>
              <a:rPr lang="fr-FR" baseline="30000" dirty="0" smtClean="0"/>
              <a:t>2</a:t>
            </a:r>
          </a:p>
          <a:p>
            <a:endParaRPr lang="fr-FR" dirty="0"/>
          </a:p>
          <a:p>
            <a:r>
              <a:rPr lang="fr-FR" dirty="0" smtClean="0"/>
              <a:t>K(d</a:t>
            </a:r>
            <a:r>
              <a:rPr lang="fr-FR" dirty="0"/>
              <a:t>) </a:t>
            </a:r>
            <a:r>
              <a:rPr lang="fr-FR" dirty="0" smtClean="0"/>
              <a:t>&gt;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d</a:t>
            </a:r>
            <a:r>
              <a:rPr lang="fr-FR" baseline="30000" dirty="0" smtClean="0"/>
              <a:t>2 	</a:t>
            </a:r>
            <a:r>
              <a:rPr lang="fr-FR" dirty="0" smtClean="0"/>
              <a:t>pour cluster</a:t>
            </a:r>
          </a:p>
          <a:p>
            <a:endParaRPr lang="fr-FR" dirty="0"/>
          </a:p>
          <a:p>
            <a:r>
              <a:rPr lang="fr-FR" dirty="0"/>
              <a:t>K(d) </a:t>
            </a:r>
            <a:r>
              <a:rPr lang="fr-FR" dirty="0" smtClean="0"/>
              <a:t>&lt;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 	</a:t>
            </a:r>
            <a:r>
              <a:rPr lang="fr-FR" dirty="0"/>
              <a:t>pour </a:t>
            </a:r>
            <a:r>
              <a:rPr lang="fr-FR" dirty="0" smtClean="0"/>
              <a:t>processus régulier</a:t>
            </a:r>
          </a:p>
          <a:p>
            <a:endParaRPr lang="fr-FR" dirty="0"/>
          </a:p>
          <a:p>
            <a:r>
              <a:rPr lang="fr-FR" dirty="0" smtClean="0"/>
              <a:t>Comme précédemment l’inférence est tirée par randomisation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3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852487"/>
            <a:ext cx="6629400" cy="5153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9752" y="6027003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K(d) </a:t>
            </a:r>
            <a:r>
              <a:rPr lang="fr-FR" dirty="0" smtClean="0"/>
              <a:t>&gt;&gt;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 	</a:t>
            </a:r>
            <a:r>
              <a:rPr lang="fr-FR" dirty="0" smtClean="0"/>
              <a:t>=&gt;     cluster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sur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80928"/>
            <a:ext cx="6732240" cy="3695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355976" y="2924944"/>
            <a:ext cx="57606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67944" y="2833191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crimeK_env</a:t>
            </a:r>
            <a:endParaRPr lang="fr-F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36712"/>
            <a:ext cx="31051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68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81290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L’estimation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noyau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(méthode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Parzen-Rosenblatt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est une méthode non-paramétrique d’estimation de la densité de probabilité d’une variable aléatoire. Elle se base sur un échantillon d’une population statistique et permet d’estimer la densité en tout point du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6" descr="http://scikit-learn.org/stable/_images/sphx_glr_plot_kde_1d_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8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69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2402" name="Picture 2" descr="http://www.geography.hunter.cuny.edu/~jochen/GTECH361/lectures/lecture11/concepts/Kernel%20density%20calculations_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4" y="3429000"/>
            <a:ext cx="27527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http://www.geography.hunter.cuny.edu/~jochen/GTECH361/lectures/lecture11/concepts/Kernel%20density%20calculations_files/image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8" y="3429000"/>
            <a:ext cx="37052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s://upload.wikimedia.org/wikipedia/commons/thumb/a/a3/Parzen_window_illustration.svg/620px-Parzen_window_illustrat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4604"/>
            <a:ext cx="59055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126876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335699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6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E76B84-827C-4C04-8852-D79550186A84}" type="slidenum">
              <a:rPr lang="fr-FR" altLang="fr-FR" sz="1400" b="0"/>
              <a:pPr eaLnBrk="1" hangingPunct="1"/>
              <a:t>7</a:t>
            </a:fld>
            <a:endParaRPr lang="fr-FR" altLang="fr-FR" sz="1400" b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79388" y="666750"/>
            <a:ext cx="8701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Ici cas des petits échantillons n</a:t>
            </a:r>
            <a:r>
              <a:rPr lang="fr-FR" altLang="fr-FR" b="0" baseline="-25000"/>
              <a:t>F </a:t>
            </a:r>
            <a:r>
              <a:rPr lang="fr-FR" altLang="fr-FR" b="0"/>
              <a:t>&amp; n</a:t>
            </a:r>
            <a:r>
              <a:rPr lang="fr-FR" altLang="fr-FR" b="0" baseline="-25000"/>
              <a:t>M</a:t>
            </a:r>
            <a:r>
              <a:rPr lang="fr-FR" altLang="fr-FR" b="0"/>
              <a:t> &lt; 25 (en fait n</a:t>
            </a:r>
            <a:r>
              <a:rPr lang="fr-FR" altLang="fr-FR" b="0" baseline="-25000"/>
              <a:t>F</a:t>
            </a:r>
            <a:r>
              <a:rPr lang="fr-FR" altLang="fr-FR" b="0"/>
              <a:t>=9 et n</a:t>
            </a:r>
            <a:r>
              <a:rPr lang="fr-FR" altLang="fr-FR" b="0" baseline="-25000"/>
              <a:t>M</a:t>
            </a:r>
            <a:r>
              <a:rPr lang="fr-FR" altLang="fr-FR" b="0"/>
              <a:t>=6) 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On calcule une variable auxiliaire KS = n</a:t>
            </a:r>
            <a:r>
              <a:rPr lang="fr-FR" altLang="fr-FR" b="0" baseline="-25000"/>
              <a:t>F</a:t>
            </a:r>
            <a:r>
              <a:rPr lang="fr-FR" altLang="fr-FR" b="0"/>
              <a:t> n</a:t>
            </a:r>
            <a:r>
              <a:rPr lang="fr-FR" altLang="fr-FR" b="0" baseline="-25000"/>
              <a:t>M</a:t>
            </a:r>
            <a:r>
              <a:rPr lang="fr-FR" altLang="fr-FR" b="0"/>
              <a:t> D</a:t>
            </a:r>
            <a:r>
              <a:rPr lang="fr-FR" altLang="fr-FR" b="0" baseline="-25000"/>
              <a:t>obs</a:t>
            </a:r>
            <a:r>
              <a:rPr lang="fr-FR" altLang="fr-FR" b="0"/>
              <a:t> = 9.6.0,888 = 47,952 = 48</a:t>
            </a:r>
          </a:p>
        </p:txBody>
      </p:sp>
      <p:pic>
        <p:nvPicPr>
          <p:cNvPr id="83974" name="Picture 5" descr="kolmog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4958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Oval 6"/>
          <p:cNvSpPr>
            <a:spLocks noChangeArrowheads="1"/>
          </p:cNvSpPr>
          <p:nvPr/>
        </p:nvSpPr>
        <p:spPr bwMode="auto">
          <a:xfrm>
            <a:off x="1546225" y="3787775"/>
            <a:ext cx="215900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5076825" y="1989138"/>
            <a:ext cx="36925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Dans la table, la valeur critique s’élève à 39 pour </a:t>
            </a:r>
            <a:r>
              <a:rPr lang="fr-FR" altLang="fr-FR" b="0">
                <a:latin typeface="Symbol" panose="05050102010706020507" pitchFamily="18" charset="2"/>
              </a:rPr>
              <a:t>a</a:t>
            </a:r>
            <a:r>
              <a:rPr lang="fr-FR" altLang="fr-FR" b="0"/>
              <a:t> = 0,05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Si KS&gt;KS</a:t>
            </a:r>
            <a:r>
              <a:rPr lang="fr-FR" altLang="fr-FR" b="0">
                <a:latin typeface="Symbol" panose="05050102010706020507" pitchFamily="18" charset="2"/>
              </a:rPr>
              <a:t>a</a:t>
            </a:r>
            <a:r>
              <a:rPr lang="fr-FR" altLang="fr-FR" b="0"/>
              <a:t>, alors on rejete H</a:t>
            </a:r>
            <a:r>
              <a:rPr lang="fr-FR" altLang="fr-FR" b="0" baseline="-25000"/>
              <a:t>0 </a:t>
            </a:r>
            <a:r>
              <a:rPr lang="fr-FR" altLang="fr-FR" b="0"/>
              <a:t>(rejet des valeurs trop grandes)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Ici 48&gt;39, donc on rejette H</a:t>
            </a:r>
            <a:r>
              <a:rPr lang="fr-FR" altLang="fr-FR" b="0" baseline="-25000"/>
              <a:t>0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/>
              <a:t>Conclusion</a:t>
            </a:r>
            <a:r>
              <a:rPr lang="fr-FR" altLang="fr-FR" b="0"/>
              <a:t>: L’étendue du domaine vital des mâles diffère significativement de l’étendue du domaine des femelles.</a:t>
            </a:r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 flipV="1">
            <a:off x="1762125" y="2636838"/>
            <a:ext cx="410527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6322" name="Picture 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0675"/>
            <a:ext cx="68103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3D pl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9533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845268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du rayon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71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5353050" cy="1343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93777"/>
            <a:ext cx="7308304" cy="40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72</a:t>
            </a:fld>
            <a:endParaRPr lang="fr-FR" altLang="fr-FR" sz="14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87624" y="1772816"/>
            <a:ext cx="6769100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1619672" y="2636800"/>
            <a:ext cx="6121400" cy="935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Autocorrélation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38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3200">
                <a:latin typeface="Square721 BT" pitchFamily="34" charset="0"/>
              </a:rPr>
              <a:t>Licence 3 – Outils mathématiques &amp;</a:t>
            </a:r>
          </a:p>
          <a:p>
            <a:r>
              <a:rPr lang="fr-FR" altLang="fr-FR" sz="3200">
                <a:latin typeface="Square721 BT" pitchFamily="34" charset="0"/>
              </a:rPr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9744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9EE8-750C-4933-832A-7A4CF8A6FB11}" type="slidenum">
              <a:rPr lang="fr-FR" altLang="fr-FR" smtClean="0"/>
              <a:pPr/>
              <a:t>73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812904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are related, but nearby things are more related than distant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things”</a:t>
            </a:r>
          </a:p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 nuisance pour les tests statistiques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Mais aussi une chance permettant l’interpolation spatiale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autocorrelation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spatiale est une mesure de la similarité (corrélation) entre les observations proches.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Voyons le problème sur un exemple temporal d’abord (climat, paramètres biologiques,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59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74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temporelle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89673"/>
            <a:ext cx="3914775" cy="638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620688"/>
            <a:ext cx="6847313" cy="372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91103"/>
            <a:ext cx="3309975" cy="3443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967681"/>
            <a:ext cx="4086225" cy="657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5949280"/>
            <a:ext cx="1562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75</a:t>
            </a:fld>
            <a:endParaRPr lang="en-US" altLang="fr-FR" sz="1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276872"/>
            <a:ext cx="6847313" cy="372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652201"/>
            <a:ext cx="3309975" cy="3443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873413"/>
            <a:ext cx="4276725" cy="1666875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temporelle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76</a:t>
            </a:fld>
            <a:endParaRPr lang="en-US" altLang="fr-FR" sz="1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88840"/>
            <a:ext cx="6847313" cy="372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80728"/>
            <a:ext cx="695325" cy="228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9304" y="5157192"/>
            <a:ext cx="7311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commande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acf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calcule la corrélation à différents « 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Corrélation forte quand les points sont proches, puis diminue au fur et à mesure (au moins ici)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temporelle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77</a:t>
            </a:fld>
            <a:endParaRPr lang="en-US" alt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7" y="1484784"/>
            <a:ext cx="6073853" cy="3302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583" y="3686332"/>
            <a:ext cx="6847313" cy="372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908720"/>
            <a:ext cx="3543300" cy="71437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temporelle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9EE8-750C-4933-832A-7A4CF8A6FB11}" type="slidenum">
              <a:rPr lang="fr-FR" altLang="fr-FR" smtClean="0"/>
              <a:pPr/>
              <a:t>78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81290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l’autocorrélation spatiale, c’est sensiblement la même chose mais attention: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 temps : 1 dimension</a:t>
            </a: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: 2 dimensions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à la mesure de la distance!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L’autocorrélation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spatiale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décrit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degré de similarité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d’observations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(valeurs)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à leurs emplacements (qu'il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s'agisse de points, de zones ou de cellules raster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avec toutes les autres. 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avons donc besoin de deux choses: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lieux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76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79</a:t>
            </a:fld>
            <a:endParaRPr lang="en-US" altLang="fr-FR" sz="1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54" y="716600"/>
            <a:ext cx="7534275" cy="2314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54" y="3237131"/>
            <a:ext cx="7896225" cy="33337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12A8C0-E5DB-475A-BBC9-5303863022DD}" type="slidenum">
              <a:rPr lang="fr-FR" altLang="fr-FR" sz="1400" b="0"/>
              <a:pPr eaLnBrk="1" hangingPunct="1"/>
              <a:t>8</a:t>
            </a:fld>
            <a:endParaRPr lang="fr-FR" altLang="fr-FR" sz="1400" b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2484438" y="1414463"/>
            <a:ext cx="3743325" cy="273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76238" y="811213"/>
            <a:ext cx="638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Si au contraire n</a:t>
            </a:r>
            <a:r>
              <a:rPr lang="fr-FR" altLang="fr-FR" b="0" baseline="-25000"/>
              <a:t>1</a:t>
            </a:r>
            <a:r>
              <a:rPr lang="fr-FR" altLang="fr-FR" b="0"/>
              <a:t> &amp; n</a:t>
            </a:r>
            <a:r>
              <a:rPr lang="fr-FR" altLang="fr-FR" b="0" baseline="-25000"/>
              <a:t>2</a:t>
            </a:r>
            <a:r>
              <a:rPr lang="fr-FR" altLang="fr-FR" b="0"/>
              <a:t> sont supérieurs à 25 on calcule :</a:t>
            </a:r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3122613" y="1630363"/>
          <a:ext cx="26114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Equation" r:id="rId3" imgW="1320480" imgH="1180800" progId="Equation.3">
                  <p:embed/>
                </p:oleObj>
              </mc:Choice>
              <mc:Fallback>
                <p:oleObj name="Equation" r:id="rId3" imgW="1320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630363"/>
                        <a:ext cx="26114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6288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Si D</a:t>
            </a:r>
            <a:r>
              <a:rPr lang="fr-FR" altLang="fr-FR" b="0" baseline="-25000"/>
              <a:t>obs</a:t>
            </a:r>
            <a:r>
              <a:rPr lang="fr-FR" altLang="fr-FR" b="0"/>
              <a:t> &gt; D</a:t>
            </a:r>
            <a:r>
              <a:rPr lang="fr-FR" altLang="fr-FR" b="0" baseline="-25000">
                <a:latin typeface="Symbol" panose="05050102010706020507" pitchFamily="18" charset="2"/>
              </a:rPr>
              <a:t>a</a:t>
            </a:r>
            <a:r>
              <a:rPr lang="fr-FR" altLang="fr-FR" b="0"/>
              <a:t>, l’hypothèse H</a:t>
            </a:r>
            <a:r>
              <a:rPr lang="fr-FR" altLang="fr-FR" b="0" baseline="-25000"/>
              <a:t>0</a:t>
            </a:r>
            <a:r>
              <a:rPr lang="fr-FR" altLang="fr-FR" b="0"/>
              <a:t> est refusée au profit de H</a:t>
            </a:r>
            <a:r>
              <a:rPr lang="fr-FR" altLang="fr-FR" b="0" baseline="-25000"/>
              <a:t>1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80</a:t>
            </a:fld>
            <a:endParaRPr lang="en-US" altLang="fr-FR" sz="14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340768"/>
            <a:ext cx="8296275" cy="3762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4455" y="813634"/>
            <a:ext cx="4655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 passage, l’argument mai de la commande par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81</a:t>
            </a:fld>
            <a:endParaRPr lang="en-US" altLang="fr-FR" sz="1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6467475" cy="44005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4187" r="41109"/>
          <a:stretch/>
        </p:blipFill>
        <p:spPr>
          <a:xfrm>
            <a:off x="5364089" y="1916832"/>
            <a:ext cx="2376264" cy="37235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82</a:t>
            </a:fld>
            <a:endParaRPr lang="en-US" alt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31057"/>
            <a:ext cx="6048672" cy="22639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4187" r="41109"/>
          <a:stretch/>
        </p:blipFill>
        <p:spPr>
          <a:xfrm>
            <a:off x="6660232" y="796414"/>
            <a:ext cx="2376264" cy="372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01008"/>
            <a:ext cx="4448175" cy="685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222" y="3802475"/>
            <a:ext cx="3309975" cy="3443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362450"/>
            <a:ext cx="3952875" cy="211455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Autocorrelation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spatiale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83</a:t>
            </a:fld>
            <a:endParaRPr lang="en-US" altLang="fr-FR" sz="1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600325"/>
            <a:ext cx="8134350" cy="16573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172" y="883028"/>
            <a:ext cx="8387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L'</a:t>
            </a:r>
            <a:r>
              <a:rPr lang="fr-FR" sz="2000" b="1" dirty="0" smtClean="0"/>
              <a:t>indice </a:t>
            </a:r>
            <a:r>
              <a:rPr lang="fr-FR" sz="2000" b="1" dirty="0"/>
              <a:t>de Moran</a:t>
            </a:r>
            <a:r>
              <a:rPr lang="fr-FR" sz="2000" dirty="0"/>
              <a:t> (ou I de </a:t>
            </a:r>
            <a:r>
              <a:rPr lang="fr-FR" sz="2000" b="1" dirty="0"/>
              <a:t>Moran</a:t>
            </a:r>
            <a:r>
              <a:rPr lang="fr-FR" sz="2000" dirty="0"/>
              <a:t>) est une mesure de l'autocorrélation spatiale développée par Patrick </a:t>
            </a:r>
            <a:r>
              <a:rPr lang="fr-FR" sz="2000" b="1" dirty="0"/>
              <a:t>Moran</a:t>
            </a:r>
            <a:r>
              <a:rPr lang="fr-FR" sz="2000" dirty="0"/>
              <a:t>. </a:t>
            </a:r>
            <a:r>
              <a:rPr lang="fr-FR" sz="2000" dirty="0" smtClean="0"/>
              <a:t>L'autocorrélation </a:t>
            </a:r>
            <a:r>
              <a:rPr lang="fr-FR" sz="2000" dirty="0"/>
              <a:t>spatiale est caractérisée par une corrélation entre les mesures géographiquement voisines d'un phénomène mesuré</a:t>
            </a:r>
          </a:p>
        </p:txBody>
      </p:sp>
    </p:spTree>
    <p:extLst>
      <p:ext uri="{BB962C8B-B14F-4D97-AF65-F5344CB8AC3E}">
        <p14:creationId xmlns:p14="http://schemas.microsoft.com/office/powerpoint/2010/main" val="42674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84</a:t>
            </a:fld>
            <a:endParaRPr lang="en-US" altLang="fr-FR" sz="1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5538" name="Picture 2" descr="http://www.geog.ucsb.edu/~good/176b/mo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21199"/>
            <a:ext cx="7716909" cy="4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574" y="601756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Les valeurs </a:t>
            </a:r>
            <a:r>
              <a:rPr lang="fr-FR" sz="1200" dirty="0">
                <a:solidFill>
                  <a:srgbClr val="222222"/>
                </a:solidFill>
                <a:latin typeface="Arial" panose="020B0604020202020204" pitchFamily="34" charset="0"/>
              </a:rPr>
              <a:t>s'étendent de -1 (indiquant une dispersion parfaite) à +1 (corrélation parfaite). Une valeur nulle est significatif d'un modèle spatial parfaitement aléatoire. 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195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85</a:t>
            </a:fld>
            <a:endParaRPr lang="en-US" altLang="fr-FR" sz="1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59" y="782801"/>
            <a:ext cx="7632848" cy="54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86</a:t>
            </a:fld>
            <a:endParaRPr lang="en-US" altLang="fr-FR" sz="1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778388"/>
            <a:ext cx="5814903" cy="56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87</a:t>
            </a:fld>
            <a:endParaRPr lang="en-US" alt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64704"/>
            <a:ext cx="5010150" cy="4400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2260"/>
            <a:ext cx="4143375" cy="11430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 flipH="1">
            <a:off x="1763688" y="4797152"/>
            <a:ext cx="280831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522441"/>
            <a:ext cx="2162175" cy="4286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5215260"/>
            <a:ext cx="4867275" cy="140017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 bwMode="auto">
          <a:xfrm flipH="1" flipV="1">
            <a:off x="2555776" y="5951066"/>
            <a:ext cx="864096" cy="35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88</a:t>
            </a:fld>
            <a:endParaRPr lang="en-US" altLang="fr-FR" sz="1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2495550" cy="838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8" y="2060848"/>
            <a:ext cx="8134350" cy="165735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 flipH="1" flipV="1">
            <a:off x="2123728" y="1818928"/>
            <a:ext cx="864096" cy="457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1033595" y="4848981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Ouf! Heureusement, la fonction est implémentée dans R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89</a:t>
            </a:fld>
            <a:endParaRPr lang="en-US" alt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505700" cy="412432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4CC245-7C00-4B19-BE51-C49ECD0CC4F1}" type="slidenum">
              <a:rPr lang="fr-FR" altLang="fr-FR" sz="1400" b="0"/>
              <a:pPr eaLnBrk="1" hangingPunct="1"/>
              <a:t>9</a:t>
            </a:fld>
            <a:endParaRPr lang="fr-FR" altLang="fr-FR" sz="1400" b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2804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dirty="0">
                <a:solidFill>
                  <a:schemeClr val="accent2"/>
                </a:solidFill>
              </a:rPr>
              <a:t>La loi de Poisson</a:t>
            </a:r>
            <a:r>
              <a:rPr lang="fr-FR" altLang="fr-FR" b="0" dirty="0">
                <a:solidFill>
                  <a:schemeClr val="accent2"/>
                </a:solidFill>
              </a:rPr>
              <a:t>:</a:t>
            </a:r>
            <a:r>
              <a:rPr lang="fr-FR" altLang="fr-FR" b="0" dirty="0"/>
              <a:t> distribution théorique </a:t>
            </a:r>
            <a:r>
              <a:rPr lang="fr-FR" altLang="fr-FR" dirty="0"/>
              <a:t>discontinue</a:t>
            </a:r>
            <a:r>
              <a:rPr lang="fr-FR" altLang="fr-FR" b="0" dirty="0"/>
              <a:t> qui dérive de la loi binomiale.</a:t>
            </a:r>
          </a:p>
          <a:p>
            <a:pPr algn="just"/>
            <a:r>
              <a:rPr lang="fr-FR" altLang="fr-FR" b="0" dirty="0"/>
              <a:t/>
            </a:r>
            <a:br>
              <a:rPr lang="fr-FR" altLang="fr-FR" b="0" dirty="0"/>
            </a:br>
            <a:endParaRPr lang="fr-FR" altLang="fr-FR" b="0" dirty="0"/>
          </a:p>
          <a:p>
            <a:pPr algn="just"/>
            <a:r>
              <a:rPr lang="fr-FR" altLang="fr-FR" b="0" dirty="0"/>
              <a:t>Une des éventualités a une </a:t>
            </a:r>
            <a:r>
              <a:rPr lang="fr-FR" altLang="fr-FR" dirty="0"/>
              <a:t>probabilité très faible</a:t>
            </a:r>
            <a:r>
              <a:rPr lang="fr-FR" altLang="fr-FR" b="0" dirty="0"/>
              <a:t>.</a:t>
            </a:r>
            <a:br>
              <a:rPr lang="fr-FR" altLang="fr-FR" b="0" dirty="0"/>
            </a:br>
            <a:endParaRPr lang="fr-FR" altLang="fr-FR" b="0" dirty="0"/>
          </a:p>
          <a:p>
            <a:pPr algn="just"/>
            <a:r>
              <a:rPr lang="fr-FR" altLang="fr-FR" b="0" dirty="0"/>
              <a:t>Surtout utilisé lorsqu’on compte des individus ou des évènements distribués au hasard dans le temps ou dans l’espace.</a:t>
            </a:r>
          </a:p>
          <a:p>
            <a:pPr algn="just"/>
            <a:endParaRPr lang="fr-FR" altLang="fr-FR" b="0" dirty="0"/>
          </a:p>
          <a:p>
            <a:pPr algn="just"/>
            <a:r>
              <a:rPr lang="fr-FR" altLang="fr-FR" b="0" dirty="0"/>
              <a:t>Loi binomiale tend vers Poisson si p diminue et n augmente. En pratique un événement est rare si p&lt;0.05. L’approximation est satisfaisante si n&gt;50.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 smtClean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 smtClean="0">
                <a:solidFill>
                  <a:schemeClr val="bg1"/>
                </a:solidFill>
              </a:rPr>
              <a:t>)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90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Indice de Moran avec R (test)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6791325" cy="21145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03848" y="400506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Légère corrélation positive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91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graphe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7934325" cy="742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2895600"/>
            <a:ext cx="2066925" cy="3352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56151"/>
            <a:ext cx="1969006" cy="50021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612" y="2348880"/>
            <a:ext cx="2381250" cy="44767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 bwMode="auto">
          <a:xfrm>
            <a:off x="2771800" y="2348880"/>
            <a:ext cx="2304256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29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92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graphe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5810250" cy="2105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73016"/>
            <a:ext cx="1638300" cy="1466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775" y="1337345"/>
            <a:ext cx="2066925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948264" y="1772816"/>
            <a:ext cx="432048" cy="576064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2051720" y="2060848"/>
            <a:ext cx="4896544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12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93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Le graphe de Moran avec 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5200650" cy="1257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989267"/>
            <a:ext cx="4534111" cy="47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94</a:t>
            </a:fld>
            <a:endParaRPr lang="fr-FR" altLang="fr-FR" sz="14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87624" y="1772816"/>
            <a:ext cx="6769100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1619672" y="2636800"/>
            <a:ext cx="6121400" cy="935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Interpolation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380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3200">
                <a:latin typeface="Square721 BT" pitchFamily="34" charset="0"/>
              </a:rPr>
              <a:t>Licence 3 – Outils mathématiques &amp;</a:t>
            </a:r>
          </a:p>
          <a:p>
            <a:r>
              <a:rPr lang="fr-FR" altLang="fr-FR" sz="3200">
                <a:latin typeface="Square721 BT" pitchFamily="34" charset="0"/>
              </a:rPr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2564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95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Interpolation spatiale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836712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L’interpolation spatiale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est le processus d’utilisation des points avec des valeurs connues pour des valeurs estimées à d’autres points inconnus. 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Coût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élevé et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ressources limitées: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collecte de données est généralement menée que dans un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nombre limité d’emplacements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points sélectionnés. Dans les SIG,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l’interpolation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spatiale de ces points peut être appliquée pour créer une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surface raster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avec les estimations faites pour toutes les cellules raster.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2" name="Picture 2" descr="../../_images/temperatur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6207"/>
            <a:ext cx="4489698" cy="3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96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Interpolation spatiale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7" y="975797"/>
            <a:ext cx="80626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Interpolation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utilise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points vecteur avec des valeurs connues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(attention différent des motifs vus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précédement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 pour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estimer des valeurs à des positions inconnues pour créer une surface raster couvrant une zone entière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résultat d’interpolation est typiquement une couche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est important de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trouver une méthode d’interpolation pertinente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pour estimer les valeurs des positions inconnues de façon optimale.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97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Préparation des données avec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09807"/>
            <a:ext cx="8206680" cy="15478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852937"/>
            <a:ext cx="8712967" cy="15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98</a:t>
            </a:fld>
            <a:endParaRPr lang="en-US" altLang="fr-FR" sz="14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0992"/>
            <a:ext cx="8519817" cy="1624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917" r="31907" b="19692"/>
          <a:stretch/>
        </p:blipFill>
        <p:spPr>
          <a:xfrm>
            <a:off x="5436096" y="2636912"/>
            <a:ext cx="3168352" cy="3916364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Préparation des données avec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048100"/>
            <a:ext cx="2649038" cy="365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643" y="5517232"/>
            <a:ext cx="11430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99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Diagramme de </a:t>
            </a:r>
            <a:r>
              <a:rPr lang="fr-FR" altLang="fr-FR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74832"/>
            <a:ext cx="3544812" cy="54464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9" y="105273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des hôpitaux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 hôpital choisir selon la position du malaise?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3517</TotalTime>
  <Words>2258</Words>
  <Application>Microsoft Office PowerPoint</Application>
  <PresentationFormat>Affichage à l'écran (4:3)</PresentationFormat>
  <Paragraphs>859</Paragraphs>
  <Slides>106</Slides>
  <Notes>69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106</vt:i4>
      </vt:variant>
    </vt:vector>
  </HeadingPairs>
  <TitlesOfParts>
    <vt:vector size="122" baseType="lpstr">
      <vt:lpstr>Arial Unicode MS</vt:lpstr>
      <vt:lpstr>Arial</vt:lpstr>
      <vt:lpstr>Arial Black</vt:lpstr>
      <vt:lpstr>Cambria Math</vt:lpstr>
      <vt:lpstr>Courier New</vt:lpstr>
      <vt:lpstr>Lato</vt:lpstr>
      <vt:lpstr>Square721 BT</vt:lpstr>
      <vt:lpstr>Symbol</vt:lpstr>
      <vt:lpstr>Times New Roman</vt:lpstr>
      <vt:lpstr>Wingdings</vt:lpstr>
      <vt:lpstr>Nouvelle présentation</vt:lpstr>
      <vt:lpstr>Equation</vt:lpstr>
      <vt:lpstr>SPW 8.0 Graph</vt:lpstr>
      <vt:lpstr>Worksheet</vt:lpstr>
      <vt:lpstr>Équation</vt:lpstr>
      <vt:lpstr>Bitmap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...</dc:creator>
  <cp:lastModifiedBy>Fabrice Monna</cp:lastModifiedBy>
  <cp:revision>235</cp:revision>
  <cp:lastPrinted>2000-11-26T16:28:36Z</cp:lastPrinted>
  <dcterms:created xsi:type="dcterms:W3CDTF">2000-11-22T09:31:45Z</dcterms:created>
  <dcterms:modified xsi:type="dcterms:W3CDTF">2017-11-18T08:58:46Z</dcterms:modified>
</cp:coreProperties>
</file>