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308" r:id="rId2"/>
    <p:sldId id="310" r:id="rId3"/>
    <p:sldId id="311" r:id="rId4"/>
    <p:sldId id="313" r:id="rId5"/>
    <p:sldId id="314" r:id="rId6"/>
    <p:sldId id="315" r:id="rId7"/>
    <p:sldId id="316" r:id="rId8"/>
    <p:sldId id="317" r:id="rId9"/>
    <p:sldId id="318" r:id="rId10"/>
    <p:sldId id="319" r:id="rId11"/>
    <p:sldId id="320" r:id="rId12"/>
    <p:sldId id="321" r:id="rId13"/>
    <p:sldId id="323" r:id="rId14"/>
    <p:sldId id="324" r:id="rId15"/>
    <p:sldId id="326" r:id="rId16"/>
    <p:sldId id="327" r:id="rId17"/>
    <p:sldId id="328" r:id="rId18"/>
    <p:sldId id="330" r:id="rId19"/>
    <p:sldId id="332" r:id="rId20"/>
    <p:sldId id="333" r:id="rId21"/>
    <p:sldId id="337" r:id="rId22"/>
    <p:sldId id="339" r:id="rId23"/>
    <p:sldId id="340" r:id="rId24"/>
    <p:sldId id="342" r:id="rId25"/>
    <p:sldId id="343" r:id="rId26"/>
    <p:sldId id="344" r:id="rId27"/>
    <p:sldId id="346" r:id="rId28"/>
    <p:sldId id="347" r:id="rId29"/>
    <p:sldId id="348" r:id="rId30"/>
    <p:sldId id="349" r:id="rId31"/>
    <p:sldId id="350" r:id="rId32"/>
    <p:sldId id="352" r:id="rId33"/>
    <p:sldId id="257" r:id="rId34"/>
    <p:sldId id="258" r:id="rId35"/>
    <p:sldId id="259" r:id="rId36"/>
    <p:sldId id="260" r:id="rId37"/>
    <p:sldId id="261" r:id="rId38"/>
    <p:sldId id="262" r:id="rId39"/>
    <p:sldId id="263" r:id="rId40"/>
    <p:sldId id="264" r:id="rId41"/>
    <p:sldId id="266" r:id="rId42"/>
    <p:sldId id="267" r:id="rId43"/>
    <p:sldId id="268" r:id="rId44"/>
    <p:sldId id="269" r:id="rId45"/>
    <p:sldId id="270" r:id="rId46"/>
    <p:sldId id="271" r:id="rId47"/>
    <p:sldId id="272" r:id="rId48"/>
    <p:sldId id="273" r:id="rId49"/>
    <p:sldId id="274" r:id="rId50"/>
    <p:sldId id="275" r:id="rId51"/>
    <p:sldId id="277" r:id="rId52"/>
    <p:sldId id="27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2" r:id="rId67"/>
    <p:sldId id="353" r:id="rId68"/>
    <p:sldId id="365" r:id="rId69"/>
    <p:sldId id="376" r:id="rId70"/>
    <p:sldId id="304" r:id="rId71"/>
    <p:sldId id="305" r:id="rId72"/>
    <p:sldId id="306" r:id="rId73"/>
    <p:sldId id="307" r:id="rId7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38"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12089-4704-8D45-8673-C64BF97542DA}" type="datetimeFigureOut">
              <a:rPr lang="fr-FR" smtClean="0"/>
              <a:pPr/>
              <a:t>24/09/2020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A78A3-01C4-F54F-A8A8-5921F709B184}" type="slidenum">
              <a:rPr lang="fr-FR" smtClean="0"/>
              <a:pPr/>
              <a:t>‹N°›</a:t>
            </a:fld>
            <a:endParaRPr lang="fr-FR"/>
          </a:p>
        </p:txBody>
      </p:sp>
    </p:spTree>
    <p:extLst>
      <p:ext uri="{BB962C8B-B14F-4D97-AF65-F5344CB8AC3E}">
        <p14:creationId xmlns:p14="http://schemas.microsoft.com/office/powerpoint/2010/main" val="554063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11F2C0C-9801-674C-BBC4-7F2212FEBD0C}" type="slidenum">
              <a:rPr lang="fr-FR" sz="1200"/>
              <a:pPr eaLnBrk="1" hangingPunct="1"/>
              <a:t>35</a:t>
            </a:fld>
            <a:endParaRPr lang="fr-F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atin typeface="Arial" charset="0"/>
                <a:cs typeface="Arial" charset="0"/>
              </a:rPr>
              <a:t>Le test statistique va prendre en compte le fait que lorsqu’on travaille sur un échantillon, on risque de faire se tromper. Donc si on trouve une moyenne différente de 1.2, cela ne veut pas dire obligatoirement que la moyenne de la population est différente de 1.2 car notre estimation est sujette à l’erreur.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8097BB-D468-584D-A005-46BB615224C0}" type="slidenum">
              <a:rPr lang="fr-FR" sz="1200"/>
              <a:pPr eaLnBrk="1" hangingPunct="1"/>
              <a:t>42</a:t>
            </a:fld>
            <a:endParaRPr lang="fr-FR"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atin typeface="Arial" charset="0"/>
                <a:cs typeface="Arial" charset="0"/>
              </a:rPr>
              <a:t>Exemple: filtration du sang pour enlever des cellules sanguines. On voit savoir si le filtre est efficace. Par définition, le filtre NE PEUT PAS RAJOUTER de cellules sanguines. Donc s’il a un effet, cela sera uniquement dans le sens d’observer moins de cellules apres filtratrion que avant. Donc c’est unilatéral.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CF8D8AF-CF74-C246-A95D-6C551FA5A74E}" type="slidenum">
              <a:rPr lang="fr-FR" sz="1200"/>
              <a:pPr eaLnBrk="1" hangingPunct="1"/>
              <a:t>53</a:t>
            </a:fld>
            <a:endParaRPr lang="fr-F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fr-FR">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AA53760-F68E-7E45-B49F-415BA39B1E51}" type="slidenum">
              <a:rPr lang="fr-FR" sz="1200"/>
              <a:pPr eaLnBrk="1" hangingPunct="1"/>
              <a:t>66</a:t>
            </a:fld>
            <a:endParaRPr lang="fr-FR"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atin typeface="Arial" charset="0"/>
                <a:cs typeface="Arial" charset="0"/>
              </a:rPr>
              <a:t>En fait, la valeur maximale que l’on peut obtenir si les rangs sont complètement différents c’est 6*6. Si on a tous les rangs de A &gt; que tous les rangs de B, </a:t>
            </a:r>
          </a:p>
          <a:p>
            <a:pPr eaLnBrk="1" hangingPunct="1"/>
            <a:r>
              <a:rPr lang="fr-FR">
                <a:latin typeface="Arial" charset="0"/>
                <a:cs typeface="Arial" charset="0"/>
              </a:rPr>
              <a:t>Pour chaque observation de A, la valeur sera nB donc le maximum est bien nA *nB.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27E8746-073C-4600-83FA-FCD56AC53DAD}" type="datetime1">
              <a:rPr lang="fr-FR" smtClean="0"/>
              <a:t>24/09/2020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166626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2E017C-6286-46B3-B6CA-C1AB6B9617F2}" type="datetime1">
              <a:rPr lang="fr-FR" smtClean="0"/>
              <a:t>24/09/2020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130220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999826-3041-45FE-8130-0492DF374F9D}" type="datetime1">
              <a:rPr lang="fr-FR" smtClean="0"/>
              <a:t>24/09/2020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290387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457200"/>
            <a:ext cx="8229600" cy="541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2"/>
          <p:cNvSpPr>
            <a:spLocks noGrp="1" noChangeArrowheads="1"/>
          </p:cNvSpPr>
          <p:nvPr>
            <p:ph type="ftr" sz="quarter" idx="10"/>
          </p:nvPr>
        </p:nvSpPr>
        <p:spPr>
          <a:ln/>
        </p:spPr>
        <p:txBody>
          <a:bodyPr/>
          <a:lstStyle>
            <a:lvl1pPr>
              <a:defRPr/>
            </a:lvl1pPr>
          </a:lstStyle>
          <a:p>
            <a:endParaRPr lang="fr-FR"/>
          </a:p>
        </p:txBody>
      </p:sp>
      <p:sp>
        <p:nvSpPr>
          <p:cNvPr id="4" name="Rectangle 3"/>
          <p:cNvSpPr>
            <a:spLocks noGrp="1" noChangeArrowheads="1"/>
          </p:cNvSpPr>
          <p:nvPr>
            <p:ph type="sldNum" sz="quarter" idx="11"/>
          </p:nvPr>
        </p:nvSpPr>
        <p:spPr>
          <a:ln/>
        </p:spPr>
        <p:txBody>
          <a:bodyPr/>
          <a:lstStyle>
            <a:lvl1pPr>
              <a:defRPr/>
            </a:lvl1pPr>
          </a:lstStyle>
          <a:p>
            <a:fld id="{406B7885-BC3D-A442-BABA-5D02E9FC239B}" type="slidenum">
              <a:rPr lang="en-GB"/>
              <a:pPr/>
              <a:t>‹N°›</a:t>
            </a:fld>
            <a:endParaRPr lang="en-GB"/>
          </a:p>
        </p:txBody>
      </p:sp>
      <p:sp>
        <p:nvSpPr>
          <p:cNvPr id="5" name="Rectangle 16"/>
          <p:cNvSpPr>
            <a:spLocks noGrp="1" noChangeArrowheads="1"/>
          </p:cNvSpPr>
          <p:nvPr>
            <p:ph type="dt" sz="half" idx="12"/>
          </p:nvPr>
        </p:nvSpPr>
        <p:spPr>
          <a:ln/>
        </p:spPr>
        <p:txBody>
          <a:bodyPr/>
          <a:lstStyle>
            <a:lvl1pPr>
              <a:defRPr/>
            </a:lvl1pPr>
          </a:lstStyle>
          <a:p>
            <a:fld id="{CC3AF33A-DE96-42E7-8A64-E2582E9D1A00}" type="datetime1">
              <a:rPr lang="fr-FR" smtClean="0"/>
              <a:t>24/09/2020</a:t>
            </a:fld>
            <a:endParaRPr lang="fr-FR"/>
          </a:p>
        </p:txBody>
      </p:sp>
    </p:spTree>
    <p:extLst>
      <p:ext uri="{BB962C8B-B14F-4D97-AF65-F5344CB8AC3E}">
        <p14:creationId xmlns:p14="http://schemas.microsoft.com/office/powerpoint/2010/main" val="241083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Cliquez et modifiez le titre</a:t>
            </a:r>
          </a:p>
        </p:txBody>
      </p:sp>
      <p:sp>
        <p:nvSpPr>
          <p:cNvPr id="3" name="Espace réservé du texte 2"/>
          <p:cNvSpPr>
            <a:spLocks noGrp="1"/>
          </p:cNvSpPr>
          <p:nvPr>
            <p:ph type="body" sz="half" idx="1"/>
          </p:nvPr>
        </p:nvSpPr>
        <p:spPr>
          <a:xfrm>
            <a:off x="457200" y="1981200"/>
            <a:ext cx="40386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40386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p:cNvSpPr>
            <a:spLocks noGrp="1" noChangeArrowheads="1"/>
          </p:cNvSpPr>
          <p:nvPr>
            <p:ph type="ftr" sz="quarter" idx="10"/>
          </p:nvPr>
        </p:nvSpPr>
        <p:spPr>
          <a:ln/>
        </p:spPr>
        <p:txBody>
          <a:bodyPr/>
          <a:lstStyle>
            <a:lvl1pPr>
              <a:defRPr/>
            </a:lvl1pPr>
          </a:lstStyle>
          <a:p>
            <a:endParaRPr lang="fr-FR"/>
          </a:p>
        </p:txBody>
      </p:sp>
      <p:sp>
        <p:nvSpPr>
          <p:cNvPr id="6" name="Rectangle 3"/>
          <p:cNvSpPr>
            <a:spLocks noGrp="1" noChangeArrowheads="1"/>
          </p:cNvSpPr>
          <p:nvPr>
            <p:ph type="sldNum" sz="quarter" idx="11"/>
          </p:nvPr>
        </p:nvSpPr>
        <p:spPr>
          <a:ln/>
        </p:spPr>
        <p:txBody>
          <a:bodyPr/>
          <a:lstStyle>
            <a:lvl1pPr>
              <a:defRPr/>
            </a:lvl1pPr>
          </a:lstStyle>
          <a:p>
            <a:fld id="{0DC5C631-A3E8-1045-B413-4F7B6AE5CC67}" type="slidenum">
              <a:rPr lang="en-GB"/>
              <a:pPr/>
              <a:t>‹N°›</a:t>
            </a:fld>
            <a:endParaRPr lang="en-GB"/>
          </a:p>
        </p:txBody>
      </p:sp>
      <p:sp>
        <p:nvSpPr>
          <p:cNvPr id="7" name="Rectangle 16"/>
          <p:cNvSpPr>
            <a:spLocks noGrp="1" noChangeArrowheads="1"/>
          </p:cNvSpPr>
          <p:nvPr>
            <p:ph type="dt" sz="half" idx="12"/>
          </p:nvPr>
        </p:nvSpPr>
        <p:spPr>
          <a:ln/>
        </p:spPr>
        <p:txBody>
          <a:bodyPr/>
          <a:lstStyle>
            <a:lvl1pPr>
              <a:defRPr/>
            </a:lvl1pPr>
          </a:lstStyle>
          <a:p>
            <a:fld id="{B558D609-5BC8-40AE-BD59-1A1E3E8FDDA8}" type="datetime1">
              <a:rPr lang="fr-FR" smtClean="0"/>
              <a:t>24/09/2020</a:t>
            </a:fld>
            <a:endParaRPr lang="fr-FR"/>
          </a:p>
        </p:txBody>
      </p:sp>
    </p:spTree>
    <p:extLst>
      <p:ext uri="{BB962C8B-B14F-4D97-AF65-F5344CB8AC3E}">
        <p14:creationId xmlns:p14="http://schemas.microsoft.com/office/powerpoint/2010/main" val="152237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9A76F2-0ACC-4D1D-89F0-1656738BB974}" type="datetime1">
              <a:rPr lang="fr-FR" smtClean="0"/>
              <a:t>24/09/2020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337287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78DBACB-ED37-43D7-981B-D07BAD7695A0}" type="datetime1">
              <a:rPr lang="fr-FR" smtClean="0"/>
              <a:t>24/09/2020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337967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D9209C-D603-4CDA-BD43-4765E1D5D1CB}" type="datetime1">
              <a:rPr lang="fr-FR" smtClean="0"/>
              <a:t>24/09/2020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279713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BC757DA-28DF-4299-84FE-91E949CE0178}" type="datetime1">
              <a:rPr lang="fr-FR" smtClean="0"/>
              <a:t>24/09/2020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193983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583B0845-A3C8-489A-BD96-B50714B7A06F}" type="datetime1">
              <a:rPr lang="fr-FR" smtClean="0"/>
              <a:t>24/09/2020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232734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DFAC7F-D036-4541-B282-96C5CEDAE839}" type="datetime1">
              <a:rPr lang="fr-FR" smtClean="0"/>
              <a:t>24/09/2020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156746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E5365E5-E5F4-481E-844D-370883D02279}" type="datetime1">
              <a:rPr lang="fr-FR" smtClean="0"/>
              <a:t>24/09/2020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29391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DDF5BB6-3B65-4412-86F0-F43087F28DE3}" type="datetime1">
              <a:rPr lang="fr-FR" smtClean="0"/>
              <a:t>24/09/2020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1CC5A-BD4C-A94D-B1F2-221A06ABC680}" type="slidenum">
              <a:rPr lang="fr-FR" smtClean="0"/>
              <a:pPr/>
              <a:t>‹N°›</a:t>
            </a:fld>
            <a:endParaRPr lang="fr-FR"/>
          </a:p>
        </p:txBody>
      </p:sp>
    </p:spTree>
    <p:extLst>
      <p:ext uri="{BB962C8B-B14F-4D97-AF65-F5344CB8AC3E}">
        <p14:creationId xmlns:p14="http://schemas.microsoft.com/office/powerpoint/2010/main" val="34256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803CD-A15B-429F-94B0-18A0A35101E5}" type="datetime1">
              <a:rPr lang="fr-FR" smtClean="0"/>
              <a:t>24/09/2020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1CC5A-BD4C-A94D-B1F2-221A06ABC680}" type="slidenum">
              <a:rPr lang="fr-FR" smtClean="0"/>
              <a:pPr/>
              <a:t>‹N°›</a:t>
            </a:fld>
            <a:endParaRPr lang="fr-FR"/>
          </a:p>
        </p:txBody>
      </p:sp>
    </p:spTree>
    <p:extLst>
      <p:ext uri="{BB962C8B-B14F-4D97-AF65-F5344CB8AC3E}">
        <p14:creationId xmlns:p14="http://schemas.microsoft.com/office/powerpoint/2010/main" val="3310255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5.w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6.w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9.wmf"/></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2.wmf"/><Relationship Id="rId5" Type="http://schemas.openxmlformats.org/officeDocument/2006/relationships/oleObject" Target="../embeddings/oleObject6.bin"/><Relationship Id="rId4" Type="http://schemas.openxmlformats.org/officeDocument/2006/relationships/image" Target="../media/image41.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6.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7.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9.wmf"/><Relationship Id="rId5" Type="http://schemas.openxmlformats.org/officeDocument/2006/relationships/oleObject" Target="../embeddings/oleObject11.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13.bin"/></Relationships>
</file>

<file path=ppt/slides/_rels/slide6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3.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10" descr="cac1704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44538"/>
            <a:ext cx="7016750" cy="383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Text Box 11"/>
          <p:cNvSpPr txBox="1">
            <a:spLocks noChangeArrowheads="1"/>
          </p:cNvSpPr>
          <p:nvPr/>
        </p:nvSpPr>
        <p:spPr bwMode="auto">
          <a:xfrm>
            <a:off x="3419475" y="4951413"/>
            <a:ext cx="2444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dirty="0">
                <a:latin typeface="Calibri" charset="0"/>
              </a:rPr>
              <a:t>Sébastien Couette</a:t>
            </a:r>
          </a:p>
        </p:txBody>
      </p:sp>
      <p:sp>
        <p:nvSpPr>
          <p:cNvPr id="7" name="Text Box 11"/>
          <p:cNvSpPr txBox="1">
            <a:spLocks noChangeArrowheads="1"/>
          </p:cNvSpPr>
          <p:nvPr/>
        </p:nvSpPr>
        <p:spPr bwMode="auto">
          <a:xfrm>
            <a:off x="3571875" y="5822712"/>
            <a:ext cx="22896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dirty="0">
                <a:latin typeface="Calibri" charset="0"/>
              </a:rPr>
              <a:t>Statistiques CM1</a:t>
            </a:r>
          </a:p>
        </p:txBody>
      </p:sp>
      <p:sp>
        <p:nvSpPr>
          <p:cNvPr id="2" name="Espace réservé du numéro de diapositive 1">
            <a:extLst>
              <a:ext uri="{FF2B5EF4-FFF2-40B4-BE49-F238E27FC236}">
                <a16:creationId xmlns:a16="http://schemas.microsoft.com/office/drawing/2014/main" id="{CA7FA82E-71AC-4E21-A317-9BABF2CD235C}"/>
              </a:ext>
            </a:extLst>
          </p:cNvPr>
          <p:cNvSpPr>
            <a:spLocks noGrp="1"/>
          </p:cNvSpPr>
          <p:nvPr>
            <p:ph type="sldNum" sz="quarter" idx="12"/>
          </p:nvPr>
        </p:nvSpPr>
        <p:spPr/>
        <p:txBody>
          <a:bodyPr/>
          <a:lstStyle/>
          <a:p>
            <a:fld id="{1BD1CC5A-BD4C-A94D-B1F2-221A06ABC680}" type="slidenum">
              <a:rPr lang="fr-FR" smtClean="0"/>
              <a:pPr/>
              <a:t>1</a:t>
            </a:fld>
            <a:endParaRPr lang="fr-FR"/>
          </a:p>
        </p:txBody>
      </p:sp>
    </p:spTree>
    <p:extLst>
      <p:ext uri="{BB962C8B-B14F-4D97-AF65-F5344CB8AC3E}">
        <p14:creationId xmlns:p14="http://schemas.microsoft.com/office/powerpoint/2010/main" val="212569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825500" y="1941513"/>
            <a:ext cx="2008188" cy="14017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24579" name="Rectangle 5"/>
          <p:cNvSpPr>
            <a:spLocks noChangeArrowheads="1"/>
          </p:cNvSpPr>
          <p:nvPr/>
        </p:nvSpPr>
        <p:spPr bwMode="auto">
          <a:xfrm>
            <a:off x="1038225" y="1544638"/>
            <a:ext cx="6915150" cy="2952750"/>
          </a:xfrm>
          <a:prstGeom prst="rect">
            <a:avLst/>
          </a:prstGeom>
          <a:solidFill>
            <a:schemeClr val="bg1"/>
          </a:solidFill>
          <a:ln w="28575">
            <a:solidFill>
              <a:schemeClr val="tx1"/>
            </a:solidFill>
            <a:miter lim="800000"/>
            <a:headEnd/>
            <a:tailEnd/>
          </a:ln>
        </p:spPr>
        <p:txBody>
          <a:bodyPr wrap="none" anchor="ctr"/>
          <a:lstStyle/>
          <a:p>
            <a:endParaRPr lang="fr-FR"/>
          </a:p>
        </p:txBody>
      </p:sp>
      <p:sp>
        <p:nvSpPr>
          <p:cNvPr id="24580" name="Text Box 6"/>
          <p:cNvSpPr txBox="1">
            <a:spLocks noChangeArrowheads="1"/>
          </p:cNvSpPr>
          <p:nvPr/>
        </p:nvSpPr>
        <p:spPr bwMode="auto">
          <a:xfrm>
            <a:off x="1128713" y="1689100"/>
            <a:ext cx="992187"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latin typeface="Trebuchet MS" charset="0"/>
              </a:rPr>
              <a:t>modalité</a:t>
            </a:r>
          </a:p>
        </p:txBody>
      </p:sp>
      <p:sp>
        <p:nvSpPr>
          <p:cNvPr id="24581" name="Text Box 7"/>
          <p:cNvSpPr txBox="1">
            <a:spLocks noChangeArrowheads="1"/>
          </p:cNvSpPr>
          <p:nvPr/>
        </p:nvSpPr>
        <p:spPr bwMode="auto">
          <a:xfrm>
            <a:off x="2265363" y="1689100"/>
            <a:ext cx="952500"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latin typeface="Trebuchet MS" charset="0"/>
              </a:rPr>
              <a:t>Effectifs</a:t>
            </a:r>
          </a:p>
        </p:txBody>
      </p:sp>
      <p:sp>
        <p:nvSpPr>
          <p:cNvPr id="24582" name="Text Box 8"/>
          <p:cNvSpPr txBox="1">
            <a:spLocks noChangeArrowheads="1"/>
          </p:cNvSpPr>
          <p:nvPr/>
        </p:nvSpPr>
        <p:spPr bwMode="auto">
          <a:xfrm>
            <a:off x="2660650" y="1928813"/>
            <a:ext cx="341313" cy="33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i</a:t>
            </a:r>
          </a:p>
        </p:txBody>
      </p:sp>
      <p:sp>
        <p:nvSpPr>
          <p:cNvPr id="24583" name="Line 10"/>
          <p:cNvSpPr>
            <a:spLocks noChangeShapeType="1"/>
          </p:cNvSpPr>
          <p:nvPr/>
        </p:nvSpPr>
        <p:spPr bwMode="auto">
          <a:xfrm flipH="1">
            <a:off x="1038225" y="2263775"/>
            <a:ext cx="6915150" cy="15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584" name="Text Box 11"/>
          <p:cNvSpPr txBox="1">
            <a:spLocks noChangeArrowheads="1"/>
          </p:cNvSpPr>
          <p:nvPr/>
        </p:nvSpPr>
        <p:spPr bwMode="auto">
          <a:xfrm>
            <a:off x="1463675" y="2216150"/>
            <a:ext cx="3698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a:t>
            </a:r>
            <a:r>
              <a:rPr lang="fr-FR" sz="1800" i="1" baseline="-25000">
                <a:latin typeface="Trebuchet MS" charset="0"/>
              </a:rPr>
              <a:t>1</a:t>
            </a:r>
          </a:p>
        </p:txBody>
      </p:sp>
      <p:sp>
        <p:nvSpPr>
          <p:cNvPr id="24585" name="Text Box 13"/>
          <p:cNvSpPr txBox="1">
            <a:spLocks noChangeArrowheads="1"/>
          </p:cNvSpPr>
          <p:nvPr/>
        </p:nvSpPr>
        <p:spPr bwMode="auto">
          <a:xfrm>
            <a:off x="1458913" y="2647950"/>
            <a:ext cx="3698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a:t>
            </a:r>
            <a:r>
              <a:rPr lang="fr-FR" sz="1800" i="1" baseline="-25000">
                <a:latin typeface="Trebuchet MS" charset="0"/>
              </a:rPr>
              <a:t>2</a:t>
            </a:r>
          </a:p>
        </p:txBody>
      </p:sp>
      <p:sp>
        <p:nvSpPr>
          <p:cNvPr id="24586" name="Text Box 14"/>
          <p:cNvSpPr txBox="1">
            <a:spLocks noChangeArrowheads="1"/>
          </p:cNvSpPr>
          <p:nvPr/>
        </p:nvSpPr>
        <p:spPr bwMode="auto">
          <a:xfrm>
            <a:off x="1458913" y="2919413"/>
            <a:ext cx="333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t>
            </a:r>
            <a:endParaRPr lang="fr-FR" sz="1800" i="1" baseline="-25000">
              <a:latin typeface="Trebuchet MS" charset="0"/>
            </a:endParaRPr>
          </a:p>
        </p:txBody>
      </p:sp>
      <p:sp>
        <p:nvSpPr>
          <p:cNvPr id="24587" name="Text Box 15"/>
          <p:cNvSpPr txBox="1">
            <a:spLocks noChangeArrowheads="1"/>
          </p:cNvSpPr>
          <p:nvPr/>
        </p:nvSpPr>
        <p:spPr bwMode="auto">
          <a:xfrm>
            <a:off x="1458913" y="3344863"/>
            <a:ext cx="3651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a:t>
            </a:r>
            <a:r>
              <a:rPr lang="fr-FR" sz="1800" i="1" baseline="-25000">
                <a:latin typeface="Trebuchet MS" charset="0"/>
              </a:rPr>
              <a:t>k</a:t>
            </a:r>
          </a:p>
        </p:txBody>
      </p:sp>
      <p:sp>
        <p:nvSpPr>
          <p:cNvPr id="24588" name="Text Box 16"/>
          <p:cNvSpPr txBox="1">
            <a:spLocks noChangeArrowheads="1"/>
          </p:cNvSpPr>
          <p:nvPr/>
        </p:nvSpPr>
        <p:spPr bwMode="auto">
          <a:xfrm>
            <a:off x="2654300" y="2263775"/>
            <a:ext cx="3746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1</a:t>
            </a:r>
          </a:p>
        </p:txBody>
      </p:sp>
      <p:sp>
        <p:nvSpPr>
          <p:cNvPr id="24589" name="Text Box 17"/>
          <p:cNvSpPr txBox="1">
            <a:spLocks noChangeArrowheads="1"/>
          </p:cNvSpPr>
          <p:nvPr/>
        </p:nvSpPr>
        <p:spPr bwMode="auto">
          <a:xfrm>
            <a:off x="2654300" y="2647950"/>
            <a:ext cx="3746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2</a:t>
            </a:r>
          </a:p>
        </p:txBody>
      </p:sp>
      <p:sp>
        <p:nvSpPr>
          <p:cNvPr id="24590" name="Text Box 18"/>
          <p:cNvSpPr txBox="1">
            <a:spLocks noChangeArrowheads="1"/>
          </p:cNvSpPr>
          <p:nvPr/>
        </p:nvSpPr>
        <p:spPr bwMode="auto">
          <a:xfrm>
            <a:off x="2654300" y="3344863"/>
            <a:ext cx="3730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k</a:t>
            </a:r>
          </a:p>
        </p:txBody>
      </p:sp>
      <p:sp>
        <p:nvSpPr>
          <p:cNvPr id="24591" name="Text Box 19"/>
          <p:cNvSpPr txBox="1">
            <a:spLocks noChangeArrowheads="1"/>
          </p:cNvSpPr>
          <p:nvPr/>
        </p:nvSpPr>
        <p:spPr bwMode="auto">
          <a:xfrm>
            <a:off x="2625725" y="2913063"/>
            <a:ext cx="3333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t>
            </a:r>
            <a:endParaRPr lang="fr-FR" sz="1800" i="1" baseline="-25000">
              <a:latin typeface="Trebuchet MS" charset="0"/>
            </a:endParaRPr>
          </a:p>
        </p:txBody>
      </p:sp>
      <p:sp>
        <p:nvSpPr>
          <p:cNvPr id="24592" name="Line 20"/>
          <p:cNvSpPr>
            <a:spLocks noChangeShapeType="1"/>
          </p:cNvSpPr>
          <p:nvPr/>
        </p:nvSpPr>
        <p:spPr bwMode="auto">
          <a:xfrm flipH="1" flipV="1">
            <a:off x="1038225" y="2695575"/>
            <a:ext cx="6915150" cy="15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593" name="Rectangle 23"/>
          <p:cNvSpPr>
            <a:spLocks noChangeArrowheads="1"/>
          </p:cNvSpPr>
          <p:nvPr/>
        </p:nvSpPr>
        <p:spPr bwMode="auto">
          <a:xfrm>
            <a:off x="2336800" y="3765550"/>
            <a:ext cx="131762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fr-FR" sz="1200" i="1"/>
              <a:t>k</a:t>
            </a:r>
            <a:endParaRPr lang="fr-FR" sz="1200"/>
          </a:p>
          <a:p>
            <a:r>
              <a:rPr lang="fr-FR"/>
              <a:t>∑ </a:t>
            </a:r>
            <a:r>
              <a:rPr lang="fr-FR" i="1"/>
              <a:t>n</a:t>
            </a:r>
            <a:r>
              <a:rPr lang="fr-FR" i="1" baseline="-25000"/>
              <a:t>i</a:t>
            </a:r>
            <a:r>
              <a:rPr lang="fr-FR" i="1"/>
              <a:t> = n</a:t>
            </a:r>
            <a:endParaRPr lang="fr-FR"/>
          </a:p>
          <a:p>
            <a:r>
              <a:rPr lang="fr-FR" sz="1200" i="1"/>
              <a:t>i=1</a:t>
            </a:r>
          </a:p>
        </p:txBody>
      </p:sp>
      <p:sp>
        <p:nvSpPr>
          <p:cNvPr id="24594" name="Text Box 24"/>
          <p:cNvSpPr txBox="1">
            <a:spLocks noChangeArrowheads="1"/>
          </p:cNvSpPr>
          <p:nvPr/>
        </p:nvSpPr>
        <p:spPr bwMode="auto">
          <a:xfrm>
            <a:off x="900113" y="357188"/>
            <a:ext cx="36703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200" b="1" i="1">
                <a:solidFill>
                  <a:srgbClr val="FF381D"/>
                </a:solidFill>
              </a:rPr>
              <a:t>Présentation des données</a:t>
            </a:r>
          </a:p>
        </p:txBody>
      </p:sp>
      <p:sp>
        <p:nvSpPr>
          <p:cNvPr id="24595" name="Line 25"/>
          <p:cNvSpPr>
            <a:spLocks noChangeShapeType="1"/>
          </p:cNvSpPr>
          <p:nvPr/>
        </p:nvSpPr>
        <p:spPr bwMode="auto">
          <a:xfrm>
            <a:off x="827088" y="765175"/>
            <a:ext cx="748982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596" name="Line 26"/>
          <p:cNvSpPr>
            <a:spLocks noChangeShapeType="1"/>
          </p:cNvSpPr>
          <p:nvPr/>
        </p:nvSpPr>
        <p:spPr bwMode="auto">
          <a:xfrm>
            <a:off x="3273425" y="1544638"/>
            <a:ext cx="0" cy="29527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597" name="Line 27"/>
          <p:cNvSpPr>
            <a:spLocks noChangeShapeType="1"/>
          </p:cNvSpPr>
          <p:nvPr/>
        </p:nvSpPr>
        <p:spPr bwMode="auto">
          <a:xfrm>
            <a:off x="4570413" y="1544638"/>
            <a:ext cx="0" cy="29527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598" name="Line 28"/>
          <p:cNvSpPr>
            <a:spLocks noChangeShapeType="1"/>
          </p:cNvSpPr>
          <p:nvPr/>
        </p:nvSpPr>
        <p:spPr bwMode="auto">
          <a:xfrm flipH="1" flipV="1">
            <a:off x="1041400" y="3054350"/>
            <a:ext cx="6915150" cy="15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599" name="Line 29"/>
          <p:cNvSpPr>
            <a:spLocks noChangeShapeType="1"/>
          </p:cNvSpPr>
          <p:nvPr/>
        </p:nvSpPr>
        <p:spPr bwMode="auto">
          <a:xfrm flipH="1" flipV="1">
            <a:off x="1041400" y="3343275"/>
            <a:ext cx="6915150" cy="15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600" name="Text Box 30"/>
          <p:cNvSpPr txBox="1">
            <a:spLocks noChangeArrowheads="1"/>
          </p:cNvSpPr>
          <p:nvPr/>
        </p:nvSpPr>
        <p:spPr bwMode="auto">
          <a:xfrm>
            <a:off x="3232150" y="1639888"/>
            <a:ext cx="11890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latin typeface="Trebuchet MS" charset="0"/>
              </a:rPr>
              <a:t>fréquences</a:t>
            </a:r>
          </a:p>
        </p:txBody>
      </p:sp>
      <p:sp>
        <p:nvSpPr>
          <p:cNvPr id="24601" name="Text Box 31"/>
          <p:cNvSpPr txBox="1">
            <a:spLocks noChangeArrowheads="1"/>
          </p:cNvSpPr>
          <p:nvPr/>
        </p:nvSpPr>
        <p:spPr bwMode="auto">
          <a:xfrm>
            <a:off x="3705225" y="18319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f</a:t>
            </a:r>
            <a:r>
              <a:rPr lang="fr-FR" sz="1800" i="1" baseline="-25000">
                <a:latin typeface="Trebuchet MS" charset="0"/>
              </a:rPr>
              <a:t>i</a:t>
            </a:r>
            <a:endParaRPr lang="fr-FR" sz="1800" i="1">
              <a:latin typeface="Trebuchet MS" charset="0"/>
            </a:endParaRPr>
          </a:p>
        </p:txBody>
      </p:sp>
      <p:sp>
        <p:nvSpPr>
          <p:cNvPr id="24602" name="Line 32"/>
          <p:cNvSpPr>
            <a:spLocks noChangeShapeType="1"/>
          </p:cNvSpPr>
          <p:nvPr/>
        </p:nvSpPr>
        <p:spPr bwMode="auto">
          <a:xfrm>
            <a:off x="2265363" y="1544638"/>
            <a:ext cx="0" cy="29527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603" name="Text Box 34"/>
          <p:cNvSpPr txBox="1">
            <a:spLocks noChangeArrowheads="1"/>
          </p:cNvSpPr>
          <p:nvPr/>
        </p:nvSpPr>
        <p:spPr bwMode="auto">
          <a:xfrm>
            <a:off x="3633788" y="2257425"/>
            <a:ext cx="6207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1</a:t>
            </a:r>
            <a:r>
              <a:rPr lang="fr-FR" sz="1800" i="1">
                <a:latin typeface="Trebuchet MS" charset="0"/>
              </a:rPr>
              <a:t>/n</a:t>
            </a:r>
          </a:p>
        </p:txBody>
      </p:sp>
      <p:sp>
        <p:nvSpPr>
          <p:cNvPr id="24604" name="Text Box 35"/>
          <p:cNvSpPr txBox="1">
            <a:spLocks noChangeArrowheads="1"/>
          </p:cNvSpPr>
          <p:nvPr/>
        </p:nvSpPr>
        <p:spPr bwMode="auto">
          <a:xfrm>
            <a:off x="3633788" y="2689225"/>
            <a:ext cx="6207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2</a:t>
            </a:r>
            <a:r>
              <a:rPr lang="fr-FR" sz="1800" i="1">
                <a:latin typeface="Trebuchet MS" charset="0"/>
              </a:rPr>
              <a:t>/n</a:t>
            </a:r>
          </a:p>
        </p:txBody>
      </p:sp>
      <p:sp>
        <p:nvSpPr>
          <p:cNvPr id="24605" name="Text Box 36"/>
          <p:cNvSpPr txBox="1">
            <a:spLocks noChangeArrowheads="1"/>
          </p:cNvSpPr>
          <p:nvPr/>
        </p:nvSpPr>
        <p:spPr bwMode="auto">
          <a:xfrm>
            <a:off x="3633788" y="3338513"/>
            <a:ext cx="617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k</a:t>
            </a:r>
            <a:r>
              <a:rPr lang="fr-FR" sz="1800" i="1">
                <a:latin typeface="Trebuchet MS" charset="0"/>
              </a:rPr>
              <a:t>/n</a:t>
            </a:r>
          </a:p>
        </p:txBody>
      </p:sp>
      <p:sp>
        <p:nvSpPr>
          <p:cNvPr id="24606" name="Line 40"/>
          <p:cNvSpPr>
            <a:spLocks noChangeShapeType="1"/>
          </p:cNvSpPr>
          <p:nvPr/>
        </p:nvSpPr>
        <p:spPr bwMode="auto">
          <a:xfrm>
            <a:off x="5937250" y="1544638"/>
            <a:ext cx="0" cy="29527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607" name="Text Box 41"/>
          <p:cNvSpPr txBox="1">
            <a:spLocks noChangeArrowheads="1"/>
          </p:cNvSpPr>
          <p:nvPr/>
        </p:nvSpPr>
        <p:spPr bwMode="auto">
          <a:xfrm>
            <a:off x="4497388" y="2263775"/>
            <a:ext cx="93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100n</a:t>
            </a:r>
            <a:r>
              <a:rPr lang="fr-FR" sz="1800" i="1" baseline="-25000">
                <a:latin typeface="Trebuchet MS" charset="0"/>
              </a:rPr>
              <a:t>1</a:t>
            </a:r>
            <a:r>
              <a:rPr lang="fr-FR" sz="1800" i="1">
                <a:latin typeface="Trebuchet MS" charset="0"/>
              </a:rPr>
              <a:t>/n</a:t>
            </a:r>
          </a:p>
        </p:txBody>
      </p:sp>
      <p:sp>
        <p:nvSpPr>
          <p:cNvPr id="24608" name="Text Box 42"/>
          <p:cNvSpPr txBox="1">
            <a:spLocks noChangeArrowheads="1"/>
          </p:cNvSpPr>
          <p:nvPr/>
        </p:nvSpPr>
        <p:spPr bwMode="auto">
          <a:xfrm>
            <a:off x="4497388" y="2695575"/>
            <a:ext cx="93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100n</a:t>
            </a:r>
            <a:r>
              <a:rPr lang="fr-FR" sz="1800" i="1" baseline="-25000">
                <a:latin typeface="Trebuchet MS" charset="0"/>
              </a:rPr>
              <a:t>2</a:t>
            </a:r>
            <a:r>
              <a:rPr lang="fr-FR" sz="1800" i="1">
                <a:latin typeface="Trebuchet MS" charset="0"/>
              </a:rPr>
              <a:t>/n</a:t>
            </a:r>
          </a:p>
        </p:txBody>
      </p:sp>
      <p:sp>
        <p:nvSpPr>
          <p:cNvPr id="24609" name="Text Box 43"/>
          <p:cNvSpPr txBox="1">
            <a:spLocks noChangeArrowheads="1"/>
          </p:cNvSpPr>
          <p:nvPr/>
        </p:nvSpPr>
        <p:spPr bwMode="auto">
          <a:xfrm>
            <a:off x="4497388" y="3344863"/>
            <a:ext cx="9366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100n</a:t>
            </a:r>
            <a:r>
              <a:rPr lang="fr-FR" sz="1800" i="1" baseline="-25000">
                <a:latin typeface="Trebuchet MS" charset="0"/>
              </a:rPr>
              <a:t>k</a:t>
            </a:r>
            <a:r>
              <a:rPr lang="fr-FR" sz="1800" i="1">
                <a:latin typeface="Trebuchet MS" charset="0"/>
              </a:rPr>
              <a:t>/n</a:t>
            </a:r>
          </a:p>
        </p:txBody>
      </p:sp>
      <p:sp>
        <p:nvSpPr>
          <p:cNvPr id="24610" name="Text Box 44"/>
          <p:cNvSpPr txBox="1">
            <a:spLocks noChangeArrowheads="1"/>
          </p:cNvSpPr>
          <p:nvPr/>
        </p:nvSpPr>
        <p:spPr bwMode="auto">
          <a:xfrm>
            <a:off x="3732213" y="2933700"/>
            <a:ext cx="333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t>
            </a:r>
            <a:endParaRPr lang="fr-FR" sz="1800" i="1" baseline="-25000">
              <a:latin typeface="Trebuchet MS" charset="0"/>
            </a:endParaRPr>
          </a:p>
        </p:txBody>
      </p:sp>
      <p:sp>
        <p:nvSpPr>
          <p:cNvPr id="24611" name="Text Box 45"/>
          <p:cNvSpPr txBox="1">
            <a:spLocks noChangeArrowheads="1"/>
          </p:cNvSpPr>
          <p:nvPr/>
        </p:nvSpPr>
        <p:spPr bwMode="auto">
          <a:xfrm>
            <a:off x="4811713" y="2933700"/>
            <a:ext cx="333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t>
            </a:r>
            <a:endParaRPr lang="fr-FR" sz="1800" i="1" baseline="-25000">
              <a:latin typeface="Trebuchet MS" charset="0"/>
            </a:endParaRPr>
          </a:p>
        </p:txBody>
      </p:sp>
      <p:sp>
        <p:nvSpPr>
          <p:cNvPr id="24612" name="Text Box 46"/>
          <p:cNvSpPr txBox="1">
            <a:spLocks noChangeArrowheads="1"/>
          </p:cNvSpPr>
          <p:nvPr/>
        </p:nvSpPr>
        <p:spPr bwMode="auto">
          <a:xfrm>
            <a:off x="4511675" y="1639888"/>
            <a:ext cx="13731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latin typeface="Trebuchet MS" charset="0"/>
              </a:rPr>
              <a:t>fréquences %</a:t>
            </a:r>
          </a:p>
        </p:txBody>
      </p:sp>
      <p:sp>
        <p:nvSpPr>
          <p:cNvPr id="24613" name="Rectangle 47"/>
          <p:cNvSpPr>
            <a:spLocks noChangeArrowheads="1"/>
          </p:cNvSpPr>
          <p:nvPr/>
        </p:nvSpPr>
        <p:spPr bwMode="auto">
          <a:xfrm>
            <a:off x="5002213" y="1905000"/>
            <a:ext cx="4143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i="1">
                <a:latin typeface="Trebuchet MS" charset="0"/>
              </a:rPr>
              <a:t>f</a:t>
            </a:r>
            <a:r>
              <a:rPr lang="fr-FR" i="1" baseline="-25000">
                <a:latin typeface="Trebuchet MS" charset="0"/>
              </a:rPr>
              <a:t>i</a:t>
            </a:r>
            <a:r>
              <a:rPr lang="fr-FR" i="1" baseline="30000">
                <a:latin typeface="Trebuchet MS" charset="0"/>
              </a:rPr>
              <a:t>%</a:t>
            </a:r>
          </a:p>
        </p:txBody>
      </p:sp>
      <p:sp>
        <p:nvSpPr>
          <p:cNvPr id="24614" name="Text Box 48"/>
          <p:cNvSpPr txBox="1">
            <a:spLocks noChangeArrowheads="1"/>
          </p:cNvSpPr>
          <p:nvPr/>
        </p:nvSpPr>
        <p:spPr bwMode="auto">
          <a:xfrm>
            <a:off x="6010275" y="1639888"/>
            <a:ext cx="14049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latin typeface="Trebuchet MS" charset="0"/>
              </a:rPr>
              <a:t>Fréquences %</a:t>
            </a:r>
          </a:p>
        </p:txBody>
      </p:sp>
      <p:sp>
        <p:nvSpPr>
          <p:cNvPr id="24615" name="Rectangle 49"/>
          <p:cNvSpPr>
            <a:spLocks noChangeArrowheads="1"/>
          </p:cNvSpPr>
          <p:nvPr/>
        </p:nvSpPr>
        <p:spPr bwMode="auto">
          <a:xfrm>
            <a:off x="6530975" y="1905000"/>
            <a:ext cx="4429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i="1">
                <a:latin typeface="Trebuchet MS" charset="0"/>
              </a:rPr>
              <a:t>F</a:t>
            </a:r>
            <a:r>
              <a:rPr lang="fr-FR" i="1" baseline="-25000">
                <a:latin typeface="Trebuchet MS" charset="0"/>
              </a:rPr>
              <a:t>i</a:t>
            </a:r>
            <a:r>
              <a:rPr lang="fr-FR" i="1" baseline="30000">
                <a:latin typeface="Trebuchet MS" charset="0"/>
              </a:rPr>
              <a:t>%</a:t>
            </a:r>
          </a:p>
        </p:txBody>
      </p:sp>
      <p:sp>
        <p:nvSpPr>
          <p:cNvPr id="24616" name="Rectangle 50"/>
          <p:cNvSpPr>
            <a:spLocks noChangeArrowheads="1"/>
          </p:cNvSpPr>
          <p:nvPr/>
        </p:nvSpPr>
        <p:spPr bwMode="auto">
          <a:xfrm>
            <a:off x="3468688" y="3776663"/>
            <a:ext cx="1317625"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fr-FR" sz="1200" i="1"/>
              <a:t>k</a:t>
            </a:r>
            <a:endParaRPr lang="fr-FR" sz="1200"/>
          </a:p>
          <a:p>
            <a:r>
              <a:rPr lang="fr-FR"/>
              <a:t>∑ </a:t>
            </a:r>
            <a:r>
              <a:rPr lang="fr-FR" i="1"/>
              <a:t>f</a:t>
            </a:r>
            <a:r>
              <a:rPr lang="fr-FR" i="1" baseline="-25000"/>
              <a:t>i</a:t>
            </a:r>
            <a:r>
              <a:rPr lang="fr-FR" i="1"/>
              <a:t> = 1</a:t>
            </a:r>
            <a:endParaRPr lang="fr-FR"/>
          </a:p>
          <a:p>
            <a:r>
              <a:rPr lang="fr-FR" sz="1200" i="1"/>
              <a:t>i=1</a:t>
            </a:r>
          </a:p>
        </p:txBody>
      </p:sp>
      <p:sp>
        <p:nvSpPr>
          <p:cNvPr id="24617" name="Rectangle 51"/>
          <p:cNvSpPr>
            <a:spLocks noChangeArrowheads="1"/>
          </p:cNvSpPr>
          <p:nvPr/>
        </p:nvSpPr>
        <p:spPr bwMode="auto">
          <a:xfrm>
            <a:off x="4692650" y="3776663"/>
            <a:ext cx="1317625"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fr-FR" sz="1200" i="1"/>
              <a:t>k</a:t>
            </a:r>
            <a:endParaRPr lang="fr-FR" sz="1200"/>
          </a:p>
          <a:p>
            <a:r>
              <a:rPr lang="fr-FR"/>
              <a:t>∑ </a:t>
            </a:r>
            <a:r>
              <a:rPr lang="fr-FR" i="1"/>
              <a:t>f</a:t>
            </a:r>
            <a:r>
              <a:rPr lang="fr-FR" i="1" baseline="-25000"/>
              <a:t>i</a:t>
            </a:r>
            <a:r>
              <a:rPr lang="fr-FR" i="1"/>
              <a:t> = 100</a:t>
            </a:r>
            <a:endParaRPr lang="fr-FR"/>
          </a:p>
          <a:p>
            <a:r>
              <a:rPr lang="fr-FR" sz="1200" i="1"/>
              <a:t>i=1</a:t>
            </a:r>
          </a:p>
        </p:txBody>
      </p:sp>
      <p:sp>
        <p:nvSpPr>
          <p:cNvPr id="24618" name="Rectangle 52"/>
          <p:cNvSpPr>
            <a:spLocks noChangeArrowheads="1"/>
          </p:cNvSpPr>
          <p:nvPr/>
        </p:nvSpPr>
        <p:spPr bwMode="auto">
          <a:xfrm>
            <a:off x="6513513" y="2257425"/>
            <a:ext cx="4429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i="1">
                <a:latin typeface="Trebuchet MS" charset="0"/>
              </a:rPr>
              <a:t>F</a:t>
            </a:r>
            <a:r>
              <a:rPr lang="fr-FR" i="1" baseline="-25000">
                <a:latin typeface="Trebuchet MS" charset="0"/>
              </a:rPr>
              <a:t>i</a:t>
            </a:r>
            <a:r>
              <a:rPr lang="fr-FR" i="1" baseline="30000">
                <a:latin typeface="Trebuchet MS" charset="0"/>
              </a:rPr>
              <a:t>%</a:t>
            </a:r>
          </a:p>
        </p:txBody>
      </p:sp>
      <p:sp>
        <p:nvSpPr>
          <p:cNvPr id="24619" name="Rectangle 53"/>
          <p:cNvSpPr>
            <a:spLocks noChangeArrowheads="1"/>
          </p:cNvSpPr>
          <p:nvPr/>
        </p:nvSpPr>
        <p:spPr bwMode="auto">
          <a:xfrm>
            <a:off x="6513513" y="2689225"/>
            <a:ext cx="4429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i="1">
                <a:latin typeface="Trebuchet MS" charset="0"/>
              </a:rPr>
              <a:t>F</a:t>
            </a:r>
            <a:r>
              <a:rPr lang="fr-FR" i="1" baseline="-25000">
                <a:latin typeface="Trebuchet MS" charset="0"/>
              </a:rPr>
              <a:t>i</a:t>
            </a:r>
            <a:r>
              <a:rPr lang="fr-FR" i="1" baseline="30000">
                <a:latin typeface="Trebuchet MS" charset="0"/>
              </a:rPr>
              <a:t>%</a:t>
            </a:r>
          </a:p>
        </p:txBody>
      </p:sp>
      <p:sp>
        <p:nvSpPr>
          <p:cNvPr id="24620" name="Text Box 55"/>
          <p:cNvSpPr txBox="1">
            <a:spLocks noChangeArrowheads="1"/>
          </p:cNvSpPr>
          <p:nvPr/>
        </p:nvSpPr>
        <p:spPr bwMode="auto">
          <a:xfrm>
            <a:off x="6469063" y="2933700"/>
            <a:ext cx="333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t>
            </a:r>
            <a:endParaRPr lang="fr-FR" sz="1800" i="1" baseline="-25000">
              <a:latin typeface="Trebuchet MS" charset="0"/>
            </a:endParaRPr>
          </a:p>
        </p:txBody>
      </p:sp>
      <p:sp>
        <p:nvSpPr>
          <p:cNvPr id="24621" name="Text Box 56"/>
          <p:cNvSpPr txBox="1">
            <a:spLocks noChangeArrowheads="1"/>
          </p:cNvSpPr>
          <p:nvPr/>
        </p:nvSpPr>
        <p:spPr bwMode="auto">
          <a:xfrm>
            <a:off x="6513513" y="3368675"/>
            <a:ext cx="5032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100</a:t>
            </a:r>
            <a:endParaRPr lang="fr-FR" sz="1800" i="1" baseline="-25000">
              <a:latin typeface="Trebuchet MS" charset="0"/>
            </a:endParaRPr>
          </a:p>
        </p:txBody>
      </p:sp>
      <p:sp>
        <p:nvSpPr>
          <p:cNvPr id="24622" name="Line 57"/>
          <p:cNvSpPr>
            <a:spLocks noChangeShapeType="1"/>
          </p:cNvSpPr>
          <p:nvPr/>
        </p:nvSpPr>
        <p:spPr bwMode="auto">
          <a:xfrm flipH="1" flipV="1">
            <a:off x="1041400" y="3775075"/>
            <a:ext cx="6915150" cy="15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4623" name="Text Box 58"/>
          <p:cNvSpPr txBox="1">
            <a:spLocks noChangeArrowheads="1"/>
          </p:cNvSpPr>
          <p:nvPr/>
        </p:nvSpPr>
        <p:spPr bwMode="auto">
          <a:xfrm rot="-177565">
            <a:off x="2195513" y="5300663"/>
            <a:ext cx="32099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Tout ceci se construit avec les n</a:t>
            </a:r>
            <a:r>
              <a:rPr lang="fr-FR" sz="1800" b="1" baseline="-25000">
                <a:latin typeface="Bradley Hand ITC" charset="0"/>
              </a:rPr>
              <a:t>i</a:t>
            </a:r>
          </a:p>
        </p:txBody>
      </p:sp>
      <p:sp>
        <p:nvSpPr>
          <p:cNvPr id="24624" name="Text Box 59"/>
          <p:cNvSpPr txBox="1">
            <a:spLocks noChangeArrowheads="1"/>
          </p:cNvSpPr>
          <p:nvPr/>
        </p:nvSpPr>
        <p:spPr bwMode="auto">
          <a:xfrm rot="-177565">
            <a:off x="684213" y="5656263"/>
            <a:ext cx="80835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Les ni sont les observations d</a:t>
            </a:r>
            <a:r>
              <a:rPr lang="ja-JP" altLang="fr-FR" sz="1800" b="1">
                <a:latin typeface="Bradley Hand ITC" charset="0"/>
              </a:rPr>
              <a:t>’</a:t>
            </a:r>
            <a:r>
              <a:rPr lang="fr-FR" sz="1800" b="1">
                <a:latin typeface="Bradley Hand ITC" charset="0"/>
              </a:rPr>
              <a:t>une variable: n1 est l</a:t>
            </a:r>
            <a:r>
              <a:rPr lang="ja-JP" altLang="fr-FR" sz="1800" b="1">
                <a:latin typeface="Bradley Hand ITC" charset="0"/>
              </a:rPr>
              <a:t>’</a:t>
            </a:r>
            <a:r>
              <a:rPr lang="fr-FR" sz="1800" b="1">
                <a:latin typeface="Bradley Hand ITC" charset="0"/>
              </a:rPr>
              <a:t>observation 1 d</a:t>
            </a:r>
            <a:r>
              <a:rPr lang="ja-JP" altLang="fr-FR" sz="1800" b="1">
                <a:latin typeface="Bradley Hand ITC" charset="0"/>
              </a:rPr>
              <a:t>’</a:t>
            </a:r>
            <a:r>
              <a:rPr lang="fr-FR" sz="1800" b="1">
                <a:latin typeface="Bradley Hand ITC" charset="0"/>
              </a:rPr>
              <a:t>une variable</a:t>
            </a:r>
          </a:p>
        </p:txBody>
      </p:sp>
      <p:sp>
        <p:nvSpPr>
          <p:cNvPr id="2" name="Espace réservé du numéro de diapositive 1">
            <a:extLst>
              <a:ext uri="{FF2B5EF4-FFF2-40B4-BE49-F238E27FC236}">
                <a16:creationId xmlns:a16="http://schemas.microsoft.com/office/drawing/2014/main" id="{9B27059F-C87C-4F9C-B1D8-A4F9217AD912}"/>
              </a:ext>
            </a:extLst>
          </p:cNvPr>
          <p:cNvSpPr>
            <a:spLocks noGrp="1"/>
          </p:cNvSpPr>
          <p:nvPr>
            <p:ph type="sldNum" sz="quarter" idx="12"/>
          </p:nvPr>
        </p:nvSpPr>
        <p:spPr/>
        <p:txBody>
          <a:bodyPr/>
          <a:lstStyle/>
          <a:p>
            <a:fld id="{1BD1CC5A-BD4C-A94D-B1F2-221A06ABC680}" type="slidenum">
              <a:rPr lang="fr-FR" smtClean="0"/>
              <a:pPr/>
              <a:t>10</a:t>
            </a:fld>
            <a:endParaRPr lang="fr-FR"/>
          </a:p>
        </p:txBody>
      </p:sp>
    </p:spTree>
    <p:extLst>
      <p:ext uri="{BB962C8B-B14F-4D97-AF65-F5344CB8AC3E}">
        <p14:creationId xmlns:p14="http://schemas.microsoft.com/office/powerpoint/2010/main" val="25258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3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Text Box 5"/>
          <p:cNvSpPr txBox="1">
            <a:spLocks noChangeArrowheads="1"/>
          </p:cNvSpPr>
          <p:nvPr/>
        </p:nvSpPr>
        <p:spPr bwMode="auto">
          <a:xfrm>
            <a:off x="3563938" y="1484313"/>
            <a:ext cx="3506787"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700" b="1">
                <a:solidFill>
                  <a:srgbClr val="FF381D"/>
                </a:solidFill>
                <a:latin typeface="Trebuchet MS" charset="0"/>
              </a:rPr>
              <a:t>Modalités = chaîne de caractères</a:t>
            </a:r>
          </a:p>
        </p:txBody>
      </p:sp>
      <p:sp>
        <p:nvSpPr>
          <p:cNvPr id="20486" name="Text Box 6"/>
          <p:cNvSpPr txBox="1">
            <a:spLocks noChangeArrowheads="1"/>
          </p:cNvSpPr>
          <p:nvPr/>
        </p:nvSpPr>
        <p:spPr bwMode="auto">
          <a:xfrm>
            <a:off x="3779838" y="3365500"/>
            <a:ext cx="2982912"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700" b="1">
                <a:solidFill>
                  <a:srgbClr val="FF381D"/>
                </a:solidFill>
                <a:latin typeface="Trebuchet MS" charset="0"/>
              </a:rPr>
              <a:t>Modalités = entiers ou réels</a:t>
            </a:r>
          </a:p>
        </p:txBody>
      </p:sp>
      <p:sp>
        <p:nvSpPr>
          <p:cNvPr id="25605" name="Text Box 8"/>
          <p:cNvSpPr txBox="1">
            <a:spLocks noChangeArrowheads="1"/>
          </p:cNvSpPr>
          <p:nvPr/>
        </p:nvSpPr>
        <p:spPr bwMode="auto">
          <a:xfrm rot="-177565">
            <a:off x="1238250" y="2365375"/>
            <a:ext cx="602615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facile, cela tombe sous le sens</a:t>
            </a:r>
          </a:p>
          <a:p>
            <a:pPr eaLnBrk="1" hangingPunct="1"/>
            <a:r>
              <a:rPr lang="fr-FR" sz="1800" b="1">
                <a:latin typeface="Bradley Hand ITC" charset="0"/>
              </a:rPr>
              <a:t>Nominales (e.g. sexe) ou ordinale (e.g. place dans une fratrie,</a:t>
            </a:r>
          </a:p>
          <a:p>
            <a:pPr eaLnBrk="1" hangingPunct="1"/>
            <a:r>
              <a:rPr lang="fr-FR" sz="1800" b="1">
                <a:latin typeface="Bradley Hand ITC" charset="0"/>
              </a:rPr>
              <a:t>stade larvaire…)</a:t>
            </a:r>
          </a:p>
        </p:txBody>
      </p:sp>
      <p:sp>
        <p:nvSpPr>
          <p:cNvPr id="25606" name="Text Box 9"/>
          <p:cNvSpPr txBox="1">
            <a:spLocks noChangeArrowheads="1"/>
          </p:cNvSpPr>
          <p:nvPr/>
        </p:nvSpPr>
        <p:spPr bwMode="auto">
          <a:xfrm rot="-177565">
            <a:off x="3276600" y="5013325"/>
            <a:ext cx="1527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petite subtilité</a:t>
            </a:r>
          </a:p>
        </p:txBody>
      </p:sp>
      <p:sp>
        <p:nvSpPr>
          <p:cNvPr id="2" name="Espace réservé du numéro de diapositive 1">
            <a:extLst>
              <a:ext uri="{FF2B5EF4-FFF2-40B4-BE49-F238E27FC236}">
                <a16:creationId xmlns:a16="http://schemas.microsoft.com/office/drawing/2014/main" id="{11ADCA08-A157-41B5-B51B-BA3E12AD3767}"/>
              </a:ext>
            </a:extLst>
          </p:cNvPr>
          <p:cNvSpPr>
            <a:spLocks noGrp="1"/>
          </p:cNvSpPr>
          <p:nvPr>
            <p:ph type="sldNum" sz="quarter" idx="12"/>
          </p:nvPr>
        </p:nvSpPr>
        <p:spPr/>
        <p:txBody>
          <a:bodyPr/>
          <a:lstStyle/>
          <a:p>
            <a:fld id="{1BD1CC5A-BD4C-A94D-B1F2-221A06ABC680}" type="slidenum">
              <a:rPr lang="fr-FR" smtClean="0"/>
              <a:pPr/>
              <a:t>11</a:t>
            </a:fld>
            <a:endParaRPr lang="fr-FR"/>
          </a:p>
        </p:txBody>
      </p:sp>
    </p:spTree>
    <p:extLst>
      <p:ext uri="{BB962C8B-B14F-4D97-AF65-F5344CB8AC3E}">
        <p14:creationId xmlns:p14="http://schemas.microsoft.com/office/powerpoint/2010/main" val="154697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900113" y="357188"/>
            <a:ext cx="36703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200" b="1" i="1">
                <a:solidFill>
                  <a:srgbClr val="FF381D"/>
                </a:solidFill>
              </a:rPr>
              <a:t>Présentation des données</a:t>
            </a:r>
          </a:p>
        </p:txBody>
      </p:sp>
      <p:sp>
        <p:nvSpPr>
          <p:cNvPr id="26627" name="Line 6"/>
          <p:cNvSpPr>
            <a:spLocks noChangeShapeType="1"/>
          </p:cNvSpPr>
          <p:nvPr/>
        </p:nvSpPr>
        <p:spPr bwMode="auto">
          <a:xfrm>
            <a:off x="827088" y="765175"/>
            <a:ext cx="748982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2231" name="Text Box 7"/>
          <p:cNvSpPr txBox="1">
            <a:spLocks noChangeArrowheads="1"/>
          </p:cNvSpPr>
          <p:nvPr/>
        </p:nvSpPr>
        <p:spPr bwMode="auto">
          <a:xfrm>
            <a:off x="2671763" y="1231900"/>
            <a:ext cx="29083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b="1">
                <a:latin typeface="Trebuchet MS" charset="0"/>
              </a:rPr>
              <a:t>Variables quantitatives</a:t>
            </a:r>
          </a:p>
        </p:txBody>
      </p:sp>
      <p:sp>
        <p:nvSpPr>
          <p:cNvPr id="52232" name="Text Box 8"/>
          <p:cNvSpPr txBox="1">
            <a:spLocks noChangeArrowheads="1"/>
          </p:cNvSpPr>
          <p:nvPr/>
        </p:nvSpPr>
        <p:spPr bwMode="auto">
          <a:xfrm>
            <a:off x="23813" y="4724400"/>
            <a:ext cx="9136062"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dirty="0">
                <a:latin typeface="Trebuchet MS" charset="0"/>
              </a:rPr>
              <a:t>Ex: les notes, en général sont des variables discrètes car on note, au plus bas, au demi point.</a:t>
            </a:r>
          </a:p>
          <a:p>
            <a:pPr algn="ctr" eaLnBrk="1" hangingPunct="1"/>
            <a:r>
              <a:rPr lang="fr-FR" sz="1600" b="1" dirty="0">
                <a:latin typeface="Trebuchet MS" charset="0"/>
              </a:rPr>
              <a:t>En revanche, la moyenne est plutôt continue car elle peut être calculée au dixième de point.</a:t>
            </a:r>
          </a:p>
          <a:p>
            <a:pPr algn="ctr" eaLnBrk="1" hangingPunct="1"/>
            <a:endParaRPr lang="fr-FR" sz="1600" b="1" dirty="0">
              <a:latin typeface="Trebuchet MS" charset="0"/>
            </a:endParaRPr>
          </a:p>
          <a:p>
            <a:pPr algn="ctr" eaLnBrk="1" hangingPunct="1"/>
            <a:r>
              <a:rPr lang="fr-FR" sz="1600" b="1" dirty="0">
                <a:latin typeface="Trebuchet MS" charset="0"/>
              </a:rPr>
              <a:t>Si l</a:t>
            </a:r>
            <a:r>
              <a:rPr lang="ja-JP" altLang="fr-FR" sz="1600" b="1" dirty="0">
                <a:latin typeface="Trebuchet MS" charset="0"/>
              </a:rPr>
              <a:t>’</a:t>
            </a:r>
            <a:r>
              <a:rPr lang="fr-FR" sz="1600" b="1" dirty="0">
                <a:latin typeface="Trebuchet MS" charset="0"/>
              </a:rPr>
              <a:t>on veut attribuer des mentions, on va faire des classes de façon a discrétiser</a:t>
            </a:r>
          </a:p>
          <a:p>
            <a:pPr algn="ctr" eaLnBrk="1" hangingPunct="1"/>
            <a:r>
              <a:rPr lang="fr-FR" sz="1600" b="1" dirty="0">
                <a:latin typeface="Trebuchet MS" charset="0"/>
              </a:rPr>
              <a:t>des variables continues,</a:t>
            </a:r>
          </a:p>
          <a:p>
            <a:pPr algn="ctr" eaLnBrk="1" hangingPunct="1"/>
            <a:r>
              <a:rPr lang="fr-FR" sz="1600" b="1" dirty="0">
                <a:latin typeface="Trebuchet MS" charset="0"/>
              </a:rPr>
              <a:t>Passable={10</a:t>
            </a:r>
            <a:r>
              <a:rPr lang="fr-FR" sz="1600" b="1" dirty="0"/>
              <a:t>≤</a:t>
            </a:r>
            <a:r>
              <a:rPr lang="fr-FR" sz="1600" dirty="0"/>
              <a:t> m </a:t>
            </a:r>
            <a:r>
              <a:rPr lang="fr-FR" sz="1600" b="1" dirty="0"/>
              <a:t>&lt;12} AB={12≤</a:t>
            </a:r>
            <a:r>
              <a:rPr lang="fr-FR" sz="1600" dirty="0"/>
              <a:t> m </a:t>
            </a:r>
            <a:r>
              <a:rPr lang="fr-FR" sz="1600" b="1" dirty="0"/>
              <a:t>&lt;14}   B={14≤</a:t>
            </a:r>
            <a:r>
              <a:rPr lang="fr-FR" sz="1600" dirty="0"/>
              <a:t> m </a:t>
            </a:r>
            <a:r>
              <a:rPr lang="fr-FR" sz="1600" b="1" dirty="0"/>
              <a:t>&lt;16}  TB={16≤</a:t>
            </a:r>
            <a:r>
              <a:rPr lang="fr-FR" sz="1600" dirty="0"/>
              <a:t> m </a:t>
            </a:r>
            <a:r>
              <a:rPr lang="fr-FR" sz="1600" b="1" dirty="0"/>
              <a:t>≤20}</a:t>
            </a:r>
          </a:p>
          <a:p>
            <a:pPr algn="ctr" eaLnBrk="1" hangingPunct="1"/>
            <a:endParaRPr lang="fr-FR" sz="1600" b="1" dirty="0"/>
          </a:p>
        </p:txBody>
      </p:sp>
      <p:sp>
        <p:nvSpPr>
          <p:cNvPr id="26630" name="Rectangle 9"/>
          <p:cNvSpPr>
            <a:spLocks noChangeArrowheads="1"/>
          </p:cNvSpPr>
          <p:nvPr/>
        </p:nvSpPr>
        <p:spPr bwMode="auto">
          <a:xfrm>
            <a:off x="395288" y="2205038"/>
            <a:ext cx="3078162"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fr-FR" b="1"/>
              <a:t>Variables discrètes</a:t>
            </a:r>
          </a:p>
          <a:p>
            <a:pPr algn="ctr"/>
            <a:r>
              <a:rPr lang="fr-FR" sz="1600" b="1"/>
              <a:t>Valeurs isolées, ensemble fini</a:t>
            </a:r>
          </a:p>
        </p:txBody>
      </p:sp>
      <p:sp>
        <p:nvSpPr>
          <p:cNvPr id="26631" name="Rectangle 10"/>
          <p:cNvSpPr>
            <a:spLocks noChangeArrowheads="1"/>
          </p:cNvSpPr>
          <p:nvPr/>
        </p:nvSpPr>
        <p:spPr bwMode="auto">
          <a:xfrm>
            <a:off x="4826000" y="2205038"/>
            <a:ext cx="4138613"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fr-FR" b="1"/>
              <a:t>Variables continues</a:t>
            </a:r>
          </a:p>
          <a:p>
            <a:pPr algn="ctr"/>
            <a:r>
              <a:rPr lang="fr-FR" sz="1600" b="1"/>
              <a:t>Nombre infini, non dénombrable de réels</a:t>
            </a:r>
          </a:p>
        </p:txBody>
      </p:sp>
      <p:sp>
        <p:nvSpPr>
          <p:cNvPr id="52235" name="Line 11"/>
          <p:cNvSpPr>
            <a:spLocks noChangeShapeType="1"/>
          </p:cNvSpPr>
          <p:nvPr/>
        </p:nvSpPr>
        <p:spPr bwMode="auto">
          <a:xfrm>
            <a:off x="4140200" y="1989138"/>
            <a:ext cx="0" cy="20875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2236" name="Rectangle 12"/>
          <p:cNvSpPr>
            <a:spLocks noChangeArrowheads="1"/>
          </p:cNvSpPr>
          <p:nvPr/>
        </p:nvSpPr>
        <p:spPr bwMode="auto">
          <a:xfrm>
            <a:off x="1619250" y="3524250"/>
            <a:ext cx="5054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fr-FR" sz="1600" b="1"/>
              <a:t>Une même variable peut être continue ou discrète,</a:t>
            </a:r>
          </a:p>
          <a:p>
            <a:pPr algn="ctr"/>
            <a:r>
              <a:rPr lang="fr-FR" sz="1600" b="1"/>
              <a:t>selon l</a:t>
            </a:r>
            <a:r>
              <a:rPr lang="ja-JP" altLang="fr-FR" sz="1600" b="1"/>
              <a:t>’</a:t>
            </a:r>
            <a:r>
              <a:rPr lang="fr-FR" sz="1600" b="1"/>
              <a:t>usage que l</a:t>
            </a:r>
            <a:r>
              <a:rPr lang="ja-JP" altLang="fr-FR" sz="1600" b="1"/>
              <a:t>’</a:t>
            </a:r>
            <a:r>
              <a:rPr lang="fr-FR" sz="1600" b="1"/>
              <a:t>on en fait</a:t>
            </a:r>
          </a:p>
        </p:txBody>
      </p:sp>
      <p:sp>
        <p:nvSpPr>
          <p:cNvPr id="26634" name="Text Box 13"/>
          <p:cNvSpPr txBox="1">
            <a:spLocks noChangeArrowheads="1"/>
          </p:cNvSpPr>
          <p:nvPr/>
        </p:nvSpPr>
        <p:spPr bwMode="auto">
          <a:xfrm rot="-177565">
            <a:off x="6300788" y="4437063"/>
            <a:ext cx="23225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C</a:t>
            </a:r>
            <a:r>
              <a:rPr lang="ja-JP" altLang="fr-FR" sz="1800" b="1">
                <a:latin typeface="Bradley Hand ITC" charset="0"/>
              </a:rPr>
              <a:t>’</a:t>
            </a:r>
            <a:r>
              <a:rPr lang="fr-FR" sz="1800" b="1">
                <a:latin typeface="Bradley Hand ITC" charset="0"/>
              </a:rPr>
              <a:t>est un ensemble fini</a:t>
            </a:r>
          </a:p>
        </p:txBody>
      </p:sp>
      <p:sp>
        <p:nvSpPr>
          <p:cNvPr id="2" name="Espace réservé du numéro de diapositive 1">
            <a:extLst>
              <a:ext uri="{FF2B5EF4-FFF2-40B4-BE49-F238E27FC236}">
                <a16:creationId xmlns:a16="http://schemas.microsoft.com/office/drawing/2014/main" id="{90CFCFEC-7A46-46B9-BE37-32B527566450}"/>
              </a:ext>
            </a:extLst>
          </p:cNvPr>
          <p:cNvSpPr>
            <a:spLocks noGrp="1"/>
          </p:cNvSpPr>
          <p:nvPr>
            <p:ph type="sldNum" sz="quarter" idx="12"/>
          </p:nvPr>
        </p:nvSpPr>
        <p:spPr/>
        <p:txBody>
          <a:bodyPr/>
          <a:lstStyle/>
          <a:p>
            <a:fld id="{1BD1CC5A-BD4C-A94D-B1F2-221A06ABC680}" type="slidenum">
              <a:rPr lang="fr-FR" smtClean="0"/>
              <a:pPr/>
              <a:t>12</a:t>
            </a:fld>
            <a:endParaRPr lang="fr-FR"/>
          </a:p>
        </p:txBody>
      </p:sp>
    </p:spTree>
    <p:extLst>
      <p:ext uri="{BB962C8B-B14F-4D97-AF65-F5344CB8AC3E}">
        <p14:creationId xmlns:p14="http://schemas.microsoft.com/office/powerpoint/2010/main" val="1193665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xit" presetSubtype="10" fill="hold" grpId="0" nodeType="clickEffect">
                                  <p:stCondLst>
                                    <p:cond delay="0"/>
                                  </p:stCondLst>
                                  <p:childTnLst>
                                    <p:animEffect transition="out" filter="checkerboard(across)">
                                      <p:cBhvr>
                                        <p:cTn id="10" dur="500"/>
                                        <p:tgtEl>
                                          <p:spTgt spid="52235"/>
                                        </p:tgtEl>
                                      </p:cBhvr>
                                    </p:animEffect>
                                    <p:set>
                                      <p:cBhvr>
                                        <p:cTn id="11" dur="1" fill="hold">
                                          <p:stCondLst>
                                            <p:cond delay="499"/>
                                          </p:stCondLst>
                                        </p:cTn>
                                        <p:tgtEl>
                                          <p:spTgt spid="5223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223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2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2" grpId="0"/>
      <p:bldP spid="52235" grpId="0" animBg="1"/>
      <p:bldP spid="522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46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8C85CD92-8B39-4DF4-8BA0-64052CF8C8B9}"/>
              </a:ext>
            </a:extLst>
          </p:cNvPr>
          <p:cNvSpPr>
            <a:spLocks noGrp="1"/>
          </p:cNvSpPr>
          <p:nvPr>
            <p:ph type="sldNum" sz="quarter" idx="12"/>
          </p:nvPr>
        </p:nvSpPr>
        <p:spPr/>
        <p:txBody>
          <a:bodyPr/>
          <a:lstStyle/>
          <a:p>
            <a:fld id="{1BD1CC5A-BD4C-A94D-B1F2-221A06ABC680}" type="slidenum">
              <a:rPr lang="fr-FR" smtClean="0"/>
              <a:pPr/>
              <a:t>13</a:t>
            </a:fld>
            <a:endParaRPr lang="fr-FR"/>
          </a:p>
        </p:txBody>
      </p:sp>
    </p:spTree>
    <p:extLst>
      <p:ext uri="{BB962C8B-B14F-4D97-AF65-F5344CB8AC3E}">
        <p14:creationId xmlns:p14="http://schemas.microsoft.com/office/powerpoint/2010/main" val="378287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288463" cy="652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1D744EB3-B5E9-4B89-9212-9BA1AE2487BC}"/>
              </a:ext>
            </a:extLst>
          </p:cNvPr>
          <p:cNvSpPr>
            <a:spLocks noGrp="1"/>
          </p:cNvSpPr>
          <p:nvPr>
            <p:ph type="sldNum" sz="quarter" idx="12"/>
          </p:nvPr>
        </p:nvSpPr>
        <p:spPr/>
        <p:txBody>
          <a:bodyPr/>
          <a:lstStyle/>
          <a:p>
            <a:fld id="{1BD1CC5A-BD4C-A94D-B1F2-221A06ABC680}" type="slidenum">
              <a:rPr lang="fr-FR" smtClean="0"/>
              <a:pPr/>
              <a:t>14</a:t>
            </a:fld>
            <a:endParaRPr lang="fr-FR"/>
          </a:p>
        </p:txBody>
      </p:sp>
    </p:spTree>
    <p:extLst>
      <p:ext uri="{BB962C8B-B14F-4D97-AF65-F5344CB8AC3E}">
        <p14:creationId xmlns:p14="http://schemas.microsoft.com/office/powerpoint/2010/main" val="78682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48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ZoneTexte 4"/>
          <p:cNvSpPr txBox="1">
            <a:spLocks noChangeArrowheads="1"/>
          </p:cNvSpPr>
          <p:nvPr/>
        </p:nvSpPr>
        <p:spPr bwMode="auto">
          <a:xfrm>
            <a:off x="1981200" y="5715000"/>
            <a:ext cx="39306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Application sous R:  la fonction hist()</a:t>
            </a:r>
          </a:p>
        </p:txBody>
      </p:sp>
      <p:sp>
        <p:nvSpPr>
          <p:cNvPr id="2" name="Espace réservé du numéro de diapositive 1">
            <a:extLst>
              <a:ext uri="{FF2B5EF4-FFF2-40B4-BE49-F238E27FC236}">
                <a16:creationId xmlns:a16="http://schemas.microsoft.com/office/drawing/2014/main" id="{D5597D8F-D4C2-4514-9364-8A33F475A69E}"/>
              </a:ext>
            </a:extLst>
          </p:cNvPr>
          <p:cNvSpPr>
            <a:spLocks noGrp="1"/>
          </p:cNvSpPr>
          <p:nvPr>
            <p:ph type="sldNum" sz="quarter" idx="12"/>
          </p:nvPr>
        </p:nvSpPr>
        <p:spPr/>
        <p:txBody>
          <a:bodyPr/>
          <a:lstStyle/>
          <a:p>
            <a:fld id="{1BD1CC5A-BD4C-A94D-B1F2-221A06ABC680}" type="slidenum">
              <a:rPr lang="fr-FR" smtClean="0"/>
              <a:pPr/>
              <a:t>15</a:t>
            </a:fld>
            <a:endParaRPr lang="fr-FR"/>
          </a:p>
        </p:txBody>
      </p:sp>
    </p:spTree>
    <p:extLst>
      <p:ext uri="{BB962C8B-B14F-4D97-AF65-F5344CB8AC3E}">
        <p14:creationId xmlns:p14="http://schemas.microsoft.com/office/powerpoint/2010/main" val="268896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44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ext Box 5"/>
          <p:cNvSpPr txBox="1">
            <a:spLocks noChangeArrowheads="1"/>
          </p:cNvSpPr>
          <p:nvPr/>
        </p:nvSpPr>
        <p:spPr bwMode="auto">
          <a:xfrm rot="-177565">
            <a:off x="4716463" y="788988"/>
            <a:ext cx="2292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On complique un peu!</a:t>
            </a:r>
          </a:p>
        </p:txBody>
      </p:sp>
      <p:sp>
        <p:nvSpPr>
          <p:cNvPr id="2" name="Espace réservé du numéro de diapositive 1">
            <a:extLst>
              <a:ext uri="{FF2B5EF4-FFF2-40B4-BE49-F238E27FC236}">
                <a16:creationId xmlns:a16="http://schemas.microsoft.com/office/drawing/2014/main" id="{CC67B851-25BE-4844-B5BE-A2028BCC809D}"/>
              </a:ext>
            </a:extLst>
          </p:cNvPr>
          <p:cNvSpPr>
            <a:spLocks noGrp="1"/>
          </p:cNvSpPr>
          <p:nvPr>
            <p:ph type="sldNum" sz="quarter" idx="12"/>
          </p:nvPr>
        </p:nvSpPr>
        <p:spPr/>
        <p:txBody>
          <a:bodyPr/>
          <a:lstStyle/>
          <a:p>
            <a:fld id="{1BD1CC5A-BD4C-A94D-B1F2-221A06ABC680}" type="slidenum">
              <a:rPr lang="fr-FR" smtClean="0"/>
              <a:pPr/>
              <a:t>16</a:t>
            </a:fld>
            <a:endParaRPr lang="fr-FR"/>
          </a:p>
        </p:txBody>
      </p:sp>
    </p:spTree>
    <p:extLst>
      <p:ext uri="{BB962C8B-B14F-4D97-AF65-F5344CB8AC3E}">
        <p14:creationId xmlns:p14="http://schemas.microsoft.com/office/powerpoint/2010/main" val="248338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13" name="Group 165"/>
          <p:cNvGraphicFramePr>
            <a:graphicFrameLocks noGrp="1"/>
          </p:cNvGraphicFramePr>
          <p:nvPr/>
        </p:nvGraphicFramePr>
        <p:xfrm>
          <a:off x="1331913" y="2813050"/>
          <a:ext cx="6985000" cy="3063876"/>
        </p:xfrm>
        <a:graphic>
          <a:graphicData uri="http://schemas.openxmlformats.org/drawingml/2006/table">
            <a:tbl>
              <a:tblPr/>
              <a:tblGrid>
                <a:gridCol w="13970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gridCol w="1397000">
                  <a:extLst>
                    <a:ext uri="{9D8B030D-6E8A-4147-A177-3AD203B41FA5}">
                      <a16:colId xmlns:a16="http://schemas.microsoft.com/office/drawing/2014/main" val="20004"/>
                    </a:ext>
                  </a:extLst>
                </a:gridCol>
              </a:tblGrid>
              <a:tr h="882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[120, 125[</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[125, 130[</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[130, 135[</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[135, 140[</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[2, 2.5[</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4</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2</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[2.5, 3[</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3</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7</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2</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4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[3, 3.5[</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10</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[3.5, 4[</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1</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Garamond" charset="0"/>
                          <a:ea typeface="ＭＳ Ｐゴシック" charset="0"/>
                          <a:cs typeface="ＭＳ Ｐゴシック" charset="0"/>
                        </a:rPr>
                        <a:t> </a:t>
                      </a:r>
                      <a:endParaRPr kumimoji="0" lang="fr-FR" sz="20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3832" name="Line 166"/>
          <p:cNvSpPr>
            <a:spLocks noChangeShapeType="1"/>
          </p:cNvSpPr>
          <p:nvPr/>
        </p:nvSpPr>
        <p:spPr bwMode="auto">
          <a:xfrm>
            <a:off x="1331913" y="2813050"/>
            <a:ext cx="1368425" cy="863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3833" name="Text Box 167"/>
          <p:cNvSpPr txBox="1">
            <a:spLocks noChangeArrowheads="1"/>
          </p:cNvSpPr>
          <p:nvPr/>
        </p:nvSpPr>
        <p:spPr bwMode="auto">
          <a:xfrm>
            <a:off x="1331913" y="3316288"/>
            <a:ext cx="831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P (Kg)</a:t>
            </a:r>
          </a:p>
        </p:txBody>
      </p:sp>
      <p:sp>
        <p:nvSpPr>
          <p:cNvPr id="33834" name="Text Box 168"/>
          <p:cNvSpPr txBox="1">
            <a:spLocks noChangeArrowheads="1"/>
          </p:cNvSpPr>
          <p:nvPr/>
        </p:nvSpPr>
        <p:spPr bwMode="auto">
          <a:xfrm>
            <a:off x="1835150" y="2884488"/>
            <a:ext cx="920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T (mm)</a:t>
            </a:r>
          </a:p>
        </p:txBody>
      </p:sp>
      <p:sp>
        <p:nvSpPr>
          <p:cNvPr id="33835" name="Text Box 169"/>
          <p:cNvSpPr txBox="1">
            <a:spLocks noChangeArrowheads="1"/>
          </p:cNvSpPr>
          <p:nvPr/>
        </p:nvSpPr>
        <p:spPr bwMode="auto">
          <a:xfrm>
            <a:off x="900113" y="357188"/>
            <a:ext cx="36703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200" b="1" i="1">
                <a:solidFill>
                  <a:srgbClr val="FF381D"/>
                </a:solidFill>
              </a:rPr>
              <a:t>Présentation des données</a:t>
            </a:r>
          </a:p>
        </p:txBody>
      </p:sp>
      <p:sp>
        <p:nvSpPr>
          <p:cNvPr id="33836" name="Line 170"/>
          <p:cNvSpPr>
            <a:spLocks noChangeShapeType="1"/>
          </p:cNvSpPr>
          <p:nvPr/>
        </p:nvSpPr>
        <p:spPr bwMode="auto">
          <a:xfrm>
            <a:off x="827088" y="765175"/>
            <a:ext cx="748982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3837" name="Text Box 171"/>
          <p:cNvSpPr txBox="1">
            <a:spLocks noChangeArrowheads="1"/>
          </p:cNvSpPr>
          <p:nvPr/>
        </p:nvSpPr>
        <p:spPr bwMode="auto">
          <a:xfrm>
            <a:off x="2671763" y="1231900"/>
            <a:ext cx="3022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b="1">
                <a:latin typeface="Trebuchet MS" charset="0"/>
              </a:rPr>
              <a:t>Tableau de contingence</a:t>
            </a:r>
          </a:p>
        </p:txBody>
      </p:sp>
      <p:sp>
        <p:nvSpPr>
          <p:cNvPr id="53420" name="Text Box 172"/>
          <p:cNvSpPr txBox="1">
            <a:spLocks noChangeArrowheads="1"/>
          </p:cNvSpPr>
          <p:nvPr/>
        </p:nvSpPr>
        <p:spPr bwMode="auto">
          <a:xfrm>
            <a:off x="3132138" y="2349500"/>
            <a:ext cx="3825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y</a:t>
            </a:r>
            <a:r>
              <a:rPr lang="fr-FR" sz="1800" baseline="-25000"/>
              <a:t>1</a:t>
            </a:r>
          </a:p>
        </p:txBody>
      </p:sp>
      <p:sp>
        <p:nvSpPr>
          <p:cNvPr id="53421" name="Text Box 173"/>
          <p:cNvSpPr txBox="1">
            <a:spLocks noChangeArrowheads="1"/>
          </p:cNvSpPr>
          <p:nvPr/>
        </p:nvSpPr>
        <p:spPr bwMode="auto">
          <a:xfrm>
            <a:off x="7535863" y="2349500"/>
            <a:ext cx="3825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y</a:t>
            </a:r>
            <a:r>
              <a:rPr lang="fr-FR" sz="1800" baseline="-25000"/>
              <a:t>q</a:t>
            </a:r>
          </a:p>
        </p:txBody>
      </p:sp>
      <p:sp>
        <p:nvSpPr>
          <p:cNvPr id="53422" name="Text Box 174"/>
          <p:cNvSpPr txBox="1">
            <a:spLocks noChangeArrowheads="1"/>
          </p:cNvSpPr>
          <p:nvPr/>
        </p:nvSpPr>
        <p:spPr bwMode="auto">
          <a:xfrm>
            <a:off x="827088" y="3789363"/>
            <a:ext cx="38258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x</a:t>
            </a:r>
            <a:r>
              <a:rPr lang="fr-FR" sz="1800" baseline="-25000"/>
              <a:t>1</a:t>
            </a:r>
          </a:p>
        </p:txBody>
      </p:sp>
      <p:sp>
        <p:nvSpPr>
          <p:cNvPr id="53423" name="Text Box 175"/>
          <p:cNvSpPr txBox="1">
            <a:spLocks noChangeArrowheads="1"/>
          </p:cNvSpPr>
          <p:nvPr/>
        </p:nvSpPr>
        <p:spPr bwMode="auto">
          <a:xfrm>
            <a:off x="827088" y="5445125"/>
            <a:ext cx="3825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x</a:t>
            </a:r>
            <a:r>
              <a:rPr lang="fr-FR" sz="1800" baseline="-25000"/>
              <a:t>p</a:t>
            </a:r>
          </a:p>
        </p:txBody>
      </p:sp>
      <p:sp>
        <p:nvSpPr>
          <p:cNvPr id="53424" name="Text Box 176"/>
          <p:cNvSpPr txBox="1">
            <a:spLocks noChangeArrowheads="1"/>
          </p:cNvSpPr>
          <p:nvPr/>
        </p:nvSpPr>
        <p:spPr bwMode="auto">
          <a:xfrm>
            <a:off x="8437563" y="2349500"/>
            <a:ext cx="3444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n</a:t>
            </a:r>
            <a:r>
              <a:rPr lang="fr-FR" sz="1800" baseline="-25000"/>
              <a:t>i</a:t>
            </a:r>
          </a:p>
        </p:txBody>
      </p:sp>
      <p:sp>
        <p:nvSpPr>
          <p:cNvPr id="53425" name="Text Box 177"/>
          <p:cNvSpPr txBox="1">
            <a:spLocks noChangeArrowheads="1"/>
          </p:cNvSpPr>
          <p:nvPr/>
        </p:nvSpPr>
        <p:spPr bwMode="auto">
          <a:xfrm>
            <a:off x="827088" y="6092825"/>
            <a:ext cx="3444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n</a:t>
            </a:r>
            <a:r>
              <a:rPr lang="fr-FR" sz="1800" baseline="-25000"/>
              <a:t>j</a:t>
            </a:r>
          </a:p>
        </p:txBody>
      </p:sp>
      <p:sp>
        <p:nvSpPr>
          <p:cNvPr id="53426" name="Line 178"/>
          <p:cNvSpPr>
            <a:spLocks noChangeShapeType="1"/>
          </p:cNvSpPr>
          <p:nvPr/>
        </p:nvSpPr>
        <p:spPr bwMode="auto">
          <a:xfrm>
            <a:off x="971550" y="4221163"/>
            <a:ext cx="0" cy="1295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27" name="Line 179"/>
          <p:cNvSpPr>
            <a:spLocks noChangeShapeType="1"/>
          </p:cNvSpPr>
          <p:nvPr/>
        </p:nvSpPr>
        <p:spPr bwMode="auto">
          <a:xfrm>
            <a:off x="3563938" y="2636838"/>
            <a:ext cx="3816350"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28" name="Text Box 180"/>
          <p:cNvSpPr txBox="1">
            <a:spLocks noChangeArrowheads="1"/>
          </p:cNvSpPr>
          <p:nvPr/>
        </p:nvSpPr>
        <p:spPr bwMode="auto">
          <a:xfrm>
            <a:off x="8459788" y="6092825"/>
            <a:ext cx="377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n</a:t>
            </a:r>
            <a:r>
              <a:rPr lang="fr-FR" sz="1800" baseline="-25000"/>
              <a:t>ij</a:t>
            </a:r>
          </a:p>
        </p:txBody>
      </p:sp>
      <p:sp>
        <p:nvSpPr>
          <p:cNvPr id="53429" name="Line 181"/>
          <p:cNvSpPr>
            <a:spLocks noChangeShapeType="1"/>
          </p:cNvSpPr>
          <p:nvPr/>
        </p:nvSpPr>
        <p:spPr bwMode="auto">
          <a:xfrm>
            <a:off x="2916238" y="4005263"/>
            <a:ext cx="5616575"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30" name="Line 182"/>
          <p:cNvSpPr>
            <a:spLocks noChangeShapeType="1"/>
          </p:cNvSpPr>
          <p:nvPr/>
        </p:nvSpPr>
        <p:spPr bwMode="auto">
          <a:xfrm>
            <a:off x="2916238" y="4508500"/>
            <a:ext cx="5616575"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31" name="Line 183"/>
          <p:cNvSpPr>
            <a:spLocks noChangeShapeType="1"/>
          </p:cNvSpPr>
          <p:nvPr/>
        </p:nvSpPr>
        <p:spPr bwMode="auto">
          <a:xfrm>
            <a:off x="2916238" y="5084763"/>
            <a:ext cx="5616575"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32" name="Line 184"/>
          <p:cNvSpPr>
            <a:spLocks noChangeShapeType="1"/>
          </p:cNvSpPr>
          <p:nvPr/>
        </p:nvSpPr>
        <p:spPr bwMode="auto">
          <a:xfrm>
            <a:off x="2916238" y="5589588"/>
            <a:ext cx="5616575"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33" name="Line 185"/>
          <p:cNvSpPr>
            <a:spLocks noChangeShapeType="1"/>
          </p:cNvSpPr>
          <p:nvPr/>
        </p:nvSpPr>
        <p:spPr bwMode="auto">
          <a:xfrm>
            <a:off x="8604250" y="3789363"/>
            <a:ext cx="0" cy="2232025"/>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36" name="Line 188"/>
          <p:cNvSpPr>
            <a:spLocks noChangeShapeType="1"/>
          </p:cNvSpPr>
          <p:nvPr/>
        </p:nvSpPr>
        <p:spPr bwMode="auto">
          <a:xfrm>
            <a:off x="3492500" y="4005263"/>
            <a:ext cx="0" cy="2160587"/>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37" name="Line 189"/>
          <p:cNvSpPr>
            <a:spLocks noChangeShapeType="1"/>
          </p:cNvSpPr>
          <p:nvPr/>
        </p:nvSpPr>
        <p:spPr bwMode="auto">
          <a:xfrm>
            <a:off x="4859338" y="4005263"/>
            <a:ext cx="0" cy="2160587"/>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38" name="Line 190"/>
          <p:cNvSpPr>
            <a:spLocks noChangeShapeType="1"/>
          </p:cNvSpPr>
          <p:nvPr/>
        </p:nvSpPr>
        <p:spPr bwMode="auto">
          <a:xfrm>
            <a:off x="6156325" y="4005263"/>
            <a:ext cx="0" cy="2160587"/>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39" name="Line 191"/>
          <p:cNvSpPr>
            <a:spLocks noChangeShapeType="1"/>
          </p:cNvSpPr>
          <p:nvPr/>
        </p:nvSpPr>
        <p:spPr bwMode="auto">
          <a:xfrm>
            <a:off x="7596188" y="4005263"/>
            <a:ext cx="0" cy="2160587"/>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53440" name="Line 192"/>
          <p:cNvSpPr>
            <a:spLocks noChangeShapeType="1"/>
          </p:cNvSpPr>
          <p:nvPr/>
        </p:nvSpPr>
        <p:spPr bwMode="auto">
          <a:xfrm>
            <a:off x="3419475" y="6381750"/>
            <a:ext cx="4967288" cy="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2" name="Espace réservé du numéro de diapositive 1">
            <a:extLst>
              <a:ext uri="{FF2B5EF4-FFF2-40B4-BE49-F238E27FC236}">
                <a16:creationId xmlns:a16="http://schemas.microsoft.com/office/drawing/2014/main" id="{5389B3DF-31F6-433D-A77C-F7C7C317890F}"/>
              </a:ext>
            </a:extLst>
          </p:cNvPr>
          <p:cNvSpPr>
            <a:spLocks noGrp="1"/>
          </p:cNvSpPr>
          <p:nvPr>
            <p:ph type="sldNum" sz="quarter" idx="12"/>
          </p:nvPr>
        </p:nvSpPr>
        <p:spPr/>
        <p:txBody>
          <a:bodyPr/>
          <a:lstStyle/>
          <a:p>
            <a:fld id="{1BD1CC5A-BD4C-A94D-B1F2-221A06ABC680}" type="slidenum">
              <a:rPr lang="fr-FR" smtClean="0"/>
              <a:pPr/>
              <a:t>17</a:t>
            </a:fld>
            <a:endParaRPr lang="fr-FR"/>
          </a:p>
        </p:txBody>
      </p:sp>
    </p:spTree>
    <p:extLst>
      <p:ext uri="{BB962C8B-B14F-4D97-AF65-F5344CB8AC3E}">
        <p14:creationId xmlns:p14="http://schemas.microsoft.com/office/powerpoint/2010/main" val="3135602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4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4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4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4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4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4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4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4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4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4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4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4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4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43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342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343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343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343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343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34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4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4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4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20" grpId="0"/>
      <p:bldP spid="53421" grpId="0"/>
      <p:bldP spid="53422" grpId="0"/>
      <p:bldP spid="53423" grpId="0"/>
      <p:bldP spid="53424" grpId="0"/>
      <p:bldP spid="53425" grpId="0"/>
      <p:bldP spid="53426" grpId="0" animBg="1"/>
      <p:bldP spid="53427" grpId="0" animBg="1"/>
      <p:bldP spid="53428" grpId="0"/>
      <p:bldP spid="53429" grpId="0" animBg="1"/>
      <p:bldP spid="53429" grpId="1" animBg="1"/>
      <p:bldP spid="53430" grpId="0" animBg="1"/>
      <p:bldP spid="53430" grpId="1" animBg="1"/>
      <p:bldP spid="53431" grpId="0" animBg="1"/>
      <p:bldP spid="53431" grpId="1" animBg="1"/>
      <p:bldP spid="53432" grpId="0" animBg="1"/>
      <p:bldP spid="53432" grpId="1" animBg="1"/>
      <p:bldP spid="53433" grpId="0" animBg="1"/>
      <p:bldP spid="53433" grpId="1" animBg="1"/>
      <p:bldP spid="53436" grpId="0" animBg="1"/>
      <p:bldP spid="53437" grpId="0" animBg="1"/>
      <p:bldP spid="53438" grpId="0" animBg="1"/>
      <p:bldP spid="53439" grpId="0" animBg="1"/>
      <p:bldP spid="534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47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147BCFDC-49CC-4C22-8E2E-3EC9738698BE}"/>
              </a:ext>
            </a:extLst>
          </p:cNvPr>
          <p:cNvSpPr>
            <a:spLocks noGrp="1"/>
          </p:cNvSpPr>
          <p:nvPr>
            <p:ph type="sldNum" sz="quarter" idx="12"/>
          </p:nvPr>
        </p:nvSpPr>
        <p:spPr/>
        <p:txBody>
          <a:bodyPr/>
          <a:lstStyle/>
          <a:p>
            <a:fld id="{1BD1CC5A-BD4C-A94D-B1F2-221A06ABC680}" type="slidenum">
              <a:rPr lang="fr-FR" smtClean="0"/>
              <a:pPr/>
              <a:t>18</a:t>
            </a:fld>
            <a:endParaRPr lang="fr-FR"/>
          </a:p>
        </p:txBody>
      </p:sp>
    </p:spTree>
    <p:extLst>
      <p:ext uri="{BB962C8B-B14F-4D97-AF65-F5344CB8AC3E}">
        <p14:creationId xmlns:p14="http://schemas.microsoft.com/office/powerpoint/2010/main" val="199976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44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02D473DD-08E8-4ACF-B8A1-D33B203CC3DB}"/>
              </a:ext>
            </a:extLst>
          </p:cNvPr>
          <p:cNvSpPr>
            <a:spLocks noGrp="1"/>
          </p:cNvSpPr>
          <p:nvPr>
            <p:ph type="sldNum" sz="quarter" idx="12"/>
          </p:nvPr>
        </p:nvSpPr>
        <p:spPr/>
        <p:txBody>
          <a:bodyPr/>
          <a:lstStyle/>
          <a:p>
            <a:fld id="{1BD1CC5A-BD4C-A94D-B1F2-221A06ABC680}" type="slidenum">
              <a:rPr lang="fr-FR" smtClean="0"/>
              <a:pPr/>
              <a:t>19</a:t>
            </a:fld>
            <a:endParaRPr lang="fr-FR"/>
          </a:p>
        </p:txBody>
      </p:sp>
    </p:spTree>
    <p:extLst>
      <p:ext uri="{BB962C8B-B14F-4D97-AF65-F5344CB8AC3E}">
        <p14:creationId xmlns:p14="http://schemas.microsoft.com/office/powerpoint/2010/main" val="351495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26988"/>
            <a:ext cx="9144001" cy="6450013"/>
          </a:xfrm>
          <a:noFill/>
        </p:spPr>
      </p:pic>
      <p:sp>
        <p:nvSpPr>
          <p:cNvPr id="3079" name="Text Box 7"/>
          <p:cNvSpPr txBox="1">
            <a:spLocks noChangeArrowheads="1"/>
          </p:cNvSpPr>
          <p:nvPr/>
        </p:nvSpPr>
        <p:spPr bwMode="auto">
          <a:xfrm rot="-177565">
            <a:off x="2484438" y="2401888"/>
            <a:ext cx="5168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Bradley Hand ITC" charset="0"/>
              </a:rPr>
              <a:t>Pas besoin d</a:t>
            </a:r>
            <a:r>
              <a:rPr lang="ja-JP" altLang="fr-FR" sz="1600" b="1">
                <a:latin typeface="Bradley Hand ITC" charset="0"/>
              </a:rPr>
              <a:t>’</a:t>
            </a:r>
            <a:r>
              <a:rPr lang="fr-FR" sz="1600" b="1">
                <a:latin typeface="Bradley Hand ITC" charset="0"/>
              </a:rPr>
              <a:t>apprendre une langue pour se servir d</a:t>
            </a:r>
            <a:r>
              <a:rPr lang="ja-JP" altLang="fr-FR" sz="1600" b="1">
                <a:latin typeface="Bradley Hand ITC" charset="0"/>
              </a:rPr>
              <a:t>’</a:t>
            </a:r>
            <a:r>
              <a:rPr lang="fr-FR" sz="1600" b="1">
                <a:latin typeface="Bradley Hand ITC" charset="0"/>
              </a:rPr>
              <a:t>un outil</a:t>
            </a:r>
          </a:p>
        </p:txBody>
      </p:sp>
      <p:sp>
        <p:nvSpPr>
          <p:cNvPr id="2" name="Espace réservé du numéro de diapositive 1">
            <a:extLst>
              <a:ext uri="{FF2B5EF4-FFF2-40B4-BE49-F238E27FC236}">
                <a16:creationId xmlns:a16="http://schemas.microsoft.com/office/drawing/2014/main" id="{0459CA1D-5624-4ED2-84D8-8F0E7672BFBC}"/>
              </a:ext>
            </a:extLst>
          </p:cNvPr>
          <p:cNvSpPr>
            <a:spLocks noGrp="1"/>
          </p:cNvSpPr>
          <p:nvPr>
            <p:ph type="sldNum" sz="quarter" idx="12"/>
          </p:nvPr>
        </p:nvSpPr>
        <p:spPr/>
        <p:txBody>
          <a:bodyPr/>
          <a:lstStyle/>
          <a:p>
            <a:fld id="{1BD1CC5A-BD4C-A94D-B1F2-221A06ABC680}" type="slidenum">
              <a:rPr lang="fr-FR" smtClean="0"/>
              <a:pPr/>
              <a:t>2</a:t>
            </a:fld>
            <a:endParaRPr lang="fr-FR"/>
          </a:p>
        </p:txBody>
      </p:sp>
    </p:spTree>
    <p:extLst>
      <p:ext uri="{BB962C8B-B14F-4D97-AF65-F5344CB8AC3E}">
        <p14:creationId xmlns:p14="http://schemas.microsoft.com/office/powerpoint/2010/main" val="2217411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69"/>
          <p:cNvSpPr txBox="1">
            <a:spLocks noChangeArrowheads="1"/>
          </p:cNvSpPr>
          <p:nvPr/>
        </p:nvSpPr>
        <p:spPr bwMode="auto">
          <a:xfrm>
            <a:off x="900113" y="357188"/>
            <a:ext cx="36703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200" b="1" i="1">
                <a:solidFill>
                  <a:srgbClr val="FF381D"/>
                </a:solidFill>
              </a:rPr>
              <a:t>Présentation des données</a:t>
            </a:r>
          </a:p>
        </p:txBody>
      </p:sp>
      <p:sp>
        <p:nvSpPr>
          <p:cNvPr id="38915" name="Line 170"/>
          <p:cNvSpPr>
            <a:spLocks noChangeShapeType="1"/>
          </p:cNvSpPr>
          <p:nvPr/>
        </p:nvSpPr>
        <p:spPr bwMode="auto">
          <a:xfrm>
            <a:off x="827088" y="765175"/>
            <a:ext cx="748982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8916" name="ZoneTexte 3"/>
          <p:cNvSpPr txBox="1">
            <a:spLocks noChangeArrowheads="1"/>
          </p:cNvSpPr>
          <p:nvPr/>
        </p:nvSpPr>
        <p:spPr bwMode="auto">
          <a:xfrm>
            <a:off x="914400" y="914400"/>
            <a:ext cx="15192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La Check-list</a:t>
            </a:r>
          </a:p>
        </p:txBody>
      </p:sp>
      <p:sp>
        <p:nvSpPr>
          <p:cNvPr id="38917" name="ZoneTexte 4"/>
          <p:cNvSpPr txBox="1">
            <a:spLocks noChangeArrowheads="1"/>
          </p:cNvSpPr>
          <p:nvPr/>
        </p:nvSpPr>
        <p:spPr bwMode="auto">
          <a:xfrm>
            <a:off x="609600" y="1371600"/>
            <a:ext cx="8370888"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arenBoth"/>
            </a:pPr>
            <a:r>
              <a:rPr lang="fr-FR" sz="1800"/>
              <a:t>Quel est l</a:t>
            </a:r>
            <a:r>
              <a:rPr lang="ja-JP" altLang="fr-FR" sz="1800"/>
              <a:t>’</a:t>
            </a:r>
            <a:r>
              <a:rPr lang="fr-FR" sz="1800"/>
              <a:t>individu?</a:t>
            </a:r>
          </a:p>
          <a:p>
            <a:pPr eaLnBrk="1" hangingPunct="1">
              <a:buFontTx/>
              <a:buAutoNum type="arabicParenBoth"/>
            </a:pPr>
            <a:r>
              <a:rPr lang="fr-FR" sz="1800"/>
              <a:t>Quelle est la population visée?</a:t>
            </a:r>
          </a:p>
          <a:p>
            <a:pPr eaLnBrk="1" hangingPunct="1">
              <a:buFontTx/>
              <a:buAutoNum type="arabicParenBoth"/>
            </a:pPr>
            <a:r>
              <a:rPr lang="fr-FR" sz="1800"/>
              <a:t>L</a:t>
            </a:r>
            <a:r>
              <a:rPr lang="ja-JP" altLang="fr-FR" sz="1800"/>
              <a:t>’</a:t>
            </a:r>
            <a:r>
              <a:rPr lang="fr-FR" sz="1800"/>
              <a:t>étude est-elle effectuée sur un échantillon ou sur la population?</a:t>
            </a:r>
          </a:p>
          <a:p>
            <a:pPr eaLnBrk="1" hangingPunct="1">
              <a:buFontTx/>
              <a:buAutoNum type="arabicParenBoth"/>
            </a:pPr>
            <a:r>
              <a:rPr lang="fr-FR" sz="1800"/>
              <a:t>Quel est l</a:t>
            </a:r>
            <a:r>
              <a:rPr lang="ja-JP" altLang="fr-FR" sz="1800"/>
              <a:t>’</a:t>
            </a:r>
            <a:r>
              <a:rPr lang="fr-FR" sz="1800"/>
              <a:t>effectif de l</a:t>
            </a:r>
            <a:r>
              <a:rPr lang="ja-JP" altLang="fr-FR" sz="1800"/>
              <a:t>’</a:t>
            </a:r>
            <a:r>
              <a:rPr lang="fr-FR" sz="1800"/>
              <a:t>étude?</a:t>
            </a:r>
          </a:p>
          <a:p>
            <a:pPr eaLnBrk="1" hangingPunct="1">
              <a:buFontTx/>
              <a:buAutoNum type="arabicParenBoth"/>
            </a:pPr>
            <a:r>
              <a:rPr lang="fr-FR" sz="1800"/>
              <a:t>Quelles sont les variables:</a:t>
            </a:r>
          </a:p>
          <a:p>
            <a:pPr lvl="1" eaLnBrk="1" hangingPunct="1"/>
            <a:r>
              <a:rPr lang="fr-FR" sz="1800"/>
              <a:t>Nombre (le nombre de mesures effectuées sur chaque individus)?</a:t>
            </a:r>
          </a:p>
          <a:p>
            <a:pPr lvl="1" eaLnBrk="1" hangingPunct="1"/>
            <a:r>
              <a:rPr lang="fr-FR" sz="1800"/>
              <a:t>Nature (qualitative nominale ou ordinale, quantitative continue ou discrète)?</a:t>
            </a:r>
          </a:p>
          <a:p>
            <a:pPr lvl="1" eaLnBrk="1" hangingPunct="1"/>
            <a:r>
              <a:rPr lang="fr-FR" sz="1800"/>
              <a:t>Nombre de classes pour chaque variable qualitative?</a:t>
            </a:r>
          </a:p>
          <a:p>
            <a:pPr lvl="1" eaLnBrk="1" hangingPunct="1"/>
            <a:endParaRPr lang="fr-FR" sz="1800"/>
          </a:p>
        </p:txBody>
      </p:sp>
      <p:sp>
        <p:nvSpPr>
          <p:cNvPr id="38918" name="Rectangle 5"/>
          <p:cNvSpPr>
            <a:spLocks noChangeArrowheads="1"/>
          </p:cNvSpPr>
          <p:nvPr/>
        </p:nvSpPr>
        <p:spPr bwMode="auto">
          <a:xfrm>
            <a:off x="609600" y="3648075"/>
            <a:ext cx="66897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42900" indent="-342900"/>
            <a:r>
              <a:rPr lang="fr-FR"/>
              <a:t>(6) Existe-t-il des séries appariées?</a:t>
            </a:r>
          </a:p>
          <a:p>
            <a:pPr marL="342900" indent="-342900"/>
            <a:r>
              <a:rPr lang="fr-FR"/>
              <a:t>(7) Les classes des variables qualitatives sont-elles exclusives?</a:t>
            </a:r>
          </a:p>
          <a:p>
            <a:pPr marL="342900" indent="-342900"/>
            <a:r>
              <a:rPr lang="fr-FR"/>
              <a:t>(8) Existe-t-il des variables fixées?</a:t>
            </a:r>
          </a:p>
        </p:txBody>
      </p:sp>
      <p:sp>
        <p:nvSpPr>
          <p:cNvPr id="38919" name="Text Box 5"/>
          <p:cNvSpPr txBox="1">
            <a:spLocks noChangeArrowheads="1"/>
          </p:cNvSpPr>
          <p:nvPr/>
        </p:nvSpPr>
        <p:spPr bwMode="auto">
          <a:xfrm rot="-177565">
            <a:off x="2827338" y="5119688"/>
            <a:ext cx="34940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Exercices sur la « Check-list »</a:t>
            </a:r>
          </a:p>
        </p:txBody>
      </p:sp>
      <p:sp>
        <p:nvSpPr>
          <p:cNvPr id="2" name="Espace réservé du numéro de diapositive 1">
            <a:extLst>
              <a:ext uri="{FF2B5EF4-FFF2-40B4-BE49-F238E27FC236}">
                <a16:creationId xmlns:a16="http://schemas.microsoft.com/office/drawing/2014/main" id="{6887B9C1-5DDB-45B6-A5A0-74C0D6B8850F}"/>
              </a:ext>
            </a:extLst>
          </p:cNvPr>
          <p:cNvSpPr>
            <a:spLocks noGrp="1"/>
          </p:cNvSpPr>
          <p:nvPr>
            <p:ph type="sldNum" sz="quarter" idx="12"/>
          </p:nvPr>
        </p:nvSpPr>
        <p:spPr/>
        <p:txBody>
          <a:bodyPr/>
          <a:lstStyle/>
          <a:p>
            <a:fld id="{1BD1CC5A-BD4C-A94D-B1F2-221A06ABC680}" type="slidenum">
              <a:rPr lang="fr-FR" smtClean="0"/>
              <a:pPr/>
              <a:t>20</a:t>
            </a:fld>
            <a:endParaRPr lang="fr-FR"/>
          </a:p>
        </p:txBody>
      </p:sp>
    </p:spTree>
    <p:extLst>
      <p:ext uri="{BB962C8B-B14F-4D97-AF65-F5344CB8AC3E}">
        <p14:creationId xmlns:p14="http://schemas.microsoft.com/office/powerpoint/2010/main" val="3383023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3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Text Box 5"/>
          <p:cNvSpPr txBox="1">
            <a:spLocks noChangeArrowheads="1"/>
          </p:cNvSpPr>
          <p:nvPr/>
        </p:nvSpPr>
        <p:spPr bwMode="auto">
          <a:xfrm>
            <a:off x="971550" y="6021388"/>
            <a:ext cx="7359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Valeurs centrales autour desquelles se groupent les valeurs observées</a:t>
            </a:r>
          </a:p>
        </p:txBody>
      </p:sp>
      <p:sp>
        <p:nvSpPr>
          <p:cNvPr id="2" name="Espace réservé du numéro de diapositive 1">
            <a:extLst>
              <a:ext uri="{FF2B5EF4-FFF2-40B4-BE49-F238E27FC236}">
                <a16:creationId xmlns:a16="http://schemas.microsoft.com/office/drawing/2014/main" id="{45487DD1-6B00-49A7-81CC-5F89952F51F8}"/>
              </a:ext>
            </a:extLst>
          </p:cNvPr>
          <p:cNvSpPr>
            <a:spLocks noGrp="1"/>
          </p:cNvSpPr>
          <p:nvPr>
            <p:ph type="sldNum" sz="quarter" idx="12"/>
          </p:nvPr>
        </p:nvSpPr>
        <p:spPr/>
        <p:txBody>
          <a:bodyPr/>
          <a:lstStyle/>
          <a:p>
            <a:fld id="{1BD1CC5A-BD4C-A94D-B1F2-221A06ABC680}" type="slidenum">
              <a:rPr lang="fr-FR" smtClean="0"/>
              <a:pPr/>
              <a:t>21</a:t>
            </a:fld>
            <a:endParaRPr lang="fr-FR"/>
          </a:p>
        </p:txBody>
      </p:sp>
    </p:spTree>
    <p:extLst>
      <p:ext uri="{BB962C8B-B14F-4D97-AF65-F5344CB8AC3E}">
        <p14:creationId xmlns:p14="http://schemas.microsoft.com/office/powerpoint/2010/main" val="900766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3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Rectangle 5"/>
          <p:cNvSpPr>
            <a:spLocks noChangeArrowheads="1"/>
          </p:cNvSpPr>
          <p:nvPr/>
        </p:nvSpPr>
        <p:spPr bwMode="auto">
          <a:xfrm>
            <a:off x="1187450" y="2276475"/>
            <a:ext cx="431800" cy="1223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45060" name="Rectangle 6"/>
          <p:cNvSpPr>
            <a:spLocks noChangeArrowheads="1"/>
          </p:cNvSpPr>
          <p:nvPr/>
        </p:nvSpPr>
        <p:spPr bwMode="auto">
          <a:xfrm>
            <a:off x="1187450" y="4292600"/>
            <a:ext cx="431800" cy="5762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45061" name="Text Box 7"/>
          <p:cNvSpPr txBox="1">
            <a:spLocks noChangeArrowheads="1"/>
          </p:cNvSpPr>
          <p:nvPr/>
        </p:nvSpPr>
        <p:spPr bwMode="auto">
          <a:xfrm>
            <a:off x="1331913" y="4292600"/>
            <a:ext cx="298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x</a:t>
            </a:r>
          </a:p>
        </p:txBody>
      </p:sp>
      <p:sp>
        <p:nvSpPr>
          <p:cNvPr id="45062" name="Text Box 8"/>
          <p:cNvSpPr txBox="1">
            <a:spLocks noChangeArrowheads="1"/>
          </p:cNvSpPr>
          <p:nvPr/>
        </p:nvSpPr>
        <p:spPr bwMode="auto">
          <a:xfrm>
            <a:off x="1331913" y="3141663"/>
            <a:ext cx="298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x</a:t>
            </a:r>
          </a:p>
        </p:txBody>
      </p:sp>
      <p:sp>
        <p:nvSpPr>
          <p:cNvPr id="45063" name="Text Box 9"/>
          <p:cNvSpPr txBox="1">
            <a:spLocks noChangeArrowheads="1"/>
          </p:cNvSpPr>
          <p:nvPr/>
        </p:nvSpPr>
        <p:spPr bwMode="auto">
          <a:xfrm>
            <a:off x="1331913" y="2276475"/>
            <a:ext cx="298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x</a:t>
            </a:r>
          </a:p>
        </p:txBody>
      </p:sp>
      <p:sp>
        <p:nvSpPr>
          <p:cNvPr id="45064" name="Line 10"/>
          <p:cNvSpPr>
            <a:spLocks noChangeShapeType="1"/>
          </p:cNvSpPr>
          <p:nvPr/>
        </p:nvSpPr>
        <p:spPr bwMode="auto">
          <a:xfrm>
            <a:off x="1403350" y="4365625"/>
            <a:ext cx="14446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5065" name="Line 11"/>
          <p:cNvSpPr>
            <a:spLocks noChangeShapeType="1"/>
          </p:cNvSpPr>
          <p:nvPr/>
        </p:nvSpPr>
        <p:spPr bwMode="auto">
          <a:xfrm>
            <a:off x="1409700" y="3219450"/>
            <a:ext cx="14446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45066" name="Line 12"/>
          <p:cNvSpPr>
            <a:spLocks noChangeShapeType="1"/>
          </p:cNvSpPr>
          <p:nvPr/>
        </p:nvSpPr>
        <p:spPr bwMode="auto">
          <a:xfrm>
            <a:off x="1406525" y="2378075"/>
            <a:ext cx="14446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 name="Espace réservé du numéro de diapositive 1">
            <a:extLst>
              <a:ext uri="{FF2B5EF4-FFF2-40B4-BE49-F238E27FC236}">
                <a16:creationId xmlns:a16="http://schemas.microsoft.com/office/drawing/2014/main" id="{A3F44C48-0B56-4987-9EDC-179E4F2351DE}"/>
              </a:ext>
            </a:extLst>
          </p:cNvPr>
          <p:cNvSpPr>
            <a:spLocks noGrp="1"/>
          </p:cNvSpPr>
          <p:nvPr>
            <p:ph type="sldNum" sz="quarter" idx="12"/>
          </p:nvPr>
        </p:nvSpPr>
        <p:spPr/>
        <p:txBody>
          <a:bodyPr/>
          <a:lstStyle/>
          <a:p>
            <a:fld id="{1BD1CC5A-BD4C-A94D-B1F2-221A06ABC680}" type="slidenum">
              <a:rPr lang="fr-FR" smtClean="0"/>
              <a:pPr/>
              <a:t>22</a:t>
            </a:fld>
            <a:endParaRPr lang="fr-FR"/>
          </a:p>
        </p:txBody>
      </p:sp>
    </p:spTree>
    <p:extLst>
      <p:ext uri="{BB962C8B-B14F-4D97-AF65-F5344CB8AC3E}">
        <p14:creationId xmlns:p14="http://schemas.microsoft.com/office/powerpoint/2010/main" val="1242593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8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0EB92F4E-B8A1-4672-BE0D-6FF07FB66E4E}"/>
              </a:ext>
            </a:extLst>
          </p:cNvPr>
          <p:cNvSpPr>
            <a:spLocks noGrp="1"/>
          </p:cNvSpPr>
          <p:nvPr>
            <p:ph type="sldNum" sz="quarter" idx="12"/>
          </p:nvPr>
        </p:nvSpPr>
        <p:spPr/>
        <p:txBody>
          <a:bodyPr/>
          <a:lstStyle/>
          <a:p>
            <a:fld id="{1BD1CC5A-BD4C-A94D-B1F2-221A06ABC680}" type="slidenum">
              <a:rPr lang="fr-FR" smtClean="0"/>
              <a:pPr/>
              <a:t>23</a:t>
            </a:fld>
            <a:endParaRPr lang="fr-FR"/>
          </a:p>
        </p:txBody>
      </p:sp>
    </p:spTree>
    <p:extLst>
      <p:ext uri="{BB962C8B-B14F-4D97-AF65-F5344CB8AC3E}">
        <p14:creationId xmlns:p14="http://schemas.microsoft.com/office/powerpoint/2010/main" val="33264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728F0113-BA22-44E5-AA22-31EB196CE15E}"/>
              </a:ext>
            </a:extLst>
          </p:cNvPr>
          <p:cNvSpPr>
            <a:spLocks noGrp="1"/>
          </p:cNvSpPr>
          <p:nvPr>
            <p:ph type="sldNum" sz="quarter" idx="12"/>
          </p:nvPr>
        </p:nvSpPr>
        <p:spPr/>
        <p:txBody>
          <a:bodyPr/>
          <a:lstStyle/>
          <a:p>
            <a:fld id="{1BD1CC5A-BD4C-A94D-B1F2-221A06ABC680}" type="slidenum">
              <a:rPr lang="fr-FR" smtClean="0"/>
              <a:pPr/>
              <a:t>24</a:t>
            </a:fld>
            <a:endParaRPr lang="fr-FR"/>
          </a:p>
        </p:txBody>
      </p:sp>
    </p:spTree>
    <p:extLst>
      <p:ext uri="{BB962C8B-B14F-4D97-AF65-F5344CB8AC3E}">
        <p14:creationId xmlns:p14="http://schemas.microsoft.com/office/powerpoint/2010/main" val="2300547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47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CA6E49C0-02F3-4394-B9A7-07BC033D3E8D}"/>
              </a:ext>
            </a:extLst>
          </p:cNvPr>
          <p:cNvSpPr>
            <a:spLocks noGrp="1"/>
          </p:cNvSpPr>
          <p:nvPr>
            <p:ph type="sldNum" sz="quarter" idx="12"/>
          </p:nvPr>
        </p:nvSpPr>
        <p:spPr/>
        <p:txBody>
          <a:bodyPr/>
          <a:lstStyle/>
          <a:p>
            <a:fld id="{1BD1CC5A-BD4C-A94D-B1F2-221A06ABC680}" type="slidenum">
              <a:rPr lang="fr-FR" smtClean="0"/>
              <a:pPr/>
              <a:t>25</a:t>
            </a:fld>
            <a:endParaRPr lang="fr-FR"/>
          </a:p>
        </p:txBody>
      </p:sp>
    </p:spTree>
    <p:extLst>
      <p:ext uri="{BB962C8B-B14F-4D97-AF65-F5344CB8AC3E}">
        <p14:creationId xmlns:p14="http://schemas.microsoft.com/office/powerpoint/2010/main" val="258359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48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Text Box 5"/>
          <p:cNvSpPr txBox="1">
            <a:spLocks noChangeArrowheads="1"/>
          </p:cNvSpPr>
          <p:nvPr/>
        </p:nvSpPr>
        <p:spPr bwMode="auto">
          <a:xfrm>
            <a:off x="611188" y="6092825"/>
            <a:ext cx="8121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Renseignent quant à l</a:t>
            </a:r>
            <a:r>
              <a:rPr lang="ja-JP" altLang="fr-FR" sz="1800"/>
              <a:t>’</a:t>
            </a:r>
            <a:r>
              <a:rPr lang="fr-FR" sz="1800"/>
              <a:t>étalement de la distribution autour des valeurs centrales</a:t>
            </a:r>
          </a:p>
        </p:txBody>
      </p:sp>
      <p:sp>
        <p:nvSpPr>
          <p:cNvPr id="2" name="Espace réservé du numéro de diapositive 1">
            <a:extLst>
              <a:ext uri="{FF2B5EF4-FFF2-40B4-BE49-F238E27FC236}">
                <a16:creationId xmlns:a16="http://schemas.microsoft.com/office/drawing/2014/main" id="{1573642B-3507-45DC-9932-F00CA7FCE301}"/>
              </a:ext>
            </a:extLst>
          </p:cNvPr>
          <p:cNvSpPr>
            <a:spLocks noGrp="1"/>
          </p:cNvSpPr>
          <p:nvPr>
            <p:ph type="sldNum" sz="quarter" idx="12"/>
          </p:nvPr>
        </p:nvSpPr>
        <p:spPr/>
        <p:txBody>
          <a:bodyPr/>
          <a:lstStyle/>
          <a:p>
            <a:fld id="{1BD1CC5A-BD4C-A94D-B1F2-221A06ABC680}" type="slidenum">
              <a:rPr lang="fr-FR" smtClean="0"/>
              <a:pPr/>
              <a:t>26</a:t>
            </a:fld>
            <a:endParaRPr lang="fr-FR"/>
          </a:p>
        </p:txBody>
      </p:sp>
    </p:spTree>
    <p:extLst>
      <p:ext uri="{BB962C8B-B14F-4D97-AF65-F5344CB8AC3E}">
        <p14:creationId xmlns:p14="http://schemas.microsoft.com/office/powerpoint/2010/main" val="1095792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Text Box 5"/>
          <p:cNvSpPr txBox="1">
            <a:spLocks noChangeArrowheads="1"/>
          </p:cNvSpPr>
          <p:nvPr/>
        </p:nvSpPr>
        <p:spPr bwMode="auto">
          <a:xfrm>
            <a:off x="2771775" y="2060575"/>
            <a:ext cx="1984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latin typeface="Trebuchet MS" charset="0"/>
              </a:rPr>
              <a:t>(Q2 est la médiane)</a:t>
            </a:r>
          </a:p>
        </p:txBody>
      </p:sp>
      <p:sp>
        <p:nvSpPr>
          <p:cNvPr id="2" name="Espace réservé du numéro de diapositive 1">
            <a:extLst>
              <a:ext uri="{FF2B5EF4-FFF2-40B4-BE49-F238E27FC236}">
                <a16:creationId xmlns:a16="http://schemas.microsoft.com/office/drawing/2014/main" id="{7AE2215A-A7FE-484D-A782-1CB59975DD82}"/>
              </a:ext>
            </a:extLst>
          </p:cNvPr>
          <p:cNvSpPr>
            <a:spLocks noGrp="1"/>
          </p:cNvSpPr>
          <p:nvPr>
            <p:ph type="sldNum" sz="quarter" idx="12"/>
          </p:nvPr>
        </p:nvSpPr>
        <p:spPr/>
        <p:txBody>
          <a:bodyPr/>
          <a:lstStyle/>
          <a:p>
            <a:fld id="{1BD1CC5A-BD4C-A94D-B1F2-221A06ABC680}" type="slidenum">
              <a:rPr lang="fr-FR" smtClean="0"/>
              <a:pPr/>
              <a:t>27</a:t>
            </a:fld>
            <a:endParaRPr lang="fr-FR"/>
          </a:p>
        </p:txBody>
      </p:sp>
    </p:spTree>
    <p:extLst>
      <p:ext uri="{BB962C8B-B14F-4D97-AF65-F5344CB8AC3E}">
        <p14:creationId xmlns:p14="http://schemas.microsoft.com/office/powerpoint/2010/main" val="3555042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Sans tit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46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1" name="Text Box 7"/>
          <p:cNvSpPr txBox="1">
            <a:spLocks noChangeArrowheads="1"/>
          </p:cNvSpPr>
          <p:nvPr/>
        </p:nvSpPr>
        <p:spPr bwMode="auto">
          <a:xfrm>
            <a:off x="6372225" y="3213100"/>
            <a:ext cx="2330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a:t>IQ mesure la dispersion</a:t>
            </a:r>
          </a:p>
          <a:p>
            <a:pPr algn="ctr" eaLnBrk="1" hangingPunct="1"/>
            <a:r>
              <a:rPr lang="fr-FR" sz="1600"/>
              <a:t>autour de la médiane</a:t>
            </a:r>
          </a:p>
        </p:txBody>
      </p:sp>
      <p:sp>
        <p:nvSpPr>
          <p:cNvPr id="2" name="Espace réservé du numéro de diapositive 1">
            <a:extLst>
              <a:ext uri="{FF2B5EF4-FFF2-40B4-BE49-F238E27FC236}">
                <a16:creationId xmlns:a16="http://schemas.microsoft.com/office/drawing/2014/main" id="{C4105D61-C1C9-41B8-AD38-2315F48DE462}"/>
              </a:ext>
            </a:extLst>
          </p:cNvPr>
          <p:cNvSpPr>
            <a:spLocks noGrp="1"/>
          </p:cNvSpPr>
          <p:nvPr>
            <p:ph type="sldNum" sz="quarter" idx="12"/>
          </p:nvPr>
        </p:nvSpPr>
        <p:spPr/>
        <p:txBody>
          <a:bodyPr/>
          <a:lstStyle/>
          <a:p>
            <a:fld id="{1BD1CC5A-BD4C-A94D-B1F2-221A06ABC680}" type="slidenum">
              <a:rPr lang="fr-FR" smtClean="0"/>
              <a:pPr/>
              <a:t>28</a:t>
            </a:fld>
            <a:endParaRPr lang="fr-FR"/>
          </a:p>
        </p:txBody>
      </p:sp>
    </p:spTree>
    <p:extLst>
      <p:ext uri="{BB962C8B-B14F-4D97-AF65-F5344CB8AC3E}">
        <p14:creationId xmlns:p14="http://schemas.microsoft.com/office/powerpoint/2010/main" val="2206970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49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Line 5"/>
          <p:cNvSpPr>
            <a:spLocks noChangeShapeType="1"/>
          </p:cNvSpPr>
          <p:nvPr/>
        </p:nvSpPr>
        <p:spPr bwMode="auto">
          <a:xfrm>
            <a:off x="1979613" y="5734050"/>
            <a:ext cx="5184775" cy="0"/>
          </a:xfrm>
          <a:prstGeom prst="line">
            <a:avLst/>
          </a:prstGeom>
          <a:noFill/>
          <a:ln w="19050">
            <a:solidFill>
              <a:srgbClr val="FF381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 name="Espace réservé du numéro de diapositive 1">
            <a:extLst>
              <a:ext uri="{FF2B5EF4-FFF2-40B4-BE49-F238E27FC236}">
                <a16:creationId xmlns:a16="http://schemas.microsoft.com/office/drawing/2014/main" id="{F11FE36E-F6B5-485B-B594-69448F6FA587}"/>
              </a:ext>
            </a:extLst>
          </p:cNvPr>
          <p:cNvSpPr>
            <a:spLocks noGrp="1"/>
          </p:cNvSpPr>
          <p:nvPr>
            <p:ph type="sldNum" sz="quarter" idx="12"/>
          </p:nvPr>
        </p:nvSpPr>
        <p:spPr/>
        <p:txBody>
          <a:bodyPr/>
          <a:lstStyle/>
          <a:p>
            <a:fld id="{1BD1CC5A-BD4C-A94D-B1F2-221A06ABC680}" type="slidenum">
              <a:rPr lang="fr-FR" smtClean="0"/>
              <a:pPr/>
              <a:t>29</a:t>
            </a:fld>
            <a:endParaRPr lang="fr-FR"/>
          </a:p>
        </p:txBody>
      </p:sp>
    </p:spTree>
    <p:extLst>
      <p:ext uri="{BB962C8B-B14F-4D97-AF65-F5344CB8AC3E}">
        <p14:creationId xmlns:p14="http://schemas.microsoft.com/office/powerpoint/2010/main" val="925763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wipe(left)">
                                      <p:cBhvr>
                                        <p:cTn id="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7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 Box 5"/>
          <p:cNvSpPr txBox="1">
            <a:spLocks noChangeArrowheads="1"/>
          </p:cNvSpPr>
          <p:nvPr/>
        </p:nvSpPr>
        <p:spPr bwMode="auto">
          <a:xfrm rot="-177565">
            <a:off x="611188" y="5576888"/>
            <a:ext cx="76374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dirty="0">
                <a:latin typeface="Bradley Hand ITC" charset="0"/>
              </a:rPr>
              <a:t>Vous allez avoir, dans un travail de recherche par ex, à traiter des données à en extraire des informations. Ce sont les statistiques qui rendent cela possible.</a:t>
            </a:r>
          </a:p>
        </p:txBody>
      </p:sp>
      <p:sp>
        <p:nvSpPr>
          <p:cNvPr id="2" name="Espace réservé du numéro de diapositive 1">
            <a:extLst>
              <a:ext uri="{FF2B5EF4-FFF2-40B4-BE49-F238E27FC236}">
                <a16:creationId xmlns:a16="http://schemas.microsoft.com/office/drawing/2014/main" id="{F5B5A837-04CF-4AFF-A8DB-1A5187CBCCCA}"/>
              </a:ext>
            </a:extLst>
          </p:cNvPr>
          <p:cNvSpPr>
            <a:spLocks noGrp="1"/>
          </p:cNvSpPr>
          <p:nvPr>
            <p:ph type="sldNum" sz="quarter" idx="12"/>
          </p:nvPr>
        </p:nvSpPr>
        <p:spPr/>
        <p:txBody>
          <a:bodyPr/>
          <a:lstStyle/>
          <a:p>
            <a:fld id="{1BD1CC5A-BD4C-A94D-B1F2-221A06ABC680}" type="slidenum">
              <a:rPr lang="fr-FR" smtClean="0"/>
              <a:pPr/>
              <a:t>3</a:t>
            </a:fld>
            <a:endParaRPr lang="fr-FR"/>
          </a:p>
        </p:txBody>
      </p:sp>
    </p:spTree>
    <p:extLst>
      <p:ext uri="{BB962C8B-B14F-4D97-AF65-F5344CB8AC3E}">
        <p14:creationId xmlns:p14="http://schemas.microsoft.com/office/powerpoint/2010/main" val="1512364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4"/>
          <p:cNvSpPr>
            <a:spLocks noChangeShapeType="1"/>
          </p:cNvSpPr>
          <p:nvPr/>
        </p:nvSpPr>
        <p:spPr bwMode="auto">
          <a:xfrm>
            <a:off x="755650" y="765175"/>
            <a:ext cx="76327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5299" name="Text Box 5"/>
          <p:cNvSpPr txBox="1">
            <a:spLocks noChangeArrowheads="1"/>
          </p:cNvSpPr>
          <p:nvPr/>
        </p:nvSpPr>
        <p:spPr bwMode="auto">
          <a:xfrm>
            <a:off x="900113" y="357188"/>
            <a:ext cx="4227512"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200" b="1" i="1">
                <a:solidFill>
                  <a:srgbClr val="FF381D"/>
                </a:solidFill>
              </a:rPr>
              <a:t>Paramètres d</a:t>
            </a:r>
            <a:r>
              <a:rPr lang="ja-JP" altLang="fr-FR" sz="2200" b="1" i="1">
                <a:solidFill>
                  <a:srgbClr val="FF381D"/>
                </a:solidFill>
              </a:rPr>
              <a:t>’</a:t>
            </a:r>
            <a:r>
              <a:rPr lang="fr-FR" sz="2200" b="1" i="1">
                <a:solidFill>
                  <a:srgbClr val="FF381D"/>
                </a:solidFill>
              </a:rPr>
              <a:t>une distribution </a:t>
            </a:r>
          </a:p>
        </p:txBody>
      </p:sp>
      <p:sp>
        <p:nvSpPr>
          <p:cNvPr id="55300" name="Text Box 6"/>
          <p:cNvSpPr txBox="1">
            <a:spLocks noChangeArrowheads="1"/>
          </p:cNvSpPr>
          <p:nvPr/>
        </p:nvSpPr>
        <p:spPr bwMode="auto">
          <a:xfrm>
            <a:off x="755650" y="2997200"/>
            <a:ext cx="7777163"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i="1"/>
              <a:t>(n–</a:t>
            </a:r>
            <a:r>
              <a:rPr lang="fr-FR" sz="1800"/>
              <a:t> 1) s</a:t>
            </a:r>
            <a:r>
              <a:rPr lang="ja-JP" altLang="fr-FR" sz="1800"/>
              <a:t>’</a:t>
            </a:r>
            <a:r>
              <a:rPr lang="fr-FR" sz="1800"/>
              <a:t>appelle le nombre de degrés de liberté.</a:t>
            </a:r>
          </a:p>
          <a:p>
            <a:pPr eaLnBrk="1" hangingPunct="1"/>
            <a:r>
              <a:rPr lang="fr-FR" sz="1800"/>
              <a:t>On soustrait 1 à </a:t>
            </a:r>
            <a:r>
              <a:rPr lang="fr-FR" sz="1800" i="1"/>
              <a:t>n </a:t>
            </a:r>
            <a:r>
              <a:rPr lang="fr-FR" sz="1800"/>
              <a:t>pour éliminer le biais dû au fait qu</a:t>
            </a:r>
            <a:r>
              <a:rPr lang="ja-JP" altLang="fr-FR" sz="1800"/>
              <a:t>’</a:t>
            </a:r>
            <a:r>
              <a:rPr lang="fr-FR" sz="1800"/>
              <a:t>on doit utiliser les données </a:t>
            </a:r>
            <a:r>
              <a:rPr lang="fr-FR" sz="1800" i="1"/>
              <a:t>x </a:t>
            </a:r>
            <a:r>
              <a:rPr lang="fr-FR" sz="1800"/>
              <a:t>une première fois pour calculer la moyenne (=</a:t>
            </a:r>
            <a:r>
              <a:rPr lang="el-GR">
                <a:cs typeface="Arial" charset="0"/>
              </a:rPr>
              <a:t>Σ</a:t>
            </a:r>
            <a:r>
              <a:rPr lang="fr-FR" sz="1800" i="1">
                <a:cs typeface="Arial" charset="0"/>
              </a:rPr>
              <a:t>x</a:t>
            </a:r>
            <a:r>
              <a:rPr lang="fr-FR" sz="1800" i="1" baseline="-25000">
                <a:cs typeface="Arial" charset="0"/>
              </a:rPr>
              <a:t>i</a:t>
            </a:r>
            <a:r>
              <a:rPr lang="fr-FR" sz="1800" i="1">
                <a:cs typeface="Arial" charset="0"/>
              </a:rPr>
              <a:t>/n</a:t>
            </a:r>
            <a:r>
              <a:rPr lang="fr-FR" sz="1800">
                <a:cs typeface="Arial" charset="0"/>
              </a:rPr>
              <a:t>), avant le calcul de la variance.</a:t>
            </a:r>
          </a:p>
          <a:p>
            <a:pPr eaLnBrk="1" hangingPunct="1"/>
            <a:r>
              <a:rPr lang="fr-FR" sz="1800">
                <a:cs typeface="Arial" charset="0"/>
              </a:rPr>
              <a:t>On va montrer que sans cette correction, la variance serait toujours sous-estimée.</a:t>
            </a:r>
            <a:endParaRPr lang="el-GR">
              <a:cs typeface="Arial" charset="0"/>
            </a:endParaRPr>
          </a:p>
        </p:txBody>
      </p:sp>
      <p:pic>
        <p:nvPicPr>
          <p:cNvPr id="55301" name="Picture 8" descr="Sans tit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268413"/>
            <a:ext cx="338455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4E6C529C-5046-400B-844E-7B66B92B9A42}"/>
              </a:ext>
            </a:extLst>
          </p:cNvPr>
          <p:cNvSpPr>
            <a:spLocks noGrp="1"/>
          </p:cNvSpPr>
          <p:nvPr>
            <p:ph type="sldNum" sz="quarter" idx="12"/>
          </p:nvPr>
        </p:nvSpPr>
        <p:spPr/>
        <p:txBody>
          <a:bodyPr/>
          <a:lstStyle/>
          <a:p>
            <a:fld id="{1BD1CC5A-BD4C-A94D-B1F2-221A06ABC680}" type="slidenum">
              <a:rPr lang="fr-FR" smtClean="0"/>
              <a:pPr/>
              <a:t>30</a:t>
            </a:fld>
            <a:endParaRPr lang="fr-FR"/>
          </a:p>
        </p:txBody>
      </p:sp>
    </p:spTree>
    <p:extLst>
      <p:ext uri="{BB962C8B-B14F-4D97-AF65-F5344CB8AC3E}">
        <p14:creationId xmlns:p14="http://schemas.microsoft.com/office/powerpoint/2010/main" val="2091891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519113" y="1144588"/>
            <a:ext cx="4641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Soit un ensemble de 4 nombres {1, 2, 4, 5}. </a:t>
            </a:r>
          </a:p>
        </p:txBody>
      </p:sp>
      <p:sp>
        <p:nvSpPr>
          <p:cNvPr id="56323" name="Line 4"/>
          <p:cNvSpPr>
            <a:spLocks noChangeShapeType="1"/>
          </p:cNvSpPr>
          <p:nvPr/>
        </p:nvSpPr>
        <p:spPr bwMode="auto">
          <a:xfrm>
            <a:off x="755650" y="765175"/>
            <a:ext cx="76327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6324" name="Text Box 5"/>
          <p:cNvSpPr txBox="1">
            <a:spLocks noChangeArrowheads="1"/>
          </p:cNvSpPr>
          <p:nvPr/>
        </p:nvSpPr>
        <p:spPr bwMode="auto">
          <a:xfrm>
            <a:off x="900113" y="357188"/>
            <a:ext cx="4227512"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200" b="1" i="1">
                <a:solidFill>
                  <a:srgbClr val="FF381D"/>
                </a:solidFill>
              </a:rPr>
              <a:t>Paramètres d</a:t>
            </a:r>
            <a:r>
              <a:rPr lang="ja-JP" altLang="fr-FR" sz="2200" b="1" i="1">
                <a:solidFill>
                  <a:srgbClr val="FF381D"/>
                </a:solidFill>
              </a:rPr>
              <a:t>’</a:t>
            </a:r>
            <a:r>
              <a:rPr lang="fr-FR" sz="2200" b="1" i="1">
                <a:solidFill>
                  <a:srgbClr val="FF381D"/>
                </a:solidFill>
              </a:rPr>
              <a:t>une distribution </a:t>
            </a:r>
          </a:p>
        </p:txBody>
      </p:sp>
      <p:sp>
        <p:nvSpPr>
          <p:cNvPr id="55316" name="Line 20"/>
          <p:cNvSpPr>
            <a:spLocks noChangeShapeType="1"/>
          </p:cNvSpPr>
          <p:nvPr/>
        </p:nvSpPr>
        <p:spPr bwMode="auto">
          <a:xfrm>
            <a:off x="611188" y="4941888"/>
            <a:ext cx="669766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5317" name="Rectangle 21"/>
          <p:cNvSpPr>
            <a:spLocks noChangeArrowheads="1"/>
          </p:cNvSpPr>
          <p:nvPr/>
        </p:nvSpPr>
        <p:spPr bwMode="auto">
          <a:xfrm>
            <a:off x="469900" y="4508500"/>
            <a:ext cx="1123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Moyenne</a:t>
            </a:r>
          </a:p>
        </p:txBody>
      </p:sp>
      <p:grpSp>
        <p:nvGrpSpPr>
          <p:cNvPr id="2" name="Group 46"/>
          <p:cNvGrpSpPr>
            <a:grpSpLocks/>
          </p:cNvGrpSpPr>
          <p:nvPr/>
        </p:nvGrpSpPr>
        <p:grpSpPr bwMode="auto">
          <a:xfrm>
            <a:off x="468313" y="1484313"/>
            <a:ext cx="6840537" cy="1081087"/>
            <a:chOff x="295" y="935"/>
            <a:chExt cx="4309" cy="681"/>
          </a:xfrm>
        </p:grpSpPr>
        <p:sp>
          <p:nvSpPr>
            <p:cNvPr id="56360" name="Rectangle 7"/>
            <p:cNvSpPr>
              <a:spLocks noChangeArrowheads="1"/>
            </p:cNvSpPr>
            <p:nvPr/>
          </p:nvSpPr>
          <p:spPr bwMode="auto">
            <a:xfrm>
              <a:off x="295" y="1298"/>
              <a:ext cx="7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{1, 2, 4, 5}</a:t>
              </a:r>
            </a:p>
          </p:txBody>
        </p:sp>
        <p:sp>
          <p:nvSpPr>
            <p:cNvPr id="56361" name="Rectangle 8"/>
            <p:cNvSpPr>
              <a:spLocks noChangeArrowheads="1"/>
            </p:cNvSpPr>
            <p:nvPr/>
          </p:nvSpPr>
          <p:spPr bwMode="auto">
            <a:xfrm>
              <a:off x="1292" y="935"/>
              <a:ext cx="44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l-GR" sz="2400"/>
                <a:t>Σ</a:t>
              </a:r>
              <a:r>
                <a:rPr lang="fr-FR" i="1"/>
                <a:t>x</a:t>
              </a:r>
              <a:r>
                <a:rPr lang="fr-FR" i="1" baseline="-25000"/>
                <a:t>i</a:t>
              </a:r>
              <a:r>
                <a:rPr lang="fr-FR" i="1"/>
                <a:t>/n</a:t>
              </a:r>
            </a:p>
          </p:txBody>
        </p:sp>
        <p:sp>
          <p:nvSpPr>
            <p:cNvPr id="56362" name="Rectangle 9"/>
            <p:cNvSpPr>
              <a:spLocks noChangeArrowheads="1"/>
            </p:cNvSpPr>
            <p:nvPr/>
          </p:nvSpPr>
          <p:spPr bwMode="auto">
            <a:xfrm>
              <a:off x="2296" y="935"/>
              <a:ext cx="52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2400" i="1"/>
                <a:t>s</a:t>
              </a:r>
              <a:r>
                <a:rPr lang="fr-FR" sz="2400"/>
                <a:t>²</a:t>
              </a:r>
              <a:r>
                <a:rPr lang="fr-FR" sz="2400" baseline="-25000"/>
                <a:t>x(</a:t>
              </a:r>
              <a:r>
                <a:rPr lang="fr-FR" sz="2400" i="1" baseline="-25000"/>
                <a:t>n)</a:t>
              </a:r>
            </a:p>
          </p:txBody>
        </p:sp>
        <p:sp>
          <p:nvSpPr>
            <p:cNvPr id="56363" name="Rectangle 10"/>
            <p:cNvSpPr>
              <a:spLocks noChangeArrowheads="1"/>
            </p:cNvSpPr>
            <p:nvPr/>
          </p:nvSpPr>
          <p:spPr bwMode="auto">
            <a:xfrm>
              <a:off x="3349" y="935"/>
              <a:ext cx="89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2400" i="1"/>
                <a:t>s</a:t>
              </a:r>
              <a:r>
                <a:rPr lang="fr-FR" sz="2400"/>
                <a:t>²</a:t>
              </a:r>
              <a:r>
                <a:rPr lang="fr-FR" sz="2400" baseline="-25000"/>
                <a:t>x(</a:t>
              </a:r>
              <a:r>
                <a:rPr lang="fr-FR" sz="2400" i="1" baseline="-25000"/>
                <a:t>n-1)</a:t>
              </a:r>
            </a:p>
          </p:txBody>
        </p:sp>
        <p:sp>
          <p:nvSpPr>
            <p:cNvPr id="56364" name="Line 11"/>
            <p:cNvSpPr>
              <a:spLocks noChangeShapeType="1"/>
            </p:cNvSpPr>
            <p:nvPr/>
          </p:nvSpPr>
          <p:spPr bwMode="auto">
            <a:xfrm>
              <a:off x="385" y="1253"/>
              <a:ext cx="4219"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6365" name="Line 12"/>
            <p:cNvSpPr>
              <a:spLocks noChangeShapeType="1"/>
            </p:cNvSpPr>
            <p:nvPr/>
          </p:nvSpPr>
          <p:spPr bwMode="auto">
            <a:xfrm>
              <a:off x="385" y="1616"/>
              <a:ext cx="4219"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6366" name="Rectangle 22"/>
            <p:cNvSpPr>
              <a:spLocks noChangeArrowheads="1"/>
            </p:cNvSpPr>
            <p:nvPr/>
          </p:nvSpPr>
          <p:spPr bwMode="auto">
            <a:xfrm>
              <a:off x="1474" y="129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3</a:t>
              </a:r>
            </a:p>
          </p:txBody>
        </p:sp>
        <p:sp>
          <p:nvSpPr>
            <p:cNvPr id="56367" name="Rectangle 23"/>
            <p:cNvSpPr>
              <a:spLocks noChangeArrowheads="1"/>
            </p:cNvSpPr>
            <p:nvPr/>
          </p:nvSpPr>
          <p:spPr bwMode="auto">
            <a:xfrm>
              <a:off x="2503" y="1298"/>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2,5</a:t>
              </a:r>
            </a:p>
          </p:txBody>
        </p:sp>
        <p:sp>
          <p:nvSpPr>
            <p:cNvPr id="56368" name="Rectangle 24"/>
            <p:cNvSpPr>
              <a:spLocks noChangeArrowheads="1"/>
            </p:cNvSpPr>
            <p:nvPr/>
          </p:nvSpPr>
          <p:spPr bwMode="auto">
            <a:xfrm>
              <a:off x="3517" y="1298"/>
              <a:ext cx="47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3,333</a:t>
              </a:r>
            </a:p>
          </p:txBody>
        </p:sp>
      </p:grpSp>
      <p:grpSp>
        <p:nvGrpSpPr>
          <p:cNvPr id="3" name="Group 47"/>
          <p:cNvGrpSpPr>
            <a:grpSpLocks/>
          </p:cNvGrpSpPr>
          <p:nvPr/>
        </p:nvGrpSpPr>
        <p:grpSpPr bwMode="auto">
          <a:xfrm>
            <a:off x="468313" y="2565400"/>
            <a:ext cx="6840537" cy="1871663"/>
            <a:chOff x="295" y="1616"/>
            <a:chExt cx="4309" cy="1179"/>
          </a:xfrm>
        </p:grpSpPr>
        <p:sp>
          <p:nvSpPr>
            <p:cNvPr id="56335" name="Line 13"/>
            <p:cNvSpPr>
              <a:spLocks noChangeShapeType="1"/>
            </p:cNvSpPr>
            <p:nvPr/>
          </p:nvSpPr>
          <p:spPr bwMode="auto">
            <a:xfrm>
              <a:off x="385" y="2795"/>
              <a:ext cx="4219"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6336" name="Rectangle 14"/>
            <p:cNvSpPr>
              <a:spLocks noChangeArrowheads="1"/>
            </p:cNvSpPr>
            <p:nvPr/>
          </p:nvSpPr>
          <p:spPr bwMode="auto">
            <a:xfrm>
              <a:off x="295" y="1616"/>
              <a:ext cx="45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{1, 2}</a:t>
              </a:r>
            </a:p>
          </p:txBody>
        </p:sp>
        <p:sp>
          <p:nvSpPr>
            <p:cNvPr id="56337" name="Rectangle 15"/>
            <p:cNvSpPr>
              <a:spLocks noChangeArrowheads="1"/>
            </p:cNvSpPr>
            <p:nvPr/>
          </p:nvSpPr>
          <p:spPr bwMode="auto">
            <a:xfrm>
              <a:off x="295" y="1793"/>
              <a:ext cx="45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{1, 4}</a:t>
              </a:r>
            </a:p>
          </p:txBody>
        </p:sp>
        <p:sp>
          <p:nvSpPr>
            <p:cNvPr id="56338" name="Rectangle 16"/>
            <p:cNvSpPr>
              <a:spLocks noChangeArrowheads="1"/>
            </p:cNvSpPr>
            <p:nvPr/>
          </p:nvSpPr>
          <p:spPr bwMode="auto">
            <a:xfrm>
              <a:off x="295" y="1970"/>
              <a:ext cx="45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{1, 5}</a:t>
              </a:r>
            </a:p>
          </p:txBody>
        </p:sp>
        <p:sp>
          <p:nvSpPr>
            <p:cNvPr id="56339" name="Rectangle 17"/>
            <p:cNvSpPr>
              <a:spLocks noChangeArrowheads="1"/>
            </p:cNvSpPr>
            <p:nvPr/>
          </p:nvSpPr>
          <p:spPr bwMode="auto">
            <a:xfrm>
              <a:off x="295" y="2147"/>
              <a:ext cx="45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{2, 4}</a:t>
              </a:r>
            </a:p>
          </p:txBody>
        </p:sp>
        <p:sp>
          <p:nvSpPr>
            <p:cNvPr id="56340" name="Rectangle 18"/>
            <p:cNvSpPr>
              <a:spLocks noChangeArrowheads="1"/>
            </p:cNvSpPr>
            <p:nvPr/>
          </p:nvSpPr>
          <p:spPr bwMode="auto">
            <a:xfrm>
              <a:off x="295" y="2324"/>
              <a:ext cx="45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{2, 5}</a:t>
              </a:r>
            </a:p>
          </p:txBody>
        </p:sp>
        <p:sp>
          <p:nvSpPr>
            <p:cNvPr id="56341" name="Rectangle 19"/>
            <p:cNvSpPr>
              <a:spLocks noChangeArrowheads="1"/>
            </p:cNvSpPr>
            <p:nvPr/>
          </p:nvSpPr>
          <p:spPr bwMode="auto">
            <a:xfrm>
              <a:off x="295" y="2501"/>
              <a:ext cx="45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{4, 5}</a:t>
              </a:r>
            </a:p>
          </p:txBody>
        </p:sp>
        <p:sp>
          <p:nvSpPr>
            <p:cNvPr id="56342" name="Rectangle 25"/>
            <p:cNvSpPr>
              <a:spLocks noChangeArrowheads="1"/>
            </p:cNvSpPr>
            <p:nvPr/>
          </p:nvSpPr>
          <p:spPr bwMode="auto">
            <a:xfrm>
              <a:off x="1474" y="1616"/>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1,5</a:t>
              </a:r>
            </a:p>
          </p:txBody>
        </p:sp>
        <p:sp>
          <p:nvSpPr>
            <p:cNvPr id="56343" name="Rectangle 26"/>
            <p:cNvSpPr>
              <a:spLocks noChangeArrowheads="1"/>
            </p:cNvSpPr>
            <p:nvPr/>
          </p:nvSpPr>
          <p:spPr bwMode="auto">
            <a:xfrm>
              <a:off x="2503" y="1616"/>
              <a:ext cx="3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0,25</a:t>
              </a:r>
            </a:p>
          </p:txBody>
        </p:sp>
        <p:sp>
          <p:nvSpPr>
            <p:cNvPr id="56344" name="Rectangle 27"/>
            <p:cNvSpPr>
              <a:spLocks noChangeArrowheads="1"/>
            </p:cNvSpPr>
            <p:nvPr/>
          </p:nvSpPr>
          <p:spPr bwMode="auto">
            <a:xfrm>
              <a:off x="3517" y="1616"/>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0,5</a:t>
              </a:r>
            </a:p>
          </p:txBody>
        </p:sp>
        <p:sp>
          <p:nvSpPr>
            <p:cNvPr id="56345" name="Rectangle 28"/>
            <p:cNvSpPr>
              <a:spLocks noChangeArrowheads="1"/>
            </p:cNvSpPr>
            <p:nvPr/>
          </p:nvSpPr>
          <p:spPr bwMode="auto">
            <a:xfrm>
              <a:off x="1474" y="1793"/>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2,5</a:t>
              </a:r>
            </a:p>
          </p:txBody>
        </p:sp>
        <p:sp>
          <p:nvSpPr>
            <p:cNvPr id="56346" name="Rectangle 29"/>
            <p:cNvSpPr>
              <a:spLocks noChangeArrowheads="1"/>
            </p:cNvSpPr>
            <p:nvPr/>
          </p:nvSpPr>
          <p:spPr bwMode="auto">
            <a:xfrm>
              <a:off x="2503" y="1793"/>
              <a:ext cx="3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2,25</a:t>
              </a:r>
            </a:p>
          </p:txBody>
        </p:sp>
        <p:sp>
          <p:nvSpPr>
            <p:cNvPr id="56347" name="Rectangle 30"/>
            <p:cNvSpPr>
              <a:spLocks noChangeArrowheads="1"/>
            </p:cNvSpPr>
            <p:nvPr/>
          </p:nvSpPr>
          <p:spPr bwMode="auto">
            <a:xfrm>
              <a:off x="3517" y="1793"/>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4,5</a:t>
              </a:r>
            </a:p>
          </p:txBody>
        </p:sp>
        <p:sp>
          <p:nvSpPr>
            <p:cNvPr id="56348" name="Rectangle 31"/>
            <p:cNvSpPr>
              <a:spLocks noChangeArrowheads="1"/>
            </p:cNvSpPr>
            <p:nvPr/>
          </p:nvSpPr>
          <p:spPr bwMode="auto">
            <a:xfrm>
              <a:off x="1474" y="1970"/>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3,0</a:t>
              </a:r>
            </a:p>
          </p:txBody>
        </p:sp>
        <p:sp>
          <p:nvSpPr>
            <p:cNvPr id="56349" name="Rectangle 32"/>
            <p:cNvSpPr>
              <a:spLocks noChangeArrowheads="1"/>
            </p:cNvSpPr>
            <p:nvPr/>
          </p:nvSpPr>
          <p:spPr bwMode="auto">
            <a:xfrm>
              <a:off x="2503" y="1970"/>
              <a:ext cx="3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4,00</a:t>
              </a:r>
            </a:p>
          </p:txBody>
        </p:sp>
        <p:sp>
          <p:nvSpPr>
            <p:cNvPr id="56350" name="Rectangle 33"/>
            <p:cNvSpPr>
              <a:spLocks noChangeArrowheads="1"/>
            </p:cNvSpPr>
            <p:nvPr/>
          </p:nvSpPr>
          <p:spPr bwMode="auto">
            <a:xfrm>
              <a:off x="3517" y="1970"/>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8,0</a:t>
              </a:r>
            </a:p>
          </p:txBody>
        </p:sp>
        <p:sp>
          <p:nvSpPr>
            <p:cNvPr id="56351" name="Rectangle 34"/>
            <p:cNvSpPr>
              <a:spLocks noChangeArrowheads="1"/>
            </p:cNvSpPr>
            <p:nvPr/>
          </p:nvSpPr>
          <p:spPr bwMode="auto">
            <a:xfrm>
              <a:off x="1474" y="2147"/>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3,0</a:t>
              </a:r>
            </a:p>
          </p:txBody>
        </p:sp>
        <p:sp>
          <p:nvSpPr>
            <p:cNvPr id="56352" name="Rectangle 35"/>
            <p:cNvSpPr>
              <a:spLocks noChangeArrowheads="1"/>
            </p:cNvSpPr>
            <p:nvPr/>
          </p:nvSpPr>
          <p:spPr bwMode="auto">
            <a:xfrm>
              <a:off x="2503" y="2147"/>
              <a:ext cx="3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1,00</a:t>
              </a:r>
            </a:p>
          </p:txBody>
        </p:sp>
        <p:sp>
          <p:nvSpPr>
            <p:cNvPr id="56353" name="Rectangle 36"/>
            <p:cNvSpPr>
              <a:spLocks noChangeArrowheads="1"/>
            </p:cNvSpPr>
            <p:nvPr/>
          </p:nvSpPr>
          <p:spPr bwMode="auto">
            <a:xfrm>
              <a:off x="3517" y="2147"/>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2,0</a:t>
              </a:r>
            </a:p>
          </p:txBody>
        </p:sp>
        <p:sp>
          <p:nvSpPr>
            <p:cNvPr id="56354" name="Rectangle 37"/>
            <p:cNvSpPr>
              <a:spLocks noChangeArrowheads="1"/>
            </p:cNvSpPr>
            <p:nvPr/>
          </p:nvSpPr>
          <p:spPr bwMode="auto">
            <a:xfrm>
              <a:off x="1474" y="2324"/>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3,5</a:t>
              </a:r>
            </a:p>
          </p:txBody>
        </p:sp>
        <p:sp>
          <p:nvSpPr>
            <p:cNvPr id="56355" name="Rectangle 38"/>
            <p:cNvSpPr>
              <a:spLocks noChangeArrowheads="1"/>
            </p:cNvSpPr>
            <p:nvPr/>
          </p:nvSpPr>
          <p:spPr bwMode="auto">
            <a:xfrm>
              <a:off x="2503" y="2324"/>
              <a:ext cx="3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2,25</a:t>
              </a:r>
            </a:p>
          </p:txBody>
        </p:sp>
        <p:sp>
          <p:nvSpPr>
            <p:cNvPr id="56356" name="Rectangle 39"/>
            <p:cNvSpPr>
              <a:spLocks noChangeArrowheads="1"/>
            </p:cNvSpPr>
            <p:nvPr/>
          </p:nvSpPr>
          <p:spPr bwMode="auto">
            <a:xfrm>
              <a:off x="3517" y="2324"/>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4,5</a:t>
              </a:r>
            </a:p>
          </p:txBody>
        </p:sp>
        <p:sp>
          <p:nvSpPr>
            <p:cNvPr id="56357" name="Rectangle 40"/>
            <p:cNvSpPr>
              <a:spLocks noChangeArrowheads="1"/>
            </p:cNvSpPr>
            <p:nvPr/>
          </p:nvSpPr>
          <p:spPr bwMode="auto">
            <a:xfrm>
              <a:off x="1474" y="2501"/>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4,5</a:t>
              </a:r>
            </a:p>
          </p:txBody>
        </p:sp>
        <p:sp>
          <p:nvSpPr>
            <p:cNvPr id="56358" name="Rectangle 41"/>
            <p:cNvSpPr>
              <a:spLocks noChangeArrowheads="1"/>
            </p:cNvSpPr>
            <p:nvPr/>
          </p:nvSpPr>
          <p:spPr bwMode="auto">
            <a:xfrm>
              <a:off x="2503" y="2501"/>
              <a:ext cx="3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0,25</a:t>
              </a:r>
            </a:p>
          </p:txBody>
        </p:sp>
        <p:sp>
          <p:nvSpPr>
            <p:cNvPr id="56359" name="Rectangle 42"/>
            <p:cNvSpPr>
              <a:spLocks noChangeArrowheads="1"/>
            </p:cNvSpPr>
            <p:nvPr/>
          </p:nvSpPr>
          <p:spPr bwMode="auto">
            <a:xfrm>
              <a:off x="3517" y="2501"/>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0,5</a:t>
              </a:r>
            </a:p>
          </p:txBody>
        </p:sp>
      </p:grpSp>
      <p:sp>
        <p:nvSpPr>
          <p:cNvPr id="55339" name="Rectangle 43"/>
          <p:cNvSpPr>
            <a:spLocks noChangeArrowheads="1"/>
          </p:cNvSpPr>
          <p:nvPr/>
        </p:nvSpPr>
        <p:spPr bwMode="auto">
          <a:xfrm>
            <a:off x="2339975" y="450215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3</a:t>
            </a:r>
          </a:p>
        </p:txBody>
      </p:sp>
      <p:sp>
        <p:nvSpPr>
          <p:cNvPr id="55340" name="Rectangle 44"/>
          <p:cNvSpPr>
            <a:spLocks noChangeArrowheads="1"/>
          </p:cNvSpPr>
          <p:nvPr/>
        </p:nvSpPr>
        <p:spPr bwMode="auto">
          <a:xfrm>
            <a:off x="3973513" y="4502150"/>
            <a:ext cx="755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1,666</a:t>
            </a:r>
          </a:p>
        </p:txBody>
      </p:sp>
      <p:sp>
        <p:nvSpPr>
          <p:cNvPr id="55341" name="Rectangle 45"/>
          <p:cNvSpPr>
            <a:spLocks noChangeArrowheads="1"/>
          </p:cNvSpPr>
          <p:nvPr/>
        </p:nvSpPr>
        <p:spPr bwMode="auto">
          <a:xfrm>
            <a:off x="5583238" y="4502150"/>
            <a:ext cx="755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3,333</a:t>
            </a:r>
          </a:p>
        </p:txBody>
      </p:sp>
      <p:sp>
        <p:nvSpPr>
          <p:cNvPr id="55347" name="Oval 51"/>
          <p:cNvSpPr>
            <a:spLocks noChangeArrowheads="1"/>
          </p:cNvSpPr>
          <p:nvPr/>
        </p:nvSpPr>
        <p:spPr bwMode="auto">
          <a:xfrm>
            <a:off x="3995738" y="4508500"/>
            <a:ext cx="792162" cy="360363"/>
          </a:xfrm>
          <a:prstGeom prst="ellipse">
            <a:avLst/>
          </a:prstGeom>
          <a:noFill/>
          <a:ln w="19050">
            <a:solidFill>
              <a:srgbClr val="FF381D"/>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55348" name="Oval 52"/>
          <p:cNvSpPr>
            <a:spLocks noChangeArrowheads="1"/>
          </p:cNvSpPr>
          <p:nvPr/>
        </p:nvSpPr>
        <p:spPr bwMode="auto">
          <a:xfrm>
            <a:off x="3851275" y="2060575"/>
            <a:ext cx="792163" cy="360363"/>
          </a:xfrm>
          <a:prstGeom prst="ellipse">
            <a:avLst/>
          </a:prstGeom>
          <a:noFill/>
          <a:ln w="19050">
            <a:solidFill>
              <a:srgbClr val="FF381D"/>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55349" name="Text Box 53"/>
          <p:cNvSpPr txBox="1">
            <a:spLocks noChangeArrowheads="1"/>
          </p:cNvSpPr>
          <p:nvPr/>
        </p:nvSpPr>
        <p:spPr bwMode="auto">
          <a:xfrm>
            <a:off x="376238" y="5451475"/>
            <a:ext cx="80121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Pour un échantillon d</a:t>
            </a:r>
            <a:r>
              <a:rPr lang="ja-JP" altLang="fr-FR" sz="1800"/>
              <a:t>’</a:t>
            </a:r>
            <a:r>
              <a:rPr lang="fr-FR" sz="1800"/>
              <a:t>une population, la moyenne et la variance en (</a:t>
            </a:r>
            <a:r>
              <a:rPr lang="fr-FR" sz="1800" i="1"/>
              <a:t>n</a:t>
            </a:r>
            <a:r>
              <a:rPr lang="fr-FR" sz="1800"/>
              <a:t>-1) ne sont pas biaisées alors que la variance en </a:t>
            </a:r>
            <a:r>
              <a:rPr lang="fr-FR" sz="1800" i="1"/>
              <a:t>n </a:t>
            </a:r>
            <a:r>
              <a:rPr lang="fr-FR" sz="1800"/>
              <a:t>l</a:t>
            </a:r>
            <a:r>
              <a:rPr lang="ja-JP" altLang="fr-FR" sz="1800"/>
              <a:t>’</a:t>
            </a:r>
            <a:r>
              <a:rPr lang="fr-FR" sz="1800"/>
              <a:t>est.</a:t>
            </a:r>
          </a:p>
        </p:txBody>
      </p:sp>
      <p:sp>
        <p:nvSpPr>
          <p:cNvPr id="4" name="Espace réservé du numéro de diapositive 3">
            <a:extLst>
              <a:ext uri="{FF2B5EF4-FFF2-40B4-BE49-F238E27FC236}">
                <a16:creationId xmlns:a16="http://schemas.microsoft.com/office/drawing/2014/main" id="{205BDCEC-4919-4CF9-8921-C3088D7620FE}"/>
              </a:ext>
            </a:extLst>
          </p:cNvPr>
          <p:cNvSpPr>
            <a:spLocks noGrp="1"/>
          </p:cNvSpPr>
          <p:nvPr>
            <p:ph type="sldNum" sz="quarter" idx="12"/>
          </p:nvPr>
        </p:nvSpPr>
        <p:spPr/>
        <p:txBody>
          <a:bodyPr/>
          <a:lstStyle/>
          <a:p>
            <a:fld id="{1BD1CC5A-BD4C-A94D-B1F2-221A06ABC680}" type="slidenum">
              <a:rPr lang="fr-FR" smtClean="0"/>
              <a:pPr/>
              <a:t>31</a:t>
            </a:fld>
            <a:endParaRPr lang="fr-FR"/>
          </a:p>
        </p:txBody>
      </p:sp>
    </p:spTree>
    <p:extLst>
      <p:ext uri="{BB962C8B-B14F-4D97-AF65-F5344CB8AC3E}">
        <p14:creationId xmlns:p14="http://schemas.microsoft.com/office/powerpoint/2010/main" val="2629570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3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3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3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3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34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6" grpId="0" animBg="1"/>
      <p:bldP spid="55317" grpId="0"/>
      <p:bldP spid="55339" grpId="0"/>
      <p:bldP spid="55340" grpId="0"/>
      <p:bldP spid="55341" grpId="0"/>
      <p:bldP spid="55347" grpId="0" animBg="1"/>
      <p:bldP spid="55348" grpId="0" animBg="1"/>
      <p:bldP spid="553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7D757A73-8EBA-4E1D-B0D2-B798673EE66C}"/>
              </a:ext>
            </a:extLst>
          </p:cNvPr>
          <p:cNvSpPr>
            <a:spLocks noGrp="1"/>
          </p:cNvSpPr>
          <p:nvPr>
            <p:ph type="sldNum" sz="quarter" idx="12"/>
          </p:nvPr>
        </p:nvSpPr>
        <p:spPr/>
        <p:txBody>
          <a:bodyPr/>
          <a:lstStyle/>
          <a:p>
            <a:fld id="{1BD1CC5A-BD4C-A94D-B1F2-221A06ABC680}" type="slidenum">
              <a:rPr lang="fr-FR" smtClean="0"/>
              <a:pPr/>
              <a:t>32</a:t>
            </a:fld>
            <a:endParaRPr lang="fr-FR"/>
          </a:p>
        </p:txBody>
      </p:sp>
    </p:spTree>
    <p:extLst>
      <p:ext uri="{BB962C8B-B14F-4D97-AF65-F5344CB8AC3E}">
        <p14:creationId xmlns:p14="http://schemas.microsoft.com/office/powerpoint/2010/main" val="418803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normAutofit fontScale="90000"/>
          </a:bodyPr>
          <a:lstStyle/>
          <a:p>
            <a:pPr eaLnBrk="1" hangingPunct="1"/>
            <a:r>
              <a:rPr lang="fr-FR" sz="4600">
                <a:latin typeface="Arial" charset="0"/>
                <a:cs typeface="Arial" charset="0"/>
              </a:rPr>
              <a:t>Statistiques</a:t>
            </a:r>
            <a:r>
              <a:rPr lang="en-GB" sz="4600">
                <a:latin typeface="Arial" charset="0"/>
                <a:cs typeface="Arial" charset="0"/>
              </a:rPr>
              <a:t> inférentielles et tests simples</a:t>
            </a:r>
          </a:p>
        </p:txBody>
      </p:sp>
      <p:sp>
        <p:nvSpPr>
          <p:cNvPr id="2" name="Espace réservé du numéro de diapositive 1">
            <a:extLst>
              <a:ext uri="{FF2B5EF4-FFF2-40B4-BE49-F238E27FC236}">
                <a16:creationId xmlns:a16="http://schemas.microsoft.com/office/drawing/2014/main" id="{9A0CDA90-13F8-4F89-BC3D-5A4D037D0D66}"/>
              </a:ext>
            </a:extLst>
          </p:cNvPr>
          <p:cNvSpPr>
            <a:spLocks noGrp="1"/>
          </p:cNvSpPr>
          <p:nvPr>
            <p:ph type="sldNum" sz="quarter" idx="12"/>
          </p:nvPr>
        </p:nvSpPr>
        <p:spPr/>
        <p:txBody>
          <a:bodyPr/>
          <a:lstStyle/>
          <a:p>
            <a:fld id="{1BD1CC5A-BD4C-A94D-B1F2-221A06ABC680}" type="slidenum">
              <a:rPr lang="fr-FR" smtClean="0"/>
              <a:pPr/>
              <a:t>33</a:t>
            </a:fld>
            <a:endParaRPr lang="fr-FR"/>
          </a:p>
        </p:txBody>
      </p:sp>
    </p:spTree>
    <p:extLst>
      <p:ext uri="{BB962C8B-B14F-4D97-AF65-F5344CB8AC3E}">
        <p14:creationId xmlns:p14="http://schemas.microsoft.com/office/powerpoint/2010/main" val="912638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95288" y="476250"/>
            <a:ext cx="82804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en-US" sz="3200"/>
              <a:t>Pourquoi a t-on besoin des statistiques?</a:t>
            </a:r>
          </a:p>
        </p:txBody>
      </p:sp>
      <p:sp>
        <p:nvSpPr>
          <p:cNvPr id="19459" name="Rectangle 5"/>
          <p:cNvSpPr>
            <a:spLocks noChangeArrowheads="1"/>
          </p:cNvSpPr>
          <p:nvPr/>
        </p:nvSpPr>
        <p:spPr bwMode="auto">
          <a:xfrm>
            <a:off x="395288" y="1125538"/>
            <a:ext cx="81375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Un chercheur veut tester si la quantité de radioactivité dans le sol dépasse le seuil autorisé dans une région donné (1,2 becquerel/kg/sec). </a:t>
            </a:r>
          </a:p>
        </p:txBody>
      </p:sp>
      <p:sp>
        <p:nvSpPr>
          <p:cNvPr id="19460" name="Rectangle 26"/>
          <p:cNvSpPr>
            <a:spLocks noChangeArrowheads="1"/>
          </p:cNvSpPr>
          <p:nvPr/>
        </p:nvSpPr>
        <p:spPr bwMode="auto">
          <a:xfrm>
            <a:off x="2662238" y="1844675"/>
            <a:ext cx="648176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dirty="0"/>
              <a:t>Dans l</a:t>
            </a:r>
            <a:r>
              <a:rPr lang="fr-FR" dirty="0"/>
              <a:t>’</a:t>
            </a:r>
            <a:r>
              <a:rPr lang="en-GB" dirty="0" err="1"/>
              <a:t>idéal</a:t>
            </a:r>
            <a:r>
              <a:rPr lang="en-GB" dirty="0"/>
              <a:t> : </a:t>
            </a:r>
            <a:r>
              <a:rPr lang="en-GB" dirty="0" err="1"/>
              <a:t>mesure</a:t>
            </a:r>
            <a:r>
              <a:rPr lang="en-GB" dirty="0"/>
              <a:t> de </a:t>
            </a:r>
            <a:r>
              <a:rPr lang="en-GB" dirty="0" err="1"/>
              <a:t>toute</a:t>
            </a:r>
            <a:r>
              <a:rPr lang="en-GB" dirty="0"/>
              <a:t> la surface =&gt; </a:t>
            </a:r>
            <a:r>
              <a:rPr lang="en-GB" dirty="0" err="1"/>
              <a:t>radioactivité</a:t>
            </a:r>
            <a:r>
              <a:rPr lang="en-GB" dirty="0"/>
              <a:t> </a:t>
            </a:r>
            <a:r>
              <a:rPr lang="en-GB" dirty="0" err="1"/>
              <a:t>en</a:t>
            </a:r>
            <a:r>
              <a:rPr lang="en-GB" dirty="0"/>
              <a:t> </a:t>
            </a:r>
            <a:r>
              <a:rPr lang="en-GB" dirty="0" err="1"/>
              <a:t>moyenne</a:t>
            </a:r>
            <a:r>
              <a:rPr lang="en-GB" dirty="0"/>
              <a:t> de 0,8 dans le sol. </a:t>
            </a:r>
          </a:p>
        </p:txBody>
      </p:sp>
      <p:grpSp>
        <p:nvGrpSpPr>
          <p:cNvPr id="2" name="Group 35"/>
          <p:cNvGrpSpPr>
            <a:grpSpLocks/>
          </p:cNvGrpSpPr>
          <p:nvPr/>
        </p:nvGrpSpPr>
        <p:grpSpPr bwMode="auto">
          <a:xfrm>
            <a:off x="900113" y="2449513"/>
            <a:ext cx="5834062" cy="3168650"/>
            <a:chOff x="793" y="2024"/>
            <a:chExt cx="3675" cy="1996"/>
          </a:xfrm>
        </p:grpSpPr>
        <p:grpSp>
          <p:nvGrpSpPr>
            <p:cNvPr id="19510" name="Group 27"/>
            <p:cNvGrpSpPr>
              <a:grpSpLocks/>
            </p:cNvGrpSpPr>
            <p:nvPr/>
          </p:nvGrpSpPr>
          <p:grpSpPr bwMode="auto">
            <a:xfrm>
              <a:off x="793" y="2024"/>
              <a:ext cx="1271" cy="1996"/>
              <a:chOff x="793" y="2023"/>
              <a:chExt cx="1271" cy="1996"/>
            </a:xfrm>
          </p:grpSpPr>
          <p:sp>
            <p:nvSpPr>
              <p:cNvPr id="19512" name="Rectangle 7"/>
              <p:cNvSpPr>
                <a:spLocks noChangeArrowheads="1"/>
              </p:cNvSpPr>
              <p:nvPr/>
            </p:nvSpPr>
            <p:spPr bwMode="auto">
              <a:xfrm>
                <a:off x="793" y="2160"/>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13" name="Rectangle 8"/>
              <p:cNvSpPr>
                <a:spLocks noChangeArrowheads="1"/>
              </p:cNvSpPr>
              <p:nvPr/>
            </p:nvSpPr>
            <p:spPr bwMode="auto">
              <a:xfrm>
                <a:off x="974" y="2023"/>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14" name="Rectangle 9"/>
              <p:cNvSpPr>
                <a:spLocks noChangeArrowheads="1"/>
              </p:cNvSpPr>
              <p:nvPr/>
            </p:nvSpPr>
            <p:spPr bwMode="auto">
              <a:xfrm>
                <a:off x="1202" y="2704"/>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15" name="Rectangle 10"/>
              <p:cNvSpPr>
                <a:spLocks noChangeArrowheads="1"/>
              </p:cNvSpPr>
              <p:nvPr/>
            </p:nvSpPr>
            <p:spPr bwMode="auto">
              <a:xfrm>
                <a:off x="1429" y="2023"/>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16" name="Rectangle 11"/>
              <p:cNvSpPr>
                <a:spLocks noChangeArrowheads="1"/>
              </p:cNvSpPr>
              <p:nvPr/>
            </p:nvSpPr>
            <p:spPr bwMode="auto">
              <a:xfrm>
                <a:off x="1565" y="2568"/>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17" name="Rectangle 12"/>
              <p:cNvSpPr>
                <a:spLocks noChangeArrowheads="1"/>
              </p:cNvSpPr>
              <p:nvPr/>
            </p:nvSpPr>
            <p:spPr bwMode="auto">
              <a:xfrm>
                <a:off x="839" y="3112"/>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18" name="Rectangle 13"/>
              <p:cNvSpPr>
                <a:spLocks noChangeArrowheads="1"/>
              </p:cNvSpPr>
              <p:nvPr/>
            </p:nvSpPr>
            <p:spPr bwMode="auto">
              <a:xfrm>
                <a:off x="1882" y="2386"/>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19" name="Rectangle 14"/>
              <p:cNvSpPr>
                <a:spLocks noChangeArrowheads="1"/>
              </p:cNvSpPr>
              <p:nvPr/>
            </p:nvSpPr>
            <p:spPr bwMode="auto">
              <a:xfrm>
                <a:off x="1610" y="3067"/>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20" name="Rectangle 15"/>
              <p:cNvSpPr>
                <a:spLocks noChangeArrowheads="1"/>
              </p:cNvSpPr>
              <p:nvPr/>
            </p:nvSpPr>
            <p:spPr bwMode="auto">
              <a:xfrm>
                <a:off x="1565" y="2250"/>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21" name="Rectangle 16"/>
              <p:cNvSpPr>
                <a:spLocks noChangeArrowheads="1"/>
              </p:cNvSpPr>
              <p:nvPr/>
            </p:nvSpPr>
            <p:spPr bwMode="auto">
              <a:xfrm>
                <a:off x="1927" y="2840"/>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22" name="Rectangle 17"/>
              <p:cNvSpPr>
                <a:spLocks noChangeArrowheads="1"/>
              </p:cNvSpPr>
              <p:nvPr/>
            </p:nvSpPr>
            <p:spPr bwMode="auto">
              <a:xfrm>
                <a:off x="1927" y="3294"/>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23" name="Rectangle 18"/>
              <p:cNvSpPr>
                <a:spLocks noChangeArrowheads="1"/>
              </p:cNvSpPr>
              <p:nvPr/>
            </p:nvSpPr>
            <p:spPr bwMode="auto">
              <a:xfrm>
                <a:off x="1383" y="3430"/>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24" name="Rectangle 19"/>
              <p:cNvSpPr>
                <a:spLocks noChangeArrowheads="1"/>
              </p:cNvSpPr>
              <p:nvPr/>
            </p:nvSpPr>
            <p:spPr bwMode="auto">
              <a:xfrm>
                <a:off x="1519" y="3611"/>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25" name="Rectangle 22"/>
              <p:cNvSpPr>
                <a:spLocks noChangeArrowheads="1"/>
              </p:cNvSpPr>
              <p:nvPr/>
            </p:nvSpPr>
            <p:spPr bwMode="auto">
              <a:xfrm>
                <a:off x="1610" y="3747"/>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26" name="Rectangle 23"/>
              <p:cNvSpPr>
                <a:spLocks noChangeArrowheads="1"/>
              </p:cNvSpPr>
              <p:nvPr/>
            </p:nvSpPr>
            <p:spPr bwMode="auto">
              <a:xfrm>
                <a:off x="1020" y="3838"/>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27" name="Rectangle 24"/>
              <p:cNvSpPr>
                <a:spLocks noChangeArrowheads="1"/>
              </p:cNvSpPr>
              <p:nvPr/>
            </p:nvSpPr>
            <p:spPr bwMode="auto">
              <a:xfrm>
                <a:off x="1156" y="3747"/>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sp>
            <p:nvSpPr>
              <p:cNvPr id="19528" name="Rectangle 25"/>
              <p:cNvSpPr>
                <a:spLocks noChangeArrowheads="1"/>
              </p:cNvSpPr>
              <p:nvPr/>
            </p:nvSpPr>
            <p:spPr bwMode="auto">
              <a:xfrm>
                <a:off x="1292" y="3883"/>
                <a:ext cx="137" cy="136"/>
              </a:xfrm>
              <a:prstGeom prst="rect">
                <a:avLst/>
              </a:prstGeom>
              <a:noFill/>
              <a:ln w="9525">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grpSp>
        <p:sp>
          <p:nvSpPr>
            <p:cNvPr id="19511" name="Oval 34"/>
            <p:cNvSpPr>
              <a:spLocks noChangeArrowheads="1"/>
            </p:cNvSpPr>
            <p:nvPr/>
          </p:nvSpPr>
          <p:spPr bwMode="auto">
            <a:xfrm>
              <a:off x="4377" y="3884"/>
              <a:ext cx="91" cy="90"/>
            </a:xfrm>
            <a:prstGeom prst="ellipse">
              <a:avLst/>
            </a:prstGeom>
            <a:solidFill>
              <a:srgbClr val="009900"/>
            </a:solidFill>
            <a:ln w="9525">
              <a:solidFill>
                <a:srgbClr val="339966"/>
              </a:solidFill>
              <a:round/>
              <a:headEnd/>
              <a:tailEnd/>
            </a:ln>
          </p:spPr>
          <p:txBody>
            <a:bodyPr wrap="none" anchor="ctr">
              <a:spAutoFit/>
            </a:bodyPr>
            <a:lstStyle/>
            <a:p>
              <a:endParaRPr lang="fr-FR"/>
            </a:p>
          </p:txBody>
        </p:sp>
      </p:grpSp>
      <p:grpSp>
        <p:nvGrpSpPr>
          <p:cNvPr id="4" name="Group 36"/>
          <p:cNvGrpSpPr>
            <a:grpSpLocks/>
          </p:cNvGrpSpPr>
          <p:nvPr/>
        </p:nvGrpSpPr>
        <p:grpSpPr bwMode="auto">
          <a:xfrm>
            <a:off x="612775" y="2449513"/>
            <a:ext cx="5834063" cy="3168650"/>
            <a:chOff x="793" y="2024"/>
            <a:chExt cx="3675" cy="1996"/>
          </a:xfrm>
        </p:grpSpPr>
        <p:grpSp>
          <p:nvGrpSpPr>
            <p:cNvPr id="19491" name="Group 37"/>
            <p:cNvGrpSpPr>
              <a:grpSpLocks/>
            </p:cNvGrpSpPr>
            <p:nvPr/>
          </p:nvGrpSpPr>
          <p:grpSpPr bwMode="auto">
            <a:xfrm>
              <a:off x="793" y="2024"/>
              <a:ext cx="1271" cy="1996"/>
              <a:chOff x="793" y="2023"/>
              <a:chExt cx="1271" cy="1996"/>
            </a:xfrm>
          </p:grpSpPr>
          <p:sp>
            <p:nvSpPr>
              <p:cNvPr id="19493" name="Rectangle 38"/>
              <p:cNvSpPr>
                <a:spLocks noChangeArrowheads="1"/>
              </p:cNvSpPr>
              <p:nvPr/>
            </p:nvSpPr>
            <p:spPr bwMode="auto">
              <a:xfrm>
                <a:off x="793" y="2160"/>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494" name="Rectangle 39"/>
              <p:cNvSpPr>
                <a:spLocks noChangeArrowheads="1"/>
              </p:cNvSpPr>
              <p:nvPr/>
            </p:nvSpPr>
            <p:spPr bwMode="auto">
              <a:xfrm>
                <a:off x="974" y="2023"/>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495" name="Rectangle 40"/>
              <p:cNvSpPr>
                <a:spLocks noChangeArrowheads="1"/>
              </p:cNvSpPr>
              <p:nvPr/>
            </p:nvSpPr>
            <p:spPr bwMode="auto">
              <a:xfrm>
                <a:off x="1202" y="2704"/>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496" name="Rectangle 41"/>
              <p:cNvSpPr>
                <a:spLocks noChangeArrowheads="1"/>
              </p:cNvSpPr>
              <p:nvPr/>
            </p:nvSpPr>
            <p:spPr bwMode="auto">
              <a:xfrm>
                <a:off x="1429" y="2023"/>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497" name="Rectangle 42"/>
              <p:cNvSpPr>
                <a:spLocks noChangeArrowheads="1"/>
              </p:cNvSpPr>
              <p:nvPr/>
            </p:nvSpPr>
            <p:spPr bwMode="auto">
              <a:xfrm>
                <a:off x="1565" y="2568"/>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498" name="Rectangle 43"/>
              <p:cNvSpPr>
                <a:spLocks noChangeArrowheads="1"/>
              </p:cNvSpPr>
              <p:nvPr/>
            </p:nvSpPr>
            <p:spPr bwMode="auto">
              <a:xfrm>
                <a:off x="839" y="3112"/>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499" name="Rectangle 44"/>
              <p:cNvSpPr>
                <a:spLocks noChangeArrowheads="1"/>
              </p:cNvSpPr>
              <p:nvPr/>
            </p:nvSpPr>
            <p:spPr bwMode="auto">
              <a:xfrm>
                <a:off x="1882" y="2386"/>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0" name="Rectangle 45"/>
              <p:cNvSpPr>
                <a:spLocks noChangeArrowheads="1"/>
              </p:cNvSpPr>
              <p:nvPr/>
            </p:nvSpPr>
            <p:spPr bwMode="auto">
              <a:xfrm>
                <a:off x="1610" y="3067"/>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1" name="Rectangle 46"/>
              <p:cNvSpPr>
                <a:spLocks noChangeArrowheads="1"/>
              </p:cNvSpPr>
              <p:nvPr/>
            </p:nvSpPr>
            <p:spPr bwMode="auto">
              <a:xfrm>
                <a:off x="1565" y="2250"/>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2" name="Rectangle 47"/>
              <p:cNvSpPr>
                <a:spLocks noChangeArrowheads="1"/>
              </p:cNvSpPr>
              <p:nvPr/>
            </p:nvSpPr>
            <p:spPr bwMode="auto">
              <a:xfrm>
                <a:off x="1927" y="2840"/>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3" name="Rectangle 48"/>
              <p:cNvSpPr>
                <a:spLocks noChangeArrowheads="1"/>
              </p:cNvSpPr>
              <p:nvPr/>
            </p:nvSpPr>
            <p:spPr bwMode="auto">
              <a:xfrm>
                <a:off x="1927" y="3294"/>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4" name="Rectangle 49"/>
              <p:cNvSpPr>
                <a:spLocks noChangeArrowheads="1"/>
              </p:cNvSpPr>
              <p:nvPr/>
            </p:nvSpPr>
            <p:spPr bwMode="auto">
              <a:xfrm>
                <a:off x="1383" y="3430"/>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5" name="Rectangle 50"/>
              <p:cNvSpPr>
                <a:spLocks noChangeArrowheads="1"/>
              </p:cNvSpPr>
              <p:nvPr/>
            </p:nvSpPr>
            <p:spPr bwMode="auto">
              <a:xfrm>
                <a:off x="1519" y="3611"/>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6" name="Rectangle 51"/>
              <p:cNvSpPr>
                <a:spLocks noChangeArrowheads="1"/>
              </p:cNvSpPr>
              <p:nvPr/>
            </p:nvSpPr>
            <p:spPr bwMode="auto">
              <a:xfrm>
                <a:off x="1610" y="3747"/>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7" name="Rectangle 52"/>
              <p:cNvSpPr>
                <a:spLocks noChangeArrowheads="1"/>
              </p:cNvSpPr>
              <p:nvPr/>
            </p:nvSpPr>
            <p:spPr bwMode="auto">
              <a:xfrm>
                <a:off x="1020" y="3838"/>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8" name="Rectangle 53"/>
              <p:cNvSpPr>
                <a:spLocks noChangeArrowheads="1"/>
              </p:cNvSpPr>
              <p:nvPr/>
            </p:nvSpPr>
            <p:spPr bwMode="auto">
              <a:xfrm>
                <a:off x="1156" y="3747"/>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sp>
            <p:nvSpPr>
              <p:cNvPr id="19509" name="Rectangle 54"/>
              <p:cNvSpPr>
                <a:spLocks noChangeArrowheads="1"/>
              </p:cNvSpPr>
              <p:nvPr/>
            </p:nvSpPr>
            <p:spPr bwMode="auto">
              <a:xfrm>
                <a:off x="1292" y="3883"/>
                <a:ext cx="137" cy="136"/>
              </a:xfrm>
              <a:prstGeom prst="rect">
                <a:avLst/>
              </a:prstGeom>
              <a:solidFill>
                <a:srgbClr val="0909FF"/>
              </a:solidFill>
              <a:ln w="9525">
                <a:solidFill>
                  <a:srgbClr val="0000FF"/>
                </a:solidFill>
                <a:miter lim="800000"/>
                <a:headEnd/>
                <a:tailEnd/>
              </a:ln>
            </p:spPr>
            <p:txBody>
              <a:bodyPr wrap="none" anchor="ctr">
                <a:spAutoFit/>
              </a:bodyPr>
              <a:lstStyle/>
              <a:p>
                <a:endParaRPr lang="fr-FR"/>
              </a:p>
            </p:txBody>
          </p:sp>
        </p:grpSp>
        <p:sp>
          <p:nvSpPr>
            <p:cNvPr id="19492" name="Oval 55"/>
            <p:cNvSpPr>
              <a:spLocks noChangeArrowheads="1"/>
            </p:cNvSpPr>
            <p:nvPr/>
          </p:nvSpPr>
          <p:spPr bwMode="auto">
            <a:xfrm>
              <a:off x="4377" y="3884"/>
              <a:ext cx="91" cy="90"/>
            </a:xfrm>
            <a:prstGeom prst="ellipse">
              <a:avLst/>
            </a:prstGeom>
            <a:solidFill>
              <a:srgbClr val="0909FF"/>
            </a:solidFill>
            <a:ln w="9525">
              <a:solidFill>
                <a:srgbClr val="0000FF"/>
              </a:solidFill>
              <a:round/>
              <a:headEnd/>
              <a:tailEnd/>
            </a:ln>
          </p:spPr>
          <p:txBody>
            <a:bodyPr wrap="none" anchor="ctr">
              <a:spAutoFit/>
            </a:bodyPr>
            <a:lstStyle/>
            <a:p>
              <a:endParaRPr lang="fr-FR"/>
            </a:p>
          </p:txBody>
        </p:sp>
      </p:grpSp>
      <p:grpSp>
        <p:nvGrpSpPr>
          <p:cNvPr id="19463" name="Group 128"/>
          <p:cNvGrpSpPr>
            <a:grpSpLocks/>
          </p:cNvGrpSpPr>
          <p:nvPr/>
        </p:nvGrpSpPr>
        <p:grpSpPr bwMode="auto">
          <a:xfrm>
            <a:off x="179388" y="2205038"/>
            <a:ext cx="7788275" cy="3889375"/>
            <a:chOff x="385" y="1870"/>
            <a:chExt cx="4906" cy="2450"/>
          </a:xfrm>
        </p:grpSpPr>
        <p:sp>
          <p:nvSpPr>
            <p:cNvPr id="19487" name="Oval 129"/>
            <p:cNvSpPr>
              <a:spLocks noChangeArrowheads="1"/>
            </p:cNvSpPr>
            <p:nvPr/>
          </p:nvSpPr>
          <p:spPr bwMode="auto">
            <a:xfrm>
              <a:off x="385" y="1870"/>
              <a:ext cx="1996" cy="226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pic>
          <p:nvPicPr>
            <p:cNvPr id="19488" name="Picture 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 y="2324"/>
              <a:ext cx="2003"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89" name="Rectangle 131"/>
            <p:cNvSpPr>
              <a:spLocks noChangeArrowheads="1"/>
            </p:cNvSpPr>
            <p:nvPr/>
          </p:nvSpPr>
          <p:spPr bwMode="auto">
            <a:xfrm>
              <a:off x="2336" y="2596"/>
              <a:ext cx="110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t>Vrai distribution</a:t>
              </a:r>
            </a:p>
          </p:txBody>
        </p:sp>
        <p:sp>
          <p:nvSpPr>
            <p:cNvPr id="19490" name="Line 132"/>
            <p:cNvSpPr>
              <a:spLocks noChangeShapeType="1"/>
            </p:cNvSpPr>
            <p:nvPr/>
          </p:nvSpPr>
          <p:spPr bwMode="auto">
            <a:xfrm flipV="1">
              <a:off x="2381" y="2868"/>
              <a:ext cx="99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grpSp>
      <p:sp>
        <p:nvSpPr>
          <p:cNvPr id="19464" name="Line 133"/>
          <p:cNvSpPr>
            <a:spLocks noChangeShapeType="1"/>
          </p:cNvSpPr>
          <p:nvPr/>
        </p:nvSpPr>
        <p:spPr bwMode="auto">
          <a:xfrm>
            <a:off x="6588125" y="3357563"/>
            <a:ext cx="0" cy="2159000"/>
          </a:xfrm>
          <a:prstGeom prst="line">
            <a:avLst/>
          </a:prstGeom>
          <a:noFill/>
          <a:ln w="2540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19465" name="Text Box 134"/>
          <p:cNvSpPr txBox="1">
            <a:spLocks noChangeArrowheads="1"/>
          </p:cNvSpPr>
          <p:nvPr/>
        </p:nvSpPr>
        <p:spPr bwMode="auto">
          <a:xfrm>
            <a:off x="6086475" y="309086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0.8</a:t>
            </a:r>
          </a:p>
        </p:txBody>
      </p:sp>
      <p:sp>
        <p:nvSpPr>
          <p:cNvPr id="50313" name="Oval 137"/>
          <p:cNvSpPr>
            <a:spLocks noChangeArrowheads="1"/>
          </p:cNvSpPr>
          <p:nvPr/>
        </p:nvSpPr>
        <p:spPr bwMode="auto">
          <a:xfrm>
            <a:off x="6084888" y="5373688"/>
            <a:ext cx="144462" cy="142875"/>
          </a:xfrm>
          <a:prstGeom prst="ellipse">
            <a:avLst/>
          </a:prstGeom>
          <a:solidFill>
            <a:srgbClr val="FF99CC"/>
          </a:solidFill>
          <a:ln w="9525">
            <a:solidFill>
              <a:srgbClr val="FF00FF"/>
            </a:solidFill>
            <a:round/>
            <a:headEnd/>
            <a:tailEnd/>
          </a:ln>
        </p:spPr>
        <p:txBody>
          <a:bodyPr wrap="none" anchor="ctr">
            <a:spAutoFit/>
          </a:bodyPr>
          <a:lstStyle/>
          <a:p>
            <a:endParaRPr lang="fr-FR"/>
          </a:p>
        </p:txBody>
      </p:sp>
      <p:sp>
        <p:nvSpPr>
          <p:cNvPr id="50314" name="Rectangle 138"/>
          <p:cNvSpPr>
            <a:spLocks noChangeArrowheads="1"/>
          </p:cNvSpPr>
          <p:nvPr/>
        </p:nvSpPr>
        <p:spPr bwMode="auto">
          <a:xfrm>
            <a:off x="179388" y="5949950"/>
            <a:ext cx="8893175"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Mais, son temps est limité et il ne peut donc échantillonner que 20 sols =&gt; estime la moyenne à partir de cet échantillon =&gt; est ce que cette moyenne estimée est en dessous du seuil?</a:t>
            </a:r>
          </a:p>
        </p:txBody>
      </p:sp>
      <p:sp>
        <p:nvSpPr>
          <p:cNvPr id="19468" name="Text Box 139"/>
          <p:cNvSpPr txBox="1">
            <a:spLocks noChangeArrowheads="1"/>
          </p:cNvSpPr>
          <p:nvPr/>
        </p:nvSpPr>
        <p:spPr bwMode="auto">
          <a:xfrm>
            <a:off x="6518275" y="3213100"/>
            <a:ext cx="501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1,2</a:t>
            </a:r>
          </a:p>
        </p:txBody>
      </p:sp>
      <p:grpSp>
        <p:nvGrpSpPr>
          <p:cNvPr id="19469" name="Group 140"/>
          <p:cNvGrpSpPr>
            <a:grpSpLocks/>
          </p:cNvGrpSpPr>
          <p:nvPr/>
        </p:nvGrpSpPr>
        <p:grpSpPr bwMode="auto">
          <a:xfrm>
            <a:off x="179388" y="2205038"/>
            <a:ext cx="7788275" cy="3889375"/>
            <a:chOff x="385" y="1870"/>
            <a:chExt cx="4906" cy="2450"/>
          </a:xfrm>
        </p:grpSpPr>
        <p:sp>
          <p:nvSpPr>
            <p:cNvPr id="19483" name="Oval 141"/>
            <p:cNvSpPr>
              <a:spLocks noChangeArrowheads="1"/>
            </p:cNvSpPr>
            <p:nvPr/>
          </p:nvSpPr>
          <p:spPr bwMode="auto">
            <a:xfrm>
              <a:off x="385" y="1870"/>
              <a:ext cx="1996" cy="226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pic>
          <p:nvPicPr>
            <p:cNvPr id="19484" name="Picture 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 y="2324"/>
              <a:ext cx="2003"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85" name="Rectangle 143"/>
            <p:cNvSpPr>
              <a:spLocks noChangeArrowheads="1"/>
            </p:cNvSpPr>
            <p:nvPr/>
          </p:nvSpPr>
          <p:spPr bwMode="auto">
            <a:xfrm>
              <a:off x="2336" y="2596"/>
              <a:ext cx="110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t>Vrai distribution</a:t>
              </a:r>
            </a:p>
          </p:txBody>
        </p:sp>
        <p:sp>
          <p:nvSpPr>
            <p:cNvPr id="19486" name="Line 144"/>
            <p:cNvSpPr>
              <a:spLocks noChangeShapeType="1"/>
            </p:cNvSpPr>
            <p:nvPr/>
          </p:nvSpPr>
          <p:spPr bwMode="auto">
            <a:xfrm flipV="1">
              <a:off x="2381" y="2868"/>
              <a:ext cx="99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grpSp>
      <p:sp>
        <p:nvSpPr>
          <p:cNvPr id="19470" name="Line 145"/>
          <p:cNvSpPr>
            <a:spLocks noChangeShapeType="1"/>
          </p:cNvSpPr>
          <p:nvPr/>
        </p:nvSpPr>
        <p:spPr bwMode="auto">
          <a:xfrm>
            <a:off x="6588125" y="3357563"/>
            <a:ext cx="0" cy="2159000"/>
          </a:xfrm>
          <a:prstGeom prst="line">
            <a:avLst/>
          </a:prstGeom>
          <a:noFill/>
          <a:ln w="2540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grpSp>
        <p:nvGrpSpPr>
          <p:cNvPr id="19471" name="Group 146"/>
          <p:cNvGrpSpPr>
            <a:grpSpLocks/>
          </p:cNvGrpSpPr>
          <p:nvPr/>
        </p:nvGrpSpPr>
        <p:grpSpPr bwMode="auto">
          <a:xfrm>
            <a:off x="179388" y="2205038"/>
            <a:ext cx="7788275" cy="3889375"/>
            <a:chOff x="385" y="1870"/>
            <a:chExt cx="4906" cy="2450"/>
          </a:xfrm>
        </p:grpSpPr>
        <p:sp>
          <p:nvSpPr>
            <p:cNvPr id="19479" name="Oval 147"/>
            <p:cNvSpPr>
              <a:spLocks noChangeArrowheads="1"/>
            </p:cNvSpPr>
            <p:nvPr/>
          </p:nvSpPr>
          <p:spPr bwMode="auto">
            <a:xfrm>
              <a:off x="385" y="1870"/>
              <a:ext cx="1996" cy="226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pic>
          <p:nvPicPr>
            <p:cNvPr id="19480" name="Picture 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 y="2324"/>
              <a:ext cx="2003"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81" name="Rectangle 149"/>
            <p:cNvSpPr>
              <a:spLocks noChangeArrowheads="1"/>
            </p:cNvSpPr>
            <p:nvPr/>
          </p:nvSpPr>
          <p:spPr bwMode="auto">
            <a:xfrm>
              <a:off x="2336" y="2596"/>
              <a:ext cx="110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t>Vrai distribution</a:t>
              </a:r>
            </a:p>
          </p:txBody>
        </p:sp>
        <p:sp>
          <p:nvSpPr>
            <p:cNvPr id="19482" name="Line 150"/>
            <p:cNvSpPr>
              <a:spLocks noChangeShapeType="1"/>
            </p:cNvSpPr>
            <p:nvPr/>
          </p:nvSpPr>
          <p:spPr bwMode="auto">
            <a:xfrm flipV="1">
              <a:off x="2381" y="2868"/>
              <a:ext cx="99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grpSp>
      <p:sp>
        <p:nvSpPr>
          <p:cNvPr id="19472" name="Line 151"/>
          <p:cNvSpPr>
            <a:spLocks noChangeShapeType="1"/>
          </p:cNvSpPr>
          <p:nvPr/>
        </p:nvSpPr>
        <p:spPr bwMode="auto">
          <a:xfrm>
            <a:off x="6588125" y="3357563"/>
            <a:ext cx="0" cy="2159000"/>
          </a:xfrm>
          <a:prstGeom prst="line">
            <a:avLst/>
          </a:prstGeom>
          <a:noFill/>
          <a:ln w="2540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grpSp>
        <p:nvGrpSpPr>
          <p:cNvPr id="19473" name="Group 152"/>
          <p:cNvGrpSpPr>
            <a:grpSpLocks/>
          </p:cNvGrpSpPr>
          <p:nvPr/>
        </p:nvGrpSpPr>
        <p:grpSpPr bwMode="auto">
          <a:xfrm>
            <a:off x="179388" y="2205038"/>
            <a:ext cx="7788275" cy="3889375"/>
            <a:chOff x="385" y="1870"/>
            <a:chExt cx="4906" cy="2450"/>
          </a:xfrm>
        </p:grpSpPr>
        <p:sp>
          <p:nvSpPr>
            <p:cNvPr id="19475" name="Oval 153"/>
            <p:cNvSpPr>
              <a:spLocks noChangeArrowheads="1"/>
            </p:cNvSpPr>
            <p:nvPr/>
          </p:nvSpPr>
          <p:spPr bwMode="auto">
            <a:xfrm>
              <a:off x="385" y="1870"/>
              <a:ext cx="1996" cy="226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fr-FR"/>
            </a:p>
          </p:txBody>
        </p:sp>
        <p:pic>
          <p:nvPicPr>
            <p:cNvPr id="19476" name="Picture 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 y="2324"/>
              <a:ext cx="2003"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77" name="Rectangle 155"/>
            <p:cNvSpPr>
              <a:spLocks noChangeArrowheads="1"/>
            </p:cNvSpPr>
            <p:nvPr/>
          </p:nvSpPr>
          <p:spPr bwMode="auto">
            <a:xfrm>
              <a:off x="2336" y="2596"/>
              <a:ext cx="110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t>Vrai distribution</a:t>
              </a:r>
            </a:p>
          </p:txBody>
        </p:sp>
        <p:sp>
          <p:nvSpPr>
            <p:cNvPr id="19478" name="Line 156"/>
            <p:cNvSpPr>
              <a:spLocks noChangeShapeType="1"/>
            </p:cNvSpPr>
            <p:nvPr/>
          </p:nvSpPr>
          <p:spPr bwMode="auto">
            <a:xfrm flipV="1">
              <a:off x="2381" y="2868"/>
              <a:ext cx="99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grpSp>
      <p:sp>
        <p:nvSpPr>
          <p:cNvPr id="19474" name="Line 157"/>
          <p:cNvSpPr>
            <a:spLocks noChangeShapeType="1"/>
          </p:cNvSpPr>
          <p:nvPr/>
        </p:nvSpPr>
        <p:spPr bwMode="auto">
          <a:xfrm>
            <a:off x="6588125" y="3357563"/>
            <a:ext cx="0" cy="2159000"/>
          </a:xfrm>
          <a:prstGeom prst="line">
            <a:avLst/>
          </a:prstGeom>
          <a:noFill/>
          <a:ln w="2540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 name="Espace réservé du numéro de diapositive 2">
            <a:extLst>
              <a:ext uri="{FF2B5EF4-FFF2-40B4-BE49-F238E27FC236}">
                <a16:creationId xmlns:a16="http://schemas.microsoft.com/office/drawing/2014/main" id="{EC30BE5E-5859-4FA9-B3AC-270DC6D1528C}"/>
              </a:ext>
            </a:extLst>
          </p:cNvPr>
          <p:cNvSpPr>
            <a:spLocks noGrp="1"/>
          </p:cNvSpPr>
          <p:nvPr>
            <p:ph type="sldNum" sz="quarter" idx="12"/>
          </p:nvPr>
        </p:nvSpPr>
        <p:spPr/>
        <p:txBody>
          <a:bodyPr/>
          <a:lstStyle/>
          <a:p>
            <a:fld id="{1BD1CC5A-BD4C-A94D-B1F2-221A06ABC680}" type="slidenum">
              <a:rPr lang="fr-FR" smtClean="0"/>
              <a:pPr/>
              <a:t>34</a:t>
            </a:fld>
            <a:endParaRPr lang="fr-FR"/>
          </a:p>
        </p:txBody>
      </p:sp>
    </p:spTree>
    <p:extLst>
      <p:ext uri="{BB962C8B-B14F-4D97-AF65-F5344CB8AC3E}">
        <p14:creationId xmlns:p14="http://schemas.microsoft.com/office/powerpoint/2010/main" val="1495861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13" grpId="0" animBg="1"/>
      <p:bldP spid="503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674688"/>
            <a:ext cx="7512050" cy="7486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Line 5"/>
          <p:cNvSpPr>
            <a:spLocks noChangeShapeType="1"/>
          </p:cNvSpPr>
          <p:nvPr/>
        </p:nvSpPr>
        <p:spPr bwMode="auto">
          <a:xfrm flipV="1">
            <a:off x="2987675" y="620713"/>
            <a:ext cx="0" cy="1439862"/>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20484" name="Line 6"/>
          <p:cNvSpPr>
            <a:spLocks noChangeShapeType="1"/>
          </p:cNvSpPr>
          <p:nvPr/>
        </p:nvSpPr>
        <p:spPr bwMode="auto">
          <a:xfrm flipV="1">
            <a:off x="6732588" y="620713"/>
            <a:ext cx="0" cy="1439862"/>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20485" name="Line 7"/>
          <p:cNvSpPr>
            <a:spLocks noChangeShapeType="1"/>
          </p:cNvSpPr>
          <p:nvPr/>
        </p:nvSpPr>
        <p:spPr bwMode="auto">
          <a:xfrm flipV="1">
            <a:off x="6732588" y="4365625"/>
            <a:ext cx="0" cy="1439863"/>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20486" name="Line 8"/>
          <p:cNvSpPr>
            <a:spLocks noChangeShapeType="1"/>
          </p:cNvSpPr>
          <p:nvPr/>
        </p:nvSpPr>
        <p:spPr bwMode="auto">
          <a:xfrm flipV="1">
            <a:off x="2987675" y="4365625"/>
            <a:ext cx="0" cy="1439863"/>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20487" name="Text Box 9"/>
          <p:cNvSpPr txBox="1">
            <a:spLocks noChangeArrowheads="1"/>
          </p:cNvSpPr>
          <p:nvPr/>
        </p:nvSpPr>
        <p:spPr bwMode="auto">
          <a:xfrm>
            <a:off x="179388" y="908050"/>
            <a:ext cx="590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OUI</a:t>
            </a:r>
          </a:p>
        </p:txBody>
      </p:sp>
      <p:sp>
        <p:nvSpPr>
          <p:cNvPr id="20488" name="Text Box 10"/>
          <p:cNvSpPr txBox="1">
            <a:spLocks noChangeArrowheads="1"/>
          </p:cNvSpPr>
          <p:nvPr/>
        </p:nvSpPr>
        <p:spPr bwMode="auto">
          <a:xfrm>
            <a:off x="7885113" y="836613"/>
            <a:ext cx="590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OUI</a:t>
            </a:r>
          </a:p>
        </p:txBody>
      </p:sp>
      <p:sp>
        <p:nvSpPr>
          <p:cNvPr id="20489" name="Text Box 11"/>
          <p:cNvSpPr txBox="1">
            <a:spLocks noChangeArrowheads="1"/>
          </p:cNvSpPr>
          <p:nvPr/>
        </p:nvSpPr>
        <p:spPr bwMode="auto">
          <a:xfrm>
            <a:off x="250825" y="45815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a:t>
            </a:r>
          </a:p>
        </p:txBody>
      </p:sp>
      <p:sp>
        <p:nvSpPr>
          <p:cNvPr id="20490" name="Text Box 12"/>
          <p:cNvSpPr txBox="1">
            <a:spLocks noChangeArrowheads="1"/>
          </p:cNvSpPr>
          <p:nvPr/>
        </p:nvSpPr>
        <p:spPr bwMode="auto">
          <a:xfrm>
            <a:off x="7956550" y="4437063"/>
            <a:ext cx="603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Non</a:t>
            </a:r>
          </a:p>
        </p:txBody>
      </p:sp>
      <p:sp>
        <p:nvSpPr>
          <p:cNvPr id="2" name="Espace réservé du numéro de diapositive 1">
            <a:extLst>
              <a:ext uri="{FF2B5EF4-FFF2-40B4-BE49-F238E27FC236}">
                <a16:creationId xmlns:a16="http://schemas.microsoft.com/office/drawing/2014/main" id="{FA527DCE-095D-4CE6-94A6-92BC654ED682}"/>
              </a:ext>
            </a:extLst>
          </p:cNvPr>
          <p:cNvSpPr>
            <a:spLocks noGrp="1"/>
          </p:cNvSpPr>
          <p:nvPr>
            <p:ph type="sldNum" sz="quarter" idx="12"/>
          </p:nvPr>
        </p:nvSpPr>
        <p:spPr/>
        <p:txBody>
          <a:bodyPr/>
          <a:lstStyle/>
          <a:p>
            <a:fld id="{1BD1CC5A-BD4C-A94D-B1F2-221A06ABC680}" type="slidenum">
              <a:rPr lang="fr-FR" smtClean="0"/>
              <a:pPr/>
              <a:t>35</a:t>
            </a:fld>
            <a:endParaRPr lang="fr-FR"/>
          </a:p>
        </p:txBody>
      </p:sp>
    </p:spTree>
    <p:extLst>
      <p:ext uri="{BB962C8B-B14F-4D97-AF65-F5344CB8AC3E}">
        <p14:creationId xmlns:p14="http://schemas.microsoft.com/office/powerpoint/2010/main" val="438195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95288" y="476250"/>
            <a:ext cx="82804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en-US" sz="3200"/>
              <a:t>Pourquoi a t-on besoin des statistiques?</a:t>
            </a:r>
          </a:p>
        </p:txBody>
      </p:sp>
      <p:sp>
        <p:nvSpPr>
          <p:cNvPr id="22531" name="Rectangle 5"/>
          <p:cNvSpPr>
            <a:spLocks noChangeArrowheads="1"/>
          </p:cNvSpPr>
          <p:nvPr/>
        </p:nvSpPr>
        <p:spPr bwMode="auto">
          <a:xfrm>
            <a:off x="323850" y="1700213"/>
            <a:ext cx="8137525"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Car on travaille généralement à partir d’un échantillon et on ne connait pas les paramètres de la population. On essaye donc de tirer une conclusion sur la population à partir de cet échantillon… </a:t>
            </a:r>
          </a:p>
          <a:p>
            <a:endParaRPr lang="fr-FR"/>
          </a:p>
          <a:p>
            <a:r>
              <a:rPr lang="fr-FR"/>
              <a:t>Echantillon =&gt; approximation ! </a:t>
            </a:r>
          </a:p>
        </p:txBody>
      </p:sp>
      <p:sp>
        <p:nvSpPr>
          <p:cNvPr id="22532" name="Rectangle 6"/>
          <p:cNvSpPr>
            <a:spLocks noChangeArrowheads="1"/>
          </p:cNvSpPr>
          <p:nvPr/>
        </p:nvSpPr>
        <p:spPr bwMode="auto">
          <a:xfrm>
            <a:off x="395288" y="3644900"/>
            <a:ext cx="77057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=&gt; Les tests statistiques permettent de tirer des conclusions à partir d’un échantillon sachant qu’il y a un risque d’erreur.</a:t>
            </a:r>
          </a:p>
        </p:txBody>
      </p:sp>
      <p:sp>
        <p:nvSpPr>
          <p:cNvPr id="22533" name="Rectangle 7"/>
          <p:cNvSpPr>
            <a:spLocks noChangeArrowheads="1"/>
          </p:cNvSpPr>
          <p:nvPr/>
        </p:nvSpPr>
        <p:spPr bwMode="auto">
          <a:xfrm>
            <a:off x="323850" y="5300663"/>
            <a:ext cx="77057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Exemple précédent =&gt; plus l’échantillon est grand et plus l’estimation des paramètres est précise </a:t>
            </a:r>
          </a:p>
        </p:txBody>
      </p:sp>
      <p:sp>
        <p:nvSpPr>
          <p:cNvPr id="2" name="Espace réservé du numéro de diapositive 1">
            <a:extLst>
              <a:ext uri="{FF2B5EF4-FFF2-40B4-BE49-F238E27FC236}">
                <a16:creationId xmlns:a16="http://schemas.microsoft.com/office/drawing/2014/main" id="{EFF9C8D7-AC1E-44DF-B197-B68B647DB0A3}"/>
              </a:ext>
            </a:extLst>
          </p:cNvPr>
          <p:cNvSpPr>
            <a:spLocks noGrp="1"/>
          </p:cNvSpPr>
          <p:nvPr>
            <p:ph type="sldNum" sz="quarter" idx="12"/>
          </p:nvPr>
        </p:nvSpPr>
        <p:spPr/>
        <p:txBody>
          <a:bodyPr/>
          <a:lstStyle/>
          <a:p>
            <a:fld id="{1BD1CC5A-BD4C-A94D-B1F2-221A06ABC680}" type="slidenum">
              <a:rPr lang="fr-FR" smtClean="0"/>
              <a:pPr/>
              <a:t>36</a:t>
            </a:fld>
            <a:endParaRPr lang="fr-FR"/>
          </a:p>
        </p:txBody>
      </p:sp>
    </p:spTree>
    <p:extLst>
      <p:ext uri="{BB962C8B-B14F-4D97-AF65-F5344CB8AC3E}">
        <p14:creationId xmlns:p14="http://schemas.microsoft.com/office/powerpoint/2010/main" val="4136693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95288" y="765175"/>
            <a:ext cx="72723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en-US" sz="3200"/>
              <a:t>Choix d’hypothèses</a:t>
            </a:r>
          </a:p>
        </p:txBody>
      </p:sp>
      <p:sp>
        <p:nvSpPr>
          <p:cNvPr id="23555" name="Rectangle 5"/>
          <p:cNvSpPr>
            <a:spLocks noChangeArrowheads="1"/>
          </p:cNvSpPr>
          <p:nvPr/>
        </p:nvSpPr>
        <p:spPr bwMode="auto">
          <a:xfrm>
            <a:off x="395288" y="2924175"/>
            <a:ext cx="8424862" cy="311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Il s</a:t>
            </a:r>
            <a:r>
              <a:rPr lang="ja-JP" altLang="en-GB"/>
              <a:t>’</a:t>
            </a:r>
            <a:r>
              <a:rPr lang="en-GB"/>
              <a:t>agit de faire un choix entre plusieurs hypothèses, tout en</a:t>
            </a:r>
          </a:p>
          <a:p>
            <a:r>
              <a:rPr lang="en-GB"/>
              <a:t>associant ce choix avec des risques d</a:t>
            </a:r>
            <a:r>
              <a:rPr lang="ja-JP" altLang="en-GB"/>
              <a:t>’</a:t>
            </a:r>
            <a:r>
              <a:rPr lang="en-GB"/>
              <a:t>erreur.</a:t>
            </a:r>
          </a:p>
          <a:p>
            <a:endParaRPr lang="en-GB"/>
          </a:p>
          <a:p>
            <a:r>
              <a:rPr lang="en-GB"/>
              <a:t>• Le chercheur est appelé à prendre des décisions sur la base de</a:t>
            </a:r>
          </a:p>
          <a:p>
            <a:r>
              <a:rPr lang="en-GB"/>
              <a:t>résultats expérimentaux, en étant conscient qu</a:t>
            </a:r>
            <a:r>
              <a:rPr lang="ja-JP" altLang="en-GB"/>
              <a:t>’</a:t>
            </a:r>
            <a:r>
              <a:rPr lang="en-GB"/>
              <a:t>il y a un risque</a:t>
            </a:r>
          </a:p>
          <a:p>
            <a:r>
              <a:rPr lang="en-GB"/>
              <a:t>d</a:t>
            </a:r>
            <a:r>
              <a:rPr lang="ja-JP" altLang="en-GB"/>
              <a:t>’</a:t>
            </a:r>
            <a:r>
              <a:rPr lang="en-GB"/>
              <a:t>erreur lié à l</a:t>
            </a:r>
            <a:r>
              <a:rPr lang="ja-JP" altLang="en-GB"/>
              <a:t>’</a:t>
            </a:r>
            <a:r>
              <a:rPr lang="en-GB"/>
              <a:t>incertitude des observations ou des résultats</a:t>
            </a:r>
          </a:p>
          <a:p>
            <a:r>
              <a:rPr lang="en-GB"/>
              <a:t>expérimentaux. Avant de prendre une telle décision, il testera une</a:t>
            </a:r>
          </a:p>
          <a:p>
            <a:r>
              <a:rPr lang="en-GB"/>
              <a:t>hypothèse statistique </a:t>
            </a:r>
            <a:r>
              <a:rPr lang="en-GB" i="1"/>
              <a:t>correspondant à son problème biologique</a:t>
            </a:r>
          </a:p>
          <a:p>
            <a:endParaRPr lang="en-GB" i="1"/>
          </a:p>
          <a:p>
            <a:r>
              <a:rPr lang="en-GB"/>
              <a:t>• L</a:t>
            </a:r>
            <a:r>
              <a:rPr lang="ja-JP" altLang="en-GB"/>
              <a:t>’</a:t>
            </a:r>
            <a:r>
              <a:rPr lang="en-GB"/>
              <a:t>issue de ce test statistique indiquera quelle décision il convient</a:t>
            </a:r>
          </a:p>
          <a:p>
            <a:r>
              <a:rPr lang="en-GB"/>
              <a:t>de prendre.</a:t>
            </a:r>
          </a:p>
        </p:txBody>
      </p:sp>
      <p:sp>
        <p:nvSpPr>
          <p:cNvPr id="23556" name="Rectangle 6"/>
          <p:cNvSpPr>
            <a:spLocks noChangeArrowheads="1"/>
          </p:cNvSpPr>
          <p:nvPr/>
        </p:nvSpPr>
        <p:spPr bwMode="auto">
          <a:xfrm>
            <a:off x="755650" y="1484313"/>
            <a:ext cx="7704138"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Les tests statistiques sont utilisés lorsqu</a:t>
            </a:r>
            <a:r>
              <a:rPr lang="ja-JP" altLang="en-GB"/>
              <a:t>’</a:t>
            </a:r>
            <a:r>
              <a:rPr lang="en-GB"/>
              <a:t>on cherche à savoir si une certaine hypothèse relative à la </a:t>
            </a:r>
            <a:r>
              <a:rPr lang="en-GB" b="1"/>
              <a:t>population</a:t>
            </a:r>
            <a:r>
              <a:rPr lang="en-GB"/>
              <a:t> est compatible avec l</a:t>
            </a:r>
            <a:r>
              <a:rPr lang="ja-JP" altLang="en-GB"/>
              <a:t>’</a:t>
            </a:r>
            <a:r>
              <a:rPr lang="en-GB"/>
              <a:t>information disponible à partir de </a:t>
            </a:r>
            <a:r>
              <a:rPr lang="en-GB" b="1"/>
              <a:t>l</a:t>
            </a:r>
            <a:r>
              <a:rPr lang="ja-JP" altLang="en-GB" b="1"/>
              <a:t>’</a:t>
            </a:r>
            <a:r>
              <a:rPr lang="en-GB" b="1"/>
              <a:t>échantillon</a:t>
            </a:r>
            <a:r>
              <a:rPr lang="en-GB"/>
              <a:t>.</a:t>
            </a:r>
          </a:p>
        </p:txBody>
      </p:sp>
      <p:sp>
        <p:nvSpPr>
          <p:cNvPr id="2" name="Espace réservé du numéro de diapositive 1">
            <a:extLst>
              <a:ext uri="{FF2B5EF4-FFF2-40B4-BE49-F238E27FC236}">
                <a16:creationId xmlns:a16="http://schemas.microsoft.com/office/drawing/2014/main" id="{0C40748A-7B10-4F1F-A40B-FA07C182715F}"/>
              </a:ext>
            </a:extLst>
          </p:cNvPr>
          <p:cNvSpPr>
            <a:spLocks noGrp="1"/>
          </p:cNvSpPr>
          <p:nvPr>
            <p:ph type="sldNum" sz="quarter" idx="12"/>
          </p:nvPr>
        </p:nvSpPr>
        <p:spPr/>
        <p:txBody>
          <a:bodyPr/>
          <a:lstStyle/>
          <a:p>
            <a:fld id="{1BD1CC5A-BD4C-A94D-B1F2-221A06ABC680}" type="slidenum">
              <a:rPr lang="fr-FR" smtClean="0"/>
              <a:pPr/>
              <a:t>37</a:t>
            </a:fld>
            <a:endParaRPr lang="fr-FR"/>
          </a:p>
        </p:txBody>
      </p:sp>
    </p:spTree>
    <p:extLst>
      <p:ext uri="{BB962C8B-B14F-4D97-AF65-F5344CB8AC3E}">
        <p14:creationId xmlns:p14="http://schemas.microsoft.com/office/powerpoint/2010/main" val="3476712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765175"/>
            <a:ext cx="91440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1. Savoir poser l’hypothèse nulle et alternative</a:t>
            </a:r>
          </a:p>
        </p:txBody>
      </p:sp>
      <p:sp>
        <p:nvSpPr>
          <p:cNvPr id="24579" name="Rectangle 5"/>
          <p:cNvSpPr>
            <a:spLocks noChangeArrowheads="1"/>
          </p:cNvSpPr>
          <p:nvPr/>
        </p:nvSpPr>
        <p:spPr bwMode="auto">
          <a:xfrm>
            <a:off x="684213" y="1700213"/>
            <a:ext cx="79914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Une étude américaine effectuée auprès de 106 patients a donné lieu au tableau suivant :</a:t>
            </a:r>
          </a:p>
        </p:txBody>
      </p:sp>
      <p:sp>
        <p:nvSpPr>
          <p:cNvPr id="24580" name="Rectangle 6"/>
          <p:cNvSpPr>
            <a:spLocks noChangeArrowheads="1"/>
          </p:cNvSpPr>
          <p:nvPr/>
        </p:nvSpPr>
        <p:spPr bwMode="auto">
          <a:xfrm>
            <a:off x="755650" y="4221163"/>
            <a:ext cx="7848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Peut-on considérer au risque de 5% qu</a:t>
            </a:r>
            <a:r>
              <a:rPr lang="ja-JP" altLang="en-GB"/>
              <a:t>’</a:t>
            </a:r>
            <a:r>
              <a:rPr lang="en-GB"/>
              <a:t>il existe un lien entre le fait de fumer et avoir un cancer du poumon ?</a:t>
            </a:r>
          </a:p>
        </p:txBody>
      </p:sp>
      <p:graphicFrame>
        <p:nvGraphicFramePr>
          <p:cNvPr id="7197" name="Group 29"/>
          <p:cNvGraphicFramePr>
            <a:graphicFrameLocks noGrp="1"/>
          </p:cNvGraphicFramePr>
          <p:nvPr/>
        </p:nvGraphicFramePr>
        <p:xfrm>
          <a:off x="900113" y="2492375"/>
          <a:ext cx="7488237" cy="1584326"/>
        </p:xfrm>
        <a:graphic>
          <a:graphicData uri="http://schemas.openxmlformats.org/drawingml/2006/table">
            <a:tbl>
              <a:tblPr/>
              <a:tblGrid>
                <a:gridCol w="2495550">
                  <a:extLst>
                    <a:ext uri="{9D8B030D-6E8A-4147-A177-3AD203B41FA5}">
                      <a16:colId xmlns:a16="http://schemas.microsoft.com/office/drawing/2014/main" val="20000"/>
                    </a:ext>
                  </a:extLst>
                </a:gridCol>
                <a:gridCol w="2039937">
                  <a:extLst>
                    <a:ext uri="{9D8B030D-6E8A-4147-A177-3AD203B41FA5}">
                      <a16:colId xmlns:a16="http://schemas.microsoft.com/office/drawing/2014/main" val="20001"/>
                    </a:ext>
                  </a:extLst>
                </a:gridCol>
                <a:gridCol w="2952750">
                  <a:extLst>
                    <a:ext uri="{9D8B030D-6E8A-4147-A177-3AD203B41FA5}">
                      <a16:colId xmlns:a16="http://schemas.microsoft.com/office/drawing/2014/main" val="20002"/>
                    </a:ext>
                  </a:extLst>
                </a:gridCol>
              </a:tblGrid>
              <a:tr h="4810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fr-FR"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Cancer poumon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Pas de cancer poumon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Fumeur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Non fumeur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198" name="Rectangle 30"/>
          <p:cNvSpPr>
            <a:spLocks noChangeArrowheads="1"/>
          </p:cNvSpPr>
          <p:nvPr/>
        </p:nvSpPr>
        <p:spPr bwMode="auto">
          <a:xfrm>
            <a:off x="468313" y="4868863"/>
            <a:ext cx="7848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H</a:t>
            </a:r>
            <a:r>
              <a:rPr lang="en-GB" baseline="-25000"/>
              <a:t>0</a:t>
            </a:r>
            <a:r>
              <a:rPr lang="en-GB"/>
              <a:t> : Il n</a:t>
            </a:r>
            <a:r>
              <a:rPr lang="ja-JP" altLang="en-GB"/>
              <a:t>’</a:t>
            </a:r>
            <a:r>
              <a:rPr lang="en-GB"/>
              <a:t>y a pas d</a:t>
            </a:r>
            <a:r>
              <a:rPr lang="ja-JP" altLang="en-GB"/>
              <a:t>’</a:t>
            </a:r>
            <a:r>
              <a:rPr lang="en-GB"/>
              <a:t>association entre le fait de fumer et d</a:t>
            </a:r>
            <a:r>
              <a:rPr lang="ja-JP" altLang="en-GB"/>
              <a:t>’</a:t>
            </a:r>
            <a:r>
              <a:rPr lang="en-GB"/>
              <a:t>avoir un cancer </a:t>
            </a:r>
          </a:p>
        </p:txBody>
      </p:sp>
      <p:sp>
        <p:nvSpPr>
          <p:cNvPr id="7199" name="Rectangle 31"/>
          <p:cNvSpPr>
            <a:spLocks noChangeArrowheads="1"/>
          </p:cNvSpPr>
          <p:nvPr/>
        </p:nvSpPr>
        <p:spPr bwMode="auto">
          <a:xfrm>
            <a:off x="468313" y="5149850"/>
            <a:ext cx="7848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H</a:t>
            </a:r>
            <a:r>
              <a:rPr lang="en-GB" baseline="-25000"/>
              <a:t>1</a:t>
            </a:r>
            <a:r>
              <a:rPr lang="en-GB"/>
              <a:t> : Il y a une association entre le fait de fumer et d</a:t>
            </a:r>
            <a:r>
              <a:rPr lang="ja-JP" altLang="en-GB"/>
              <a:t>’</a:t>
            </a:r>
            <a:r>
              <a:rPr lang="en-GB"/>
              <a:t>avoir un cancer </a:t>
            </a:r>
          </a:p>
        </p:txBody>
      </p:sp>
      <p:sp>
        <p:nvSpPr>
          <p:cNvPr id="2" name="Espace réservé du numéro de diapositive 1">
            <a:extLst>
              <a:ext uri="{FF2B5EF4-FFF2-40B4-BE49-F238E27FC236}">
                <a16:creationId xmlns:a16="http://schemas.microsoft.com/office/drawing/2014/main" id="{10C1D10E-DA0B-4D5B-989C-4E6819CDC3E1}"/>
              </a:ext>
            </a:extLst>
          </p:cNvPr>
          <p:cNvSpPr>
            <a:spLocks noGrp="1"/>
          </p:cNvSpPr>
          <p:nvPr>
            <p:ph type="sldNum" sz="quarter" idx="12"/>
          </p:nvPr>
        </p:nvSpPr>
        <p:spPr/>
        <p:txBody>
          <a:bodyPr/>
          <a:lstStyle/>
          <a:p>
            <a:fld id="{1BD1CC5A-BD4C-A94D-B1F2-221A06ABC680}" type="slidenum">
              <a:rPr lang="fr-FR" smtClean="0"/>
              <a:pPr/>
              <a:t>38</a:t>
            </a:fld>
            <a:endParaRPr lang="fr-FR"/>
          </a:p>
        </p:txBody>
      </p:sp>
    </p:spTree>
    <p:extLst>
      <p:ext uri="{BB962C8B-B14F-4D97-AF65-F5344CB8AC3E}">
        <p14:creationId xmlns:p14="http://schemas.microsoft.com/office/powerpoint/2010/main" val="3057539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 grpId="0"/>
      <p:bldP spid="719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765175"/>
            <a:ext cx="91440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1. Savoir poser l’hypothèse nulle et alternative</a:t>
            </a:r>
          </a:p>
        </p:txBody>
      </p:sp>
      <p:sp>
        <p:nvSpPr>
          <p:cNvPr id="7202" name="Rectangle 34"/>
          <p:cNvSpPr>
            <a:spLocks noChangeArrowheads="1"/>
          </p:cNvSpPr>
          <p:nvPr/>
        </p:nvSpPr>
        <p:spPr bwMode="auto">
          <a:xfrm>
            <a:off x="430213" y="1989138"/>
            <a:ext cx="8713787"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b="1"/>
              <a:t>Dans tous les cas, l</a:t>
            </a:r>
            <a:r>
              <a:rPr lang="ja-JP" altLang="en-GB" b="1"/>
              <a:t>’</a:t>
            </a:r>
            <a:r>
              <a:rPr lang="en-GB" b="1"/>
              <a:t>hypothèse testée , ou hypothèse principale, ou</a:t>
            </a:r>
          </a:p>
          <a:p>
            <a:r>
              <a:rPr lang="en-GB" b="1"/>
              <a:t>hypothèse nulle H</a:t>
            </a:r>
            <a:r>
              <a:rPr lang="en-GB" b="1" baseline="-25000"/>
              <a:t>0</a:t>
            </a:r>
            <a:r>
              <a:rPr lang="en-GB" b="1"/>
              <a:t>, formule l</a:t>
            </a:r>
            <a:r>
              <a:rPr lang="ja-JP" altLang="en-GB" b="1"/>
              <a:t>’</a:t>
            </a:r>
            <a:r>
              <a:rPr lang="en-GB" b="1"/>
              <a:t>absence de différence ou l</a:t>
            </a:r>
            <a:r>
              <a:rPr lang="ja-JP" altLang="en-GB" b="1"/>
              <a:t>’</a:t>
            </a:r>
            <a:r>
              <a:rPr lang="en-GB" b="1"/>
              <a:t>absence de relation (la variation est due au hasard) : c</a:t>
            </a:r>
            <a:r>
              <a:rPr lang="ja-JP" altLang="en-GB" b="1"/>
              <a:t>’</a:t>
            </a:r>
            <a:r>
              <a:rPr lang="en-GB" b="1"/>
              <a:t>est elle que l</a:t>
            </a:r>
            <a:r>
              <a:rPr lang="ja-JP" altLang="en-GB" b="1"/>
              <a:t>’</a:t>
            </a:r>
            <a:r>
              <a:rPr lang="en-GB" b="1"/>
              <a:t>on rejettera ou acceptera.</a:t>
            </a:r>
          </a:p>
        </p:txBody>
      </p:sp>
      <p:sp>
        <p:nvSpPr>
          <p:cNvPr id="2" name="Espace réservé du numéro de diapositive 1">
            <a:extLst>
              <a:ext uri="{FF2B5EF4-FFF2-40B4-BE49-F238E27FC236}">
                <a16:creationId xmlns:a16="http://schemas.microsoft.com/office/drawing/2014/main" id="{201740D7-44D1-49D7-855C-118941B71D8E}"/>
              </a:ext>
            </a:extLst>
          </p:cNvPr>
          <p:cNvSpPr>
            <a:spLocks noGrp="1"/>
          </p:cNvSpPr>
          <p:nvPr>
            <p:ph type="sldNum" sz="quarter" idx="12"/>
          </p:nvPr>
        </p:nvSpPr>
        <p:spPr/>
        <p:txBody>
          <a:bodyPr/>
          <a:lstStyle/>
          <a:p>
            <a:fld id="{1BD1CC5A-BD4C-A94D-B1F2-221A06ABC680}" type="slidenum">
              <a:rPr lang="fr-FR" smtClean="0"/>
              <a:pPr/>
              <a:t>39</a:t>
            </a:fld>
            <a:endParaRPr lang="fr-FR"/>
          </a:p>
        </p:txBody>
      </p:sp>
    </p:spTree>
    <p:extLst>
      <p:ext uri="{BB962C8B-B14F-4D97-AF65-F5344CB8AC3E}">
        <p14:creationId xmlns:p14="http://schemas.microsoft.com/office/powerpoint/2010/main" val="217764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Text Box 5"/>
          <p:cNvSpPr txBox="1">
            <a:spLocks noChangeArrowheads="1"/>
          </p:cNvSpPr>
          <p:nvPr/>
        </p:nvSpPr>
        <p:spPr bwMode="auto">
          <a:xfrm>
            <a:off x="2411413" y="2936875"/>
            <a:ext cx="6464300"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700" b="1">
                <a:latin typeface="Trebuchet MS" charset="0"/>
              </a:rPr>
              <a:t>Généralement  pas sur une population mais sur un échantillon</a:t>
            </a:r>
          </a:p>
        </p:txBody>
      </p:sp>
      <p:sp>
        <p:nvSpPr>
          <p:cNvPr id="7174" name="Line 6"/>
          <p:cNvSpPr>
            <a:spLocks noChangeShapeType="1"/>
          </p:cNvSpPr>
          <p:nvPr/>
        </p:nvSpPr>
        <p:spPr bwMode="auto">
          <a:xfrm>
            <a:off x="4067175" y="3789363"/>
            <a:ext cx="3457575" cy="0"/>
          </a:xfrm>
          <a:prstGeom prst="line">
            <a:avLst/>
          </a:prstGeom>
          <a:noFill/>
          <a:ln w="28575">
            <a:solidFill>
              <a:srgbClr val="FF381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75" name="Line 7"/>
          <p:cNvSpPr>
            <a:spLocks noChangeShapeType="1"/>
          </p:cNvSpPr>
          <p:nvPr/>
        </p:nvSpPr>
        <p:spPr bwMode="auto">
          <a:xfrm>
            <a:off x="4067175" y="4724400"/>
            <a:ext cx="2881313" cy="0"/>
          </a:xfrm>
          <a:prstGeom prst="line">
            <a:avLst/>
          </a:prstGeom>
          <a:noFill/>
          <a:ln w="28575">
            <a:solidFill>
              <a:srgbClr val="FF381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76" name="Rectangle 8"/>
          <p:cNvSpPr>
            <a:spLocks noChangeArrowheads="1"/>
          </p:cNvSpPr>
          <p:nvPr/>
        </p:nvSpPr>
        <p:spPr bwMode="auto">
          <a:xfrm>
            <a:off x="1116013" y="1700213"/>
            <a:ext cx="4392612" cy="12969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7177" name="Text Box 9"/>
          <p:cNvSpPr txBox="1">
            <a:spLocks noChangeArrowheads="1"/>
          </p:cNvSpPr>
          <p:nvPr/>
        </p:nvSpPr>
        <p:spPr bwMode="auto">
          <a:xfrm>
            <a:off x="2411413" y="5026025"/>
            <a:ext cx="5532437"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700" b="1">
                <a:latin typeface="Trebuchet MS" charset="0"/>
              </a:rPr>
              <a:t>Ici on essai de passer de l</a:t>
            </a:r>
            <a:r>
              <a:rPr lang="ja-JP" altLang="fr-FR" sz="1700" b="1">
                <a:latin typeface="Trebuchet MS" charset="0"/>
              </a:rPr>
              <a:t>’</a:t>
            </a:r>
            <a:r>
              <a:rPr lang="fr-FR" sz="1700" b="1">
                <a:latin typeface="Trebuchet MS" charset="0"/>
              </a:rPr>
              <a:t>échantillon à la population</a:t>
            </a:r>
          </a:p>
        </p:txBody>
      </p:sp>
      <p:sp>
        <p:nvSpPr>
          <p:cNvPr id="2" name="Espace réservé du numéro de diapositive 1">
            <a:extLst>
              <a:ext uri="{FF2B5EF4-FFF2-40B4-BE49-F238E27FC236}">
                <a16:creationId xmlns:a16="http://schemas.microsoft.com/office/drawing/2014/main" id="{27D17F2E-1C37-449A-8AC8-2C1971A3F7B2}"/>
              </a:ext>
            </a:extLst>
          </p:cNvPr>
          <p:cNvSpPr>
            <a:spLocks noGrp="1"/>
          </p:cNvSpPr>
          <p:nvPr>
            <p:ph type="sldNum" sz="quarter" idx="12"/>
          </p:nvPr>
        </p:nvSpPr>
        <p:spPr/>
        <p:txBody>
          <a:bodyPr/>
          <a:lstStyle/>
          <a:p>
            <a:fld id="{1BD1CC5A-BD4C-A94D-B1F2-221A06ABC680}" type="slidenum">
              <a:rPr lang="fr-FR" smtClean="0"/>
              <a:pPr/>
              <a:t>4</a:t>
            </a:fld>
            <a:endParaRPr lang="fr-FR"/>
          </a:p>
        </p:txBody>
      </p:sp>
    </p:spTree>
    <p:extLst>
      <p:ext uri="{BB962C8B-B14F-4D97-AF65-F5344CB8AC3E}">
        <p14:creationId xmlns:p14="http://schemas.microsoft.com/office/powerpoint/2010/main" val="3262728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animBg="1"/>
      <p:bldP spid="7175" grpId="0" animBg="1"/>
      <p:bldP spid="7176" grpId="0" animBg="1"/>
      <p:bldP spid="71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323850" y="404813"/>
            <a:ext cx="882015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Plusieurs hypothèses alternatives possibles: test unilatéral et test bilatéral</a:t>
            </a:r>
          </a:p>
        </p:txBody>
      </p:sp>
      <p:sp>
        <p:nvSpPr>
          <p:cNvPr id="8199" name="Rectangle 7"/>
          <p:cNvSpPr>
            <a:spLocks noChangeArrowheads="1"/>
          </p:cNvSpPr>
          <p:nvPr/>
        </p:nvSpPr>
        <p:spPr bwMode="auto">
          <a:xfrm>
            <a:off x="323850" y="2349500"/>
            <a:ext cx="7848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H</a:t>
            </a:r>
            <a:r>
              <a:rPr lang="en-GB" baseline="-25000"/>
              <a:t>1</a:t>
            </a:r>
            <a:r>
              <a:rPr lang="en-GB"/>
              <a:t> : Il y a une association positive entre le fait de fumer et d</a:t>
            </a:r>
            <a:r>
              <a:rPr lang="ja-JP" altLang="en-GB"/>
              <a:t>’</a:t>
            </a:r>
            <a:r>
              <a:rPr lang="en-GB"/>
              <a:t>avoir un cancer (plus je fume plus j</a:t>
            </a:r>
            <a:r>
              <a:rPr lang="ja-JP" altLang="en-GB"/>
              <a:t>’</a:t>
            </a:r>
            <a:r>
              <a:rPr lang="en-GB"/>
              <a:t>ai de chance d</a:t>
            </a:r>
            <a:r>
              <a:rPr lang="ja-JP" altLang="en-GB"/>
              <a:t>’</a:t>
            </a:r>
            <a:r>
              <a:rPr lang="en-GB"/>
              <a:t>avoir un cancer) </a:t>
            </a:r>
          </a:p>
        </p:txBody>
      </p:sp>
      <p:sp>
        <p:nvSpPr>
          <p:cNvPr id="8200" name="Rectangle 8"/>
          <p:cNvSpPr>
            <a:spLocks noChangeArrowheads="1"/>
          </p:cNvSpPr>
          <p:nvPr/>
        </p:nvSpPr>
        <p:spPr bwMode="auto">
          <a:xfrm>
            <a:off x="323850" y="2925763"/>
            <a:ext cx="7848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H</a:t>
            </a:r>
            <a:r>
              <a:rPr lang="en-GB" baseline="-25000"/>
              <a:t>1</a:t>
            </a:r>
            <a:r>
              <a:rPr lang="en-GB"/>
              <a:t> : Il y a une association négative entre le fait de fumer et d</a:t>
            </a:r>
            <a:r>
              <a:rPr lang="ja-JP" altLang="en-GB"/>
              <a:t>’</a:t>
            </a:r>
            <a:r>
              <a:rPr lang="en-GB"/>
              <a:t>avoir un cancer (moins je fume  et plus j</a:t>
            </a:r>
            <a:r>
              <a:rPr lang="ja-JP" altLang="en-GB"/>
              <a:t>’</a:t>
            </a:r>
            <a:r>
              <a:rPr lang="en-GB"/>
              <a:t>ai de chance d</a:t>
            </a:r>
            <a:r>
              <a:rPr lang="ja-JP" altLang="en-GB"/>
              <a:t>’</a:t>
            </a:r>
            <a:r>
              <a:rPr lang="en-GB"/>
              <a:t>avoir un cancer) </a:t>
            </a:r>
          </a:p>
        </p:txBody>
      </p:sp>
      <p:sp>
        <p:nvSpPr>
          <p:cNvPr id="26629" name="Rectangle 9"/>
          <p:cNvSpPr>
            <a:spLocks noChangeArrowheads="1"/>
          </p:cNvSpPr>
          <p:nvPr/>
        </p:nvSpPr>
        <p:spPr bwMode="auto">
          <a:xfrm>
            <a:off x="250825" y="1557338"/>
            <a:ext cx="7848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H</a:t>
            </a:r>
            <a:r>
              <a:rPr lang="en-GB" baseline="-25000"/>
              <a:t>0</a:t>
            </a:r>
            <a:r>
              <a:rPr lang="en-GB"/>
              <a:t> : Il n</a:t>
            </a:r>
            <a:r>
              <a:rPr lang="ja-JP" altLang="en-GB"/>
              <a:t>’</a:t>
            </a:r>
            <a:r>
              <a:rPr lang="en-GB"/>
              <a:t>y a pas d</a:t>
            </a:r>
            <a:r>
              <a:rPr lang="ja-JP" altLang="en-GB"/>
              <a:t>’</a:t>
            </a:r>
            <a:r>
              <a:rPr lang="en-GB"/>
              <a:t>association entre le fait de fumer et d</a:t>
            </a:r>
            <a:r>
              <a:rPr lang="ja-JP" altLang="en-GB"/>
              <a:t>’</a:t>
            </a:r>
            <a:r>
              <a:rPr lang="en-GB"/>
              <a:t>avoir un cancer </a:t>
            </a:r>
          </a:p>
        </p:txBody>
      </p:sp>
      <p:sp>
        <p:nvSpPr>
          <p:cNvPr id="26630" name="Rectangle 10"/>
          <p:cNvSpPr>
            <a:spLocks noChangeArrowheads="1"/>
          </p:cNvSpPr>
          <p:nvPr/>
        </p:nvSpPr>
        <p:spPr bwMode="auto">
          <a:xfrm>
            <a:off x="250825" y="1917700"/>
            <a:ext cx="7848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H</a:t>
            </a:r>
            <a:r>
              <a:rPr lang="en-GB" baseline="-25000"/>
              <a:t>1</a:t>
            </a:r>
            <a:r>
              <a:rPr lang="en-GB"/>
              <a:t> : Il y a une association entre le fait de fumer et d</a:t>
            </a:r>
            <a:r>
              <a:rPr lang="ja-JP" altLang="en-GB"/>
              <a:t>’</a:t>
            </a:r>
            <a:r>
              <a:rPr lang="en-GB"/>
              <a:t>avoir un cancer </a:t>
            </a:r>
          </a:p>
        </p:txBody>
      </p:sp>
      <p:grpSp>
        <p:nvGrpSpPr>
          <p:cNvPr id="2" name="Group 12"/>
          <p:cNvGrpSpPr>
            <a:grpSpLocks/>
          </p:cNvGrpSpPr>
          <p:nvPr/>
        </p:nvGrpSpPr>
        <p:grpSpPr bwMode="auto">
          <a:xfrm>
            <a:off x="0" y="3860800"/>
            <a:ext cx="9074150" cy="2590800"/>
            <a:chOff x="44" y="2432"/>
            <a:chExt cx="5716" cy="1632"/>
          </a:xfrm>
        </p:grpSpPr>
        <p:sp>
          <p:nvSpPr>
            <p:cNvPr id="26633" name="Rectangle 6"/>
            <p:cNvSpPr>
              <a:spLocks noChangeArrowheads="1"/>
            </p:cNvSpPr>
            <p:nvPr/>
          </p:nvSpPr>
          <p:spPr bwMode="auto">
            <a:xfrm>
              <a:off x="44" y="2795"/>
              <a:ext cx="5716" cy="1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b="1"/>
                <a:t>Test unilatéral et test bilatéral : c</a:t>
              </a:r>
              <a:r>
                <a:rPr lang="ja-JP" altLang="en-GB"/>
                <a:t>’</a:t>
              </a:r>
              <a:r>
                <a:rPr lang="en-GB"/>
                <a:t>est la formulation de l</a:t>
              </a:r>
              <a:r>
                <a:rPr lang="ja-JP" altLang="en-GB"/>
                <a:t>’</a:t>
              </a:r>
              <a:r>
                <a:rPr lang="en-GB"/>
                <a:t>hypothèse contraire, H1, qui détermine si un test est </a:t>
              </a:r>
              <a:r>
                <a:rPr lang="en-GB" i="1"/>
                <a:t>unilatéral </a:t>
              </a:r>
              <a:r>
                <a:rPr lang="en-GB"/>
                <a:t>ou </a:t>
              </a:r>
              <a:r>
                <a:rPr lang="en-GB" i="1"/>
                <a:t>bilatéral.</a:t>
              </a:r>
            </a:p>
            <a:p>
              <a:r>
                <a:rPr lang="en-GB"/>
                <a:t>• Dans le cas de la comparaison de deux groupes par exemple, on réalise un </a:t>
              </a:r>
              <a:r>
                <a:rPr lang="en-GB" b="1" i="1"/>
                <a:t>test bilatéral</a:t>
              </a:r>
              <a:r>
                <a:rPr lang="en-GB" i="1"/>
                <a:t> </a:t>
              </a:r>
              <a:r>
                <a:rPr lang="en-GB"/>
                <a:t>(</a:t>
              </a:r>
              <a:r>
                <a:rPr lang="ja-JP" altLang="en-GB"/>
                <a:t>“</a:t>
              </a:r>
              <a:r>
                <a:rPr lang="en-GB"/>
                <a:t>two-tailed test</a:t>
              </a:r>
              <a:r>
                <a:rPr lang="ja-JP" altLang="en-GB"/>
                <a:t>”</a:t>
              </a:r>
              <a:r>
                <a:rPr lang="en-GB"/>
                <a:t>) lorsqu</a:t>
              </a:r>
              <a:r>
                <a:rPr lang="ja-JP" altLang="en-GB"/>
                <a:t>’</a:t>
              </a:r>
              <a:r>
                <a:rPr lang="en-GB"/>
                <a:t>on cherche une différence ou liaison sans se préoccuper du sens.</a:t>
              </a:r>
            </a:p>
            <a:p>
              <a:r>
                <a:rPr lang="en-GB"/>
                <a:t>• On réalise plutôt un </a:t>
              </a:r>
              <a:r>
                <a:rPr lang="en-GB" b="1" i="1"/>
                <a:t>test unilatéral</a:t>
              </a:r>
              <a:r>
                <a:rPr lang="en-GB" i="1"/>
                <a:t> </a:t>
              </a:r>
              <a:r>
                <a:rPr lang="en-GB"/>
                <a:t>(</a:t>
              </a:r>
              <a:r>
                <a:rPr lang="ja-JP" altLang="en-GB"/>
                <a:t>“</a:t>
              </a:r>
              <a:r>
                <a:rPr lang="en-GB"/>
                <a:t>one-tailed test</a:t>
              </a:r>
              <a:r>
                <a:rPr lang="ja-JP" altLang="en-GB"/>
                <a:t>”</a:t>
              </a:r>
              <a:r>
                <a:rPr lang="en-GB"/>
                <a:t>) lorsque notre hypothèse biologique ne s</a:t>
              </a:r>
              <a:r>
                <a:rPr lang="ja-JP" altLang="en-GB"/>
                <a:t>’</a:t>
              </a:r>
              <a:r>
                <a:rPr lang="en-GB"/>
                <a:t>intéresse qu</a:t>
              </a:r>
              <a:r>
                <a:rPr lang="ja-JP" altLang="en-GB"/>
                <a:t>’</a:t>
              </a:r>
              <a:r>
                <a:rPr lang="en-GB"/>
                <a:t>aux différences ou aux relations ayant un signe donné. </a:t>
              </a:r>
            </a:p>
          </p:txBody>
        </p:sp>
        <p:sp>
          <p:nvSpPr>
            <p:cNvPr id="26634" name="AutoShape 11"/>
            <p:cNvSpPr>
              <a:spLocks noChangeArrowheads="1"/>
            </p:cNvSpPr>
            <p:nvPr/>
          </p:nvSpPr>
          <p:spPr bwMode="auto">
            <a:xfrm>
              <a:off x="2472" y="2432"/>
              <a:ext cx="227" cy="318"/>
            </a:xfrm>
            <a:prstGeom prst="downArrow">
              <a:avLst>
                <a:gd name="adj1" fmla="val 50000"/>
                <a:gd name="adj2" fmla="val 35022"/>
              </a:avLst>
            </a:prstGeom>
            <a:solidFill>
              <a:schemeClr val="accent1"/>
            </a:solidFill>
            <a:ln w="9525">
              <a:solidFill>
                <a:schemeClr val="tx1"/>
              </a:solidFill>
              <a:miter lim="800000"/>
              <a:headEnd/>
              <a:tailEnd/>
            </a:ln>
          </p:spPr>
          <p:txBody>
            <a:bodyPr wrap="none" anchor="ctr"/>
            <a:lstStyle/>
            <a:p>
              <a:endParaRPr lang="fr-FR"/>
            </a:p>
          </p:txBody>
        </p:sp>
      </p:grpSp>
      <p:sp>
        <p:nvSpPr>
          <p:cNvPr id="26632" name="Rectangle 10"/>
          <p:cNvSpPr>
            <a:spLocks noChangeArrowheads="1"/>
          </p:cNvSpPr>
          <p:nvPr/>
        </p:nvSpPr>
        <p:spPr bwMode="auto">
          <a:xfrm>
            <a:off x="4500563" y="3716338"/>
            <a:ext cx="30956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Le choix de H1 doit se faire AVANT l</a:t>
            </a:r>
            <a:r>
              <a:rPr lang="ja-JP" altLang="en-GB"/>
              <a:t>’</a:t>
            </a:r>
            <a:r>
              <a:rPr lang="en-GB"/>
              <a:t>expérience !!!</a:t>
            </a:r>
          </a:p>
        </p:txBody>
      </p:sp>
      <p:sp>
        <p:nvSpPr>
          <p:cNvPr id="3" name="Espace réservé du numéro de diapositive 2">
            <a:extLst>
              <a:ext uri="{FF2B5EF4-FFF2-40B4-BE49-F238E27FC236}">
                <a16:creationId xmlns:a16="http://schemas.microsoft.com/office/drawing/2014/main" id="{7979A37A-67DF-42A4-B037-C968CEEA2D45}"/>
              </a:ext>
            </a:extLst>
          </p:cNvPr>
          <p:cNvSpPr>
            <a:spLocks noGrp="1"/>
          </p:cNvSpPr>
          <p:nvPr>
            <p:ph type="sldNum" sz="quarter" idx="12"/>
          </p:nvPr>
        </p:nvSpPr>
        <p:spPr/>
        <p:txBody>
          <a:bodyPr/>
          <a:lstStyle/>
          <a:p>
            <a:fld id="{1BD1CC5A-BD4C-A94D-B1F2-221A06ABC680}" type="slidenum">
              <a:rPr lang="fr-FR" smtClean="0"/>
              <a:pPr/>
              <a:t>40</a:t>
            </a:fld>
            <a:endParaRPr lang="fr-FR"/>
          </a:p>
        </p:txBody>
      </p:sp>
    </p:spTree>
    <p:extLst>
      <p:ext uri="{BB962C8B-B14F-4D97-AF65-F5344CB8AC3E}">
        <p14:creationId xmlns:p14="http://schemas.microsoft.com/office/powerpoint/2010/main" val="2866414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23850" y="620713"/>
            <a:ext cx="88201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2. Règle de décision</a:t>
            </a:r>
          </a:p>
        </p:txBody>
      </p:sp>
      <p:sp>
        <p:nvSpPr>
          <p:cNvPr id="28675" name="Rectangle 5"/>
          <p:cNvSpPr>
            <a:spLocks noChangeArrowheads="1"/>
          </p:cNvSpPr>
          <p:nvPr/>
        </p:nvSpPr>
        <p:spPr bwMode="auto">
          <a:xfrm>
            <a:off x="1403350" y="1196975"/>
            <a:ext cx="58340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Comment déterminer s’il faut accepter ou rejeter H0 ?</a:t>
            </a:r>
          </a:p>
        </p:txBody>
      </p:sp>
      <p:sp>
        <p:nvSpPr>
          <p:cNvPr id="28676" name="AutoShape 6"/>
          <p:cNvSpPr>
            <a:spLocks noChangeArrowheads="1"/>
          </p:cNvSpPr>
          <p:nvPr/>
        </p:nvSpPr>
        <p:spPr bwMode="auto">
          <a:xfrm>
            <a:off x="3924300" y="1773238"/>
            <a:ext cx="431800" cy="935037"/>
          </a:xfrm>
          <a:prstGeom prst="downArrow">
            <a:avLst>
              <a:gd name="adj1" fmla="val 50000"/>
              <a:gd name="adj2" fmla="val 54136"/>
            </a:avLst>
          </a:prstGeom>
          <a:solidFill>
            <a:schemeClr val="accent1"/>
          </a:solidFill>
          <a:ln w="9525">
            <a:solidFill>
              <a:schemeClr val="tx1"/>
            </a:solidFill>
            <a:miter lim="800000"/>
            <a:headEnd/>
            <a:tailEnd/>
          </a:ln>
        </p:spPr>
        <p:txBody>
          <a:bodyPr wrap="none" anchor="ctr"/>
          <a:lstStyle/>
          <a:p>
            <a:endParaRPr lang="fr-FR"/>
          </a:p>
        </p:txBody>
      </p:sp>
      <p:sp>
        <p:nvSpPr>
          <p:cNvPr id="28677" name="Rectangle 7"/>
          <p:cNvSpPr>
            <a:spLocks noChangeArrowheads="1"/>
          </p:cNvSpPr>
          <p:nvPr/>
        </p:nvSpPr>
        <p:spPr bwMode="auto">
          <a:xfrm>
            <a:off x="4572000" y="1916113"/>
            <a:ext cx="32400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TEST STATISTIQUE : T</a:t>
            </a:r>
          </a:p>
        </p:txBody>
      </p:sp>
      <p:sp>
        <p:nvSpPr>
          <p:cNvPr id="28678" name="Rectangle 8"/>
          <p:cNvSpPr>
            <a:spLocks noChangeArrowheads="1"/>
          </p:cNvSpPr>
          <p:nvPr/>
        </p:nvSpPr>
        <p:spPr bwMode="auto">
          <a:xfrm>
            <a:off x="2771775" y="2852738"/>
            <a:ext cx="2736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Calcul de la valeur de T </a:t>
            </a:r>
          </a:p>
        </p:txBody>
      </p:sp>
      <p:sp>
        <p:nvSpPr>
          <p:cNvPr id="28679" name="AutoShape 9"/>
          <p:cNvSpPr>
            <a:spLocks noChangeArrowheads="1"/>
          </p:cNvSpPr>
          <p:nvPr/>
        </p:nvSpPr>
        <p:spPr bwMode="auto">
          <a:xfrm>
            <a:off x="3924300" y="3355975"/>
            <a:ext cx="431800" cy="935038"/>
          </a:xfrm>
          <a:prstGeom prst="downArrow">
            <a:avLst>
              <a:gd name="adj1" fmla="val 50000"/>
              <a:gd name="adj2" fmla="val 54136"/>
            </a:avLst>
          </a:prstGeom>
          <a:solidFill>
            <a:schemeClr val="accent1"/>
          </a:solidFill>
          <a:ln w="9525">
            <a:solidFill>
              <a:schemeClr val="tx1"/>
            </a:solidFill>
            <a:miter lim="800000"/>
            <a:headEnd/>
            <a:tailEnd/>
          </a:ln>
        </p:spPr>
        <p:txBody>
          <a:bodyPr wrap="none" anchor="ctr"/>
          <a:lstStyle/>
          <a:p>
            <a:endParaRPr lang="fr-FR"/>
          </a:p>
        </p:txBody>
      </p:sp>
      <p:sp>
        <p:nvSpPr>
          <p:cNvPr id="28680" name="Rectangle 10"/>
          <p:cNvSpPr>
            <a:spLocks noChangeArrowheads="1"/>
          </p:cNvSpPr>
          <p:nvPr/>
        </p:nvSpPr>
        <p:spPr bwMode="auto">
          <a:xfrm>
            <a:off x="4500563" y="3429000"/>
            <a:ext cx="41036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On connaît la loi de distribution de T lorsque H0 est vrai</a:t>
            </a:r>
          </a:p>
        </p:txBody>
      </p:sp>
      <p:sp>
        <p:nvSpPr>
          <p:cNvPr id="28681" name="Rectangle 11"/>
          <p:cNvSpPr>
            <a:spLocks noChangeArrowheads="1"/>
          </p:cNvSpPr>
          <p:nvPr/>
        </p:nvSpPr>
        <p:spPr bwMode="auto">
          <a:xfrm>
            <a:off x="0" y="4365625"/>
            <a:ext cx="8893175" cy="256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Compare la valeur de T observée à la valeur théorique selon H0 avec un seuil </a:t>
            </a:r>
            <a:r>
              <a:rPr lang="el-GR"/>
              <a:t>α</a:t>
            </a:r>
            <a:r>
              <a:rPr lang="fr-FR"/>
              <a:t> de 5% de commettre une erreur en rejetant H0 alors qu’elle est vrai (T</a:t>
            </a:r>
            <a:r>
              <a:rPr lang="el-GR"/>
              <a:t>α</a:t>
            </a:r>
            <a:r>
              <a:rPr lang="fr-FR"/>
              <a:t> ou valeur seuil)</a:t>
            </a:r>
          </a:p>
          <a:p>
            <a:r>
              <a:rPr lang="fr-FR"/>
              <a:t>Si T &gt; T</a:t>
            </a:r>
            <a:r>
              <a:rPr lang="el-GR"/>
              <a:t>α</a:t>
            </a:r>
            <a:r>
              <a:rPr lang="fr-FR"/>
              <a:t> =&gt; rejet de H0; si T&lt; T </a:t>
            </a:r>
            <a:r>
              <a:rPr lang="el-GR"/>
              <a:t>α</a:t>
            </a:r>
            <a:r>
              <a:rPr lang="fr-FR"/>
              <a:t> =&gt; acceptation de H0</a:t>
            </a:r>
          </a:p>
          <a:p>
            <a:endParaRPr lang="fr-FR"/>
          </a:p>
          <a:p>
            <a:r>
              <a:rPr lang="fr-FR" b="1"/>
              <a:t>OU</a:t>
            </a:r>
          </a:p>
          <a:p>
            <a:r>
              <a:rPr lang="fr-FR"/>
              <a:t>Calcul du degré de signification (</a:t>
            </a:r>
            <a:r>
              <a:rPr lang="el-GR"/>
              <a:t>p</a:t>
            </a:r>
            <a:r>
              <a:rPr lang="fr-FR"/>
              <a:t>) :</a:t>
            </a:r>
            <a:r>
              <a:rPr lang="el-GR"/>
              <a:t> probabilité d’observer une différence au moins aussi importante que celle observée sous H0</a:t>
            </a:r>
            <a:endParaRPr lang="fr-FR"/>
          </a:p>
          <a:p>
            <a:r>
              <a:rPr lang="fr-FR"/>
              <a:t>Si p &lt; 0.05 =&gt; rejet de H0; si p &gt; 0.05 =&gt; acceptation de H0</a:t>
            </a:r>
            <a:endParaRPr lang="el-GR"/>
          </a:p>
          <a:p>
            <a:endParaRPr lang="el-GR"/>
          </a:p>
        </p:txBody>
      </p:sp>
      <p:sp>
        <p:nvSpPr>
          <p:cNvPr id="9228" name="Text Box 12"/>
          <p:cNvSpPr txBox="1">
            <a:spLocks noChangeArrowheads="1"/>
          </p:cNvSpPr>
          <p:nvPr/>
        </p:nvSpPr>
        <p:spPr bwMode="auto">
          <a:xfrm>
            <a:off x="5508625" y="2636838"/>
            <a:ext cx="280828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GB" sz="1800"/>
              <a:t>(e.g. loi normale centrée réduite z = 3.2)</a:t>
            </a:r>
          </a:p>
        </p:txBody>
      </p:sp>
      <p:grpSp>
        <p:nvGrpSpPr>
          <p:cNvPr id="2" name="Group 19"/>
          <p:cNvGrpSpPr>
            <a:grpSpLocks/>
          </p:cNvGrpSpPr>
          <p:nvPr/>
        </p:nvGrpSpPr>
        <p:grpSpPr bwMode="auto">
          <a:xfrm>
            <a:off x="0" y="2205038"/>
            <a:ext cx="2665413" cy="2028825"/>
            <a:chOff x="0" y="1389"/>
            <a:chExt cx="1679" cy="1278"/>
          </a:xfrm>
        </p:grpSpPr>
        <p:pic>
          <p:nvPicPr>
            <p:cNvPr id="28685" name="Picture 14" descr="normd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9"/>
              <a:ext cx="1679" cy="1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6" name="Oval 15"/>
            <p:cNvSpPr>
              <a:spLocks noChangeArrowheads="1"/>
            </p:cNvSpPr>
            <p:nvPr/>
          </p:nvSpPr>
          <p:spPr bwMode="auto">
            <a:xfrm>
              <a:off x="1383" y="2387"/>
              <a:ext cx="91" cy="90"/>
            </a:xfrm>
            <a:prstGeom prst="ellipse">
              <a:avLst/>
            </a:prstGeom>
            <a:solidFill>
              <a:srgbClr val="FF0000"/>
            </a:solidFill>
            <a:ln w="9525">
              <a:solidFill>
                <a:schemeClr val="tx1"/>
              </a:solidFill>
              <a:round/>
              <a:headEnd/>
              <a:tailEnd/>
            </a:ln>
          </p:spPr>
          <p:txBody>
            <a:bodyPr wrap="none" anchor="ctr"/>
            <a:lstStyle/>
            <a:p>
              <a:endParaRPr lang="fr-FR"/>
            </a:p>
          </p:txBody>
        </p:sp>
      </p:grpSp>
      <p:sp>
        <p:nvSpPr>
          <p:cNvPr id="9234" name="Text Box 18"/>
          <p:cNvSpPr txBox="1">
            <a:spLocks noChangeArrowheads="1"/>
          </p:cNvSpPr>
          <p:nvPr/>
        </p:nvSpPr>
        <p:spPr bwMode="auto">
          <a:xfrm>
            <a:off x="4716463" y="5229225"/>
            <a:ext cx="28082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fr-FR" sz="1800"/>
              <a:t>3.2 &gt; 1.96 =&gt; rejet de H0</a:t>
            </a:r>
          </a:p>
        </p:txBody>
      </p:sp>
      <p:sp>
        <p:nvSpPr>
          <p:cNvPr id="3" name="Espace réservé du numéro de diapositive 2">
            <a:extLst>
              <a:ext uri="{FF2B5EF4-FFF2-40B4-BE49-F238E27FC236}">
                <a16:creationId xmlns:a16="http://schemas.microsoft.com/office/drawing/2014/main" id="{F8CECC85-84D5-4EB1-843C-C555BB83E970}"/>
              </a:ext>
            </a:extLst>
          </p:cNvPr>
          <p:cNvSpPr>
            <a:spLocks noGrp="1"/>
          </p:cNvSpPr>
          <p:nvPr>
            <p:ph type="sldNum" sz="quarter" idx="12"/>
          </p:nvPr>
        </p:nvSpPr>
        <p:spPr/>
        <p:txBody>
          <a:bodyPr/>
          <a:lstStyle/>
          <a:p>
            <a:fld id="{1BD1CC5A-BD4C-A94D-B1F2-221A06ABC680}" type="slidenum">
              <a:rPr lang="fr-FR" smtClean="0"/>
              <a:pPr/>
              <a:t>41</a:t>
            </a:fld>
            <a:endParaRPr lang="fr-FR"/>
          </a:p>
        </p:txBody>
      </p:sp>
    </p:spTree>
    <p:extLst>
      <p:ext uri="{BB962C8B-B14F-4D97-AF65-F5344CB8AC3E}">
        <p14:creationId xmlns:p14="http://schemas.microsoft.com/office/powerpoint/2010/main" val="1741772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549275"/>
            <a:ext cx="5468937" cy="612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Rectangle 5"/>
          <p:cNvSpPr>
            <a:spLocks noChangeArrowheads="1"/>
          </p:cNvSpPr>
          <p:nvPr/>
        </p:nvSpPr>
        <p:spPr bwMode="auto">
          <a:xfrm>
            <a:off x="323850" y="620713"/>
            <a:ext cx="45354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2. Règle de décision</a:t>
            </a:r>
          </a:p>
        </p:txBody>
      </p:sp>
      <p:sp>
        <p:nvSpPr>
          <p:cNvPr id="29700" name="Text Box 6"/>
          <p:cNvSpPr txBox="1">
            <a:spLocks noChangeArrowheads="1"/>
          </p:cNvSpPr>
          <p:nvPr/>
        </p:nvSpPr>
        <p:spPr bwMode="auto">
          <a:xfrm>
            <a:off x="323850" y="2133600"/>
            <a:ext cx="27559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fr-FR" sz="1800"/>
          </a:p>
          <a:p>
            <a:pPr eaLnBrk="1" hangingPunct="1"/>
            <a:r>
              <a:rPr lang="fr-FR" sz="1800"/>
              <a:t>Un test bilatéral est plus conservatif (on accepte plus souvent l’hypothèse nulle)</a:t>
            </a:r>
          </a:p>
        </p:txBody>
      </p:sp>
      <p:sp>
        <p:nvSpPr>
          <p:cNvPr id="2" name="Espace réservé du numéro de diapositive 1">
            <a:extLst>
              <a:ext uri="{FF2B5EF4-FFF2-40B4-BE49-F238E27FC236}">
                <a16:creationId xmlns:a16="http://schemas.microsoft.com/office/drawing/2014/main" id="{6E32E0F5-0D54-4C83-8F81-F8565E3E6413}"/>
              </a:ext>
            </a:extLst>
          </p:cNvPr>
          <p:cNvSpPr>
            <a:spLocks noGrp="1"/>
          </p:cNvSpPr>
          <p:nvPr>
            <p:ph type="sldNum" sz="quarter" idx="12"/>
          </p:nvPr>
        </p:nvSpPr>
        <p:spPr/>
        <p:txBody>
          <a:bodyPr/>
          <a:lstStyle/>
          <a:p>
            <a:fld id="{1BD1CC5A-BD4C-A94D-B1F2-221A06ABC680}" type="slidenum">
              <a:rPr lang="fr-FR" smtClean="0"/>
              <a:pPr/>
              <a:t>42</a:t>
            </a:fld>
            <a:endParaRPr lang="fr-FR"/>
          </a:p>
        </p:txBody>
      </p:sp>
    </p:spTree>
    <p:extLst>
      <p:ext uri="{BB962C8B-B14F-4D97-AF65-F5344CB8AC3E}">
        <p14:creationId xmlns:p14="http://schemas.microsoft.com/office/powerpoint/2010/main" val="1134380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323850" y="620713"/>
            <a:ext cx="88201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Risque d’erreurs</a:t>
            </a:r>
          </a:p>
        </p:txBody>
      </p:sp>
      <p:sp>
        <p:nvSpPr>
          <p:cNvPr id="31747" name="Text Box 33"/>
          <p:cNvSpPr txBox="1">
            <a:spLocks noChangeArrowheads="1"/>
          </p:cNvSpPr>
          <p:nvPr/>
        </p:nvSpPr>
        <p:spPr bwMode="auto">
          <a:xfrm>
            <a:off x="4767263" y="2944813"/>
            <a:ext cx="1822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Hypothèse nulle</a:t>
            </a:r>
          </a:p>
        </p:txBody>
      </p:sp>
      <p:sp>
        <p:nvSpPr>
          <p:cNvPr id="31748" name="Text Box 34"/>
          <p:cNvSpPr txBox="1">
            <a:spLocks noChangeArrowheads="1"/>
          </p:cNvSpPr>
          <p:nvPr/>
        </p:nvSpPr>
        <p:spPr bwMode="auto">
          <a:xfrm>
            <a:off x="0" y="3933825"/>
            <a:ext cx="1822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Hypothèse nulle</a:t>
            </a:r>
          </a:p>
        </p:txBody>
      </p:sp>
      <p:sp>
        <p:nvSpPr>
          <p:cNvPr id="31749" name="Text Box 35"/>
          <p:cNvSpPr txBox="1">
            <a:spLocks noChangeArrowheads="1"/>
          </p:cNvSpPr>
          <p:nvPr/>
        </p:nvSpPr>
        <p:spPr bwMode="auto">
          <a:xfrm>
            <a:off x="1979613" y="3638550"/>
            <a:ext cx="590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Vrai</a:t>
            </a:r>
          </a:p>
        </p:txBody>
      </p:sp>
      <p:sp>
        <p:nvSpPr>
          <p:cNvPr id="31750" name="Text Box 36"/>
          <p:cNvSpPr txBox="1">
            <a:spLocks noChangeArrowheads="1"/>
          </p:cNvSpPr>
          <p:nvPr/>
        </p:nvSpPr>
        <p:spPr bwMode="auto">
          <a:xfrm>
            <a:off x="1979613" y="4286250"/>
            <a:ext cx="933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Fausse</a:t>
            </a:r>
          </a:p>
        </p:txBody>
      </p:sp>
      <p:sp>
        <p:nvSpPr>
          <p:cNvPr id="31751" name="Text Box 37"/>
          <p:cNvSpPr txBox="1">
            <a:spLocks noChangeArrowheads="1"/>
          </p:cNvSpPr>
          <p:nvPr/>
        </p:nvSpPr>
        <p:spPr bwMode="auto">
          <a:xfrm>
            <a:off x="3779838" y="3284538"/>
            <a:ext cx="1136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Acceptée</a:t>
            </a:r>
          </a:p>
        </p:txBody>
      </p:sp>
      <p:sp>
        <p:nvSpPr>
          <p:cNvPr id="31752" name="Text Box 38"/>
          <p:cNvSpPr txBox="1">
            <a:spLocks noChangeArrowheads="1"/>
          </p:cNvSpPr>
          <p:nvPr/>
        </p:nvSpPr>
        <p:spPr bwMode="auto">
          <a:xfrm>
            <a:off x="6443663" y="3284538"/>
            <a:ext cx="971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Rejetée</a:t>
            </a:r>
          </a:p>
        </p:txBody>
      </p:sp>
      <p:sp>
        <p:nvSpPr>
          <p:cNvPr id="10281" name="Text Box 41"/>
          <p:cNvSpPr txBox="1">
            <a:spLocks noChangeArrowheads="1"/>
          </p:cNvSpPr>
          <p:nvPr/>
        </p:nvSpPr>
        <p:spPr bwMode="auto">
          <a:xfrm>
            <a:off x="3419475" y="3644900"/>
            <a:ext cx="23606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Bonne décision (1- </a:t>
            </a:r>
            <a:r>
              <a:rPr lang="el-GR" sz="1800"/>
              <a:t>α</a:t>
            </a:r>
            <a:r>
              <a:rPr lang="fr-FR" sz="1800"/>
              <a:t>)</a:t>
            </a:r>
          </a:p>
        </p:txBody>
      </p:sp>
      <p:sp>
        <p:nvSpPr>
          <p:cNvPr id="10282" name="Text Box 42"/>
          <p:cNvSpPr txBox="1">
            <a:spLocks noChangeArrowheads="1"/>
          </p:cNvSpPr>
          <p:nvPr/>
        </p:nvSpPr>
        <p:spPr bwMode="auto">
          <a:xfrm>
            <a:off x="6172200" y="4286250"/>
            <a:ext cx="23606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Bonne décision (1- </a:t>
            </a:r>
            <a:r>
              <a:rPr lang="el-GR" sz="1800"/>
              <a:t>β</a:t>
            </a:r>
            <a:r>
              <a:rPr lang="fr-FR" sz="1800"/>
              <a:t>)</a:t>
            </a:r>
          </a:p>
        </p:txBody>
      </p:sp>
      <p:grpSp>
        <p:nvGrpSpPr>
          <p:cNvPr id="2" name="Group 45"/>
          <p:cNvGrpSpPr>
            <a:grpSpLocks/>
          </p:cNvGrpSpPr>
          <p:nvPr/>
        </p:nvGrpSpPr>
        <p:grpSpPr bwMode="auto">
          <a:xfrm>
            <a:off x="323850" y="4292600"/>
            <a:ext cx="8424863" cy="2025650"/>
            <a:chOff x="204" y="2704"/>
            <a:chExt cx="5307" cy="1276"/>
          </a:xfrm>
        </p:grpSpPr>
        <p:grpSp>
          <p:nvGrpSpPr>
            <p:cNvPr id="31760" name="Group 11"/>
            <p:cNvGrpSpPr>
              <a:grpSpLocks/>
            </p:cNvGrpSpPr>
            <p:nvPr/>
          </p:nvGrpSpPr>
          <p:grpSpPr bwMode="auto">
            <a:xfrm>
              <a:off x="204" y="3117"/>
              <a:ext cx="5307" cy="863"/>
              <a:chOff x="249" y="3113"/>
              <a:chExt cx="5307" cy="863"/>
            </a:xfrm>
          </p:grpSpPr>
          <p:sp>
            <p:nvSpPr>
              <p:cNvPr id="31762" name="Rectangle 8"/>
              <p:cNvSpPr>
                <a:spLocks noChangeArrowheads="1"/>
              </p:cNvSpPr>
              <p:nvPr/>
            </p:nvSpPr>
            <p:spPr bwMode="auto">
              <a:xfrm>
                <a:off x="249" y="3566"/>
                <a:ext cx="5307" cy="410"/>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fr-FR"/>
                  <a:t>Lorsque l’on accepte H0, cela ne veut pas dire que H1 est fausse…c’est juste que statistiquement, on arrive pas à rejeter H0 =&gt; notion de puissance du test</a:t>
                </a:r>
                <a:endParaRPr lang="el-GR"/>
              </a:p>
            </p:txBody>
          </p:sp>
          <p:sp>
            <p:nvSpPr>
              <p:cNvPr id="31763" name="Line 9"/>
              <p:cNvSpPr>
                <a:spLocks noChangeShapeType="1"/>
              </p:cNvSpPr>
              <p:nvPr/>
            </p:nvSpPr>
            <p:spPr bwMode="auto">
              <a:xfrm flipV="1">
                <a:off x="2653" y="3113"/>
                <a:ext cx="363" cy="499"/>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grpSp>
        <p:sp>
          <p:nvSpPr>
            <p:cNvPr id="31761" name="Text Box 43"/>
            <p:cNvSpPr txBox="1">
              <a:spLocks noChangeArrowheads="1"/>
            </p:cNvSpPr>
            <p:nvPr/>
          </p:nvSpPr>
          <p:spPr bwMode="auto">
            <a:xfrm>
              <a:off x="2154" y="2704"/>
              <a:ext cx="134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dirty="0">
                  <a:latin typeface="Symbol" panose="05050102010706020507" pitchFamily="18" charset="2"/>
                </a:rPr>
                <a:t>b</a:t>
              </a:r>
              <a:r>
                <a:rPr lang="fr-FR" sz="1800" dirty="0"/>
                <a:t> : erreur de type II</a:t>
              </a:r>
            </a:p>
          </p:txBody>
        </p:sp>
      </p:grpSp>
      <p:grpSp>
        <p:nvGrpSpPr>
          <p:cNvPr id="4" name="Group 53"/>
          <p:cNvGrpSpPr>
            <a:grpSpLocks/>
          </p:cNvGrpSpPr>
          <p:nvPr/>
        </p:nvGrpSpPr>
        <p:grpSpPr bwMode="auto">
          <a:xfrm>
            <a:off x="395288" y="1125538"/>
            <a:ext cx="8424862" cy="2447925"/>
            <a:chOff x="158" y="799"/>
            <a:chExt cx="5307" cy="1542"/>
          </a:xfrm>
        </p:grpSpPr>
        <p:sp>
          <p:nvSpPr>
            <p:cNvPr id="31758" name="Rectangle 6"/>
            <p:cNvSpPr>
              <a:spLocks noChangeArrowheads="1"/>
            </p:cNvSpPr>
            <p:nvPr/>
          </p:nvSpPr>
          <p:spPr bwMode="auto">
            <a:xfrm>
              <a:off x="158" y="799"/>
              <a:ext cx="5307" cy="583"/>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fr-FR"/>
                <a:t>Lorsque l’on rejette H0 au seuil de 5%, cela veut dire qu’il y 5% de chance que notre valeur de T (du test statistique) fasse vraiment partie de la distribution de H0 et donc que l’on se trompe en rejetant H0…</a:t>
              </a:r>
              <a:endParaRPr lang="el-GR"/>
            </a:p>
          </p:txBody>
        </p:sp>
        <p:sp>
          <p:nvSpPr>
            <p:cNvPr id="31759" name="Line 47"/>
            <p:cNvSpPr>
              <a:spLocks noChangeShapeType="1"/>
            </p:cNvSpPr>
            <p:nvPr/>
          </p:nvSpPr>
          <p:spPr bwMode="auto">
            <a:xfrm>
              <a:off x="3334" y="1389"/>
              <a:ext cx="1496" cy="952"/>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grpSp>
      <p:sp>
        <p:nvSpPr>
          <p:cNvPr id="10288" name="Text Box 48"/>
          <p:cNvSpPr txBox="1">
            <a:spLocks noChangeArrowheads="1"/>
          </p:cNvSpPr>
          <p:nvPr/>
        </p:nvSpPr>
        <p:spPr bwMode="auto">
          <a:xfrm>
            <a:off x="6156325" y="3644900"/>
            <a:ext cx="21193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l-GR" sz="1800"/>
              <a:t>α</a:t>
            </a:r>
            <a:r>
              <a:rPr lang="fr-FR" sz="1800"/>
              <a:t> : erreur de type I </a:t>
            </a:r>
          </a:p>
        </p:txBody>
      </p:sp>
      <p:sp>
        <p:nvSpPr>
          <p:cNvPr id="3" name="Espace réservé du numéro de diapositive 2">
            <a:extLst>
              <a:ext uri="{FF2B5EF4-FFF2-40B4-BE49-F238E27FC236}">
                <a16:creationId xmlns:a16="http://schemas.microsoft.com/office/drawing/2014/main" id="{A74B663A-3E51-47A8-8AD0-3812FF583FF4}"/>
              </a:ext>
            </a:extLst>
          </p:cNvPr>
          <p:cNvSpPr>
            <a:spLocks noGrp="1"/>
          </p:cNvSpPr>
          <p:nvPr>
            <p:ph type="sldNum" sz="quarter" idx="12"/>
          </p:nvPr>
        </p:nvSpPr>
        <p:spPr/>
        <p:txBody>
          <a:bodyPr/>
          <a:lstStyle/>
          <a:p>
            <a:fld id="{1BD1CC5A-BD4C-A94D-B1F2-221A06ABC680}" type="slidenum">
              <a:rPr lang="fr-FR" smtClean="0"/>
              <a:pPr/>
              <a:t>43</a:t>
            </a:fld>
            <a:endParaRPr lang="fr-FR"/>
          </a:p>
        </p:txBody>
      </p:sp>
    </p:spTree>
    <p:extLst>
      <p:ext uri="{BB962C8B-B14F-4D97-AF65-F5344CB8AC3E}">
        <p14:creationId xmlns:p14="http://schemas.microsoft.com/office/powerpoint/2010/main" val="3089180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 grpId="0"/>
      <p:bldP spid="10282" grpId="0"/>
      <p:bldP spid="1028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323850" y="620713"/>
            <a:ext cx="88201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Notion de puissance (1-</a:t>
            </a:r>
            <a:r>
              <a:rPr lang="el-GR" sz="3200"/>
              <a:t>β</a:t>
            </a:r>
            <a:r>
              <a:rPr lang="fr-FR" sz="3200"/>
              <a:t>)</a:t>
            </a:r>
            <a:endParaRPr lang="el-GR" sz="3200"/>
          </a:p>
        </p:txBody>
      </p:sp>
      <p:pic>
        <p:nvPicPr>
          <p:cNvPr id="327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268413"/>
            <a:ext cx="6462712" cy="486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62C665B0-C9D9-46D2-931E-26CB6D9B20BB}"/>
              </a:ext>
            </a:extLst>
          </p:cNvPr>
          <p:cNvSpPr>
            <a:spLocks noGrp="1"/>
          </p:cNvSpPr>
          <p:nvPr>
            <p:ph type="sldNum" sz="quarter" idx="12"/>
          </p:nvPr>
        </p:nvSpPr>
        <p:spPr/>
        <p:txBody>
          <a:bodyPr/>
          <a:lstStyle/>
          <a:p>
            <a:fld id="{1BD1CC5A-BD4C-A94D-B1F2-221A06ABC680}" type="slidenum">
              <a:rPr lang="fr-FR" smtClean="0"/>
              <a:pPr/>
              <a:t>44</a:t>
            </a:fld>
            <a:endParaRPr lang="fr-FR"/>
          </a:p>
        </p:txBody>
      </p:sp>
    </p:spTree>
    <p:extLst>
      <p:ext uri="{BB962C8B-B14F-4D97-AF65-F5344CB8AC3E}">
        <p14:creationId xmlns:p14="http://schemas.microsoft.com/office/powerpoint/2010/main" val="2183799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835150" y="1484313"/>
            <a:ext cx="4572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dirty="0" err="1"/>
              <a:t>Échantillons</a:t>
            </a:r>
            <a:r>
              <a:rPr lang="en-GB" dirty="0"/>
              <a:t> de </a:t>
            </a:r>
            <a:r>
              <a:rPr lang="en-GB" dirty="0" err="1"/>
              <a:t>taille</a:t>
            </a:r>
            <a:r>
              <a:rPr lang="en-GB" dirty="0"/>
              <a:t> n1 et n2 (n2&gt; n1)</a:t>
            </a:r>
          </a:p>
        </p:txBody>
      </p:sp>
      <p:sp>
        <p:nvSpPr>
          <p:cNvPr id="33795" name="Rectangle 5"/>
          <p:cNvSpPr>
            <a:spLocks noChangeArrowheads="1"/>
          </p:cNvSpPr>
          <p:nvPr/>
        </p:nvSpPr>
        <p:spPr bwMode="auto">
          <a:xfrm>
            <a:off x="323850" y="620713"/>
            <a:ext cx="88201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Notion de puissance (variation de n)</a:t>
            </a:r>
            <a:endParaRPr lang="fr-FR" sz="1600"/>
          </a:p>
        </p:txBody>
      </p:sp>
      <p:pic>
        <p:nvPicPr>
          <p:cNvPr id="337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276475"/>
            <a:ext cx="4679950"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Freeform 12"/>
          <p:cNvSpPr>
            <a:spLocks/>
          </p:cNvSpPr>
          <p:nvPr/>
        </p:nvSpPr>
        <p:spPr bwMode="auto">
          <a:xfrm>
            <a:off x="3563938" y="3573463"/>
            <a:ext cx="2376487" cy="1584325"/>
          </a:xfrm>
          <a:custGeom>
            <a:avLst/>
            <a:gdLst>
              <a:gd name="T0" fmla="*/ 0 w 1179"/>
              <a:gd name="T1" fmla="*/ 1584325 h 998"/>
              <a:gd name="T2" fmla="*/ 457559 w 1179"/>
              <a:gd name="T3" fmla="*/ 1223963 h 998"/>
              <a:gd name="T4" fmla="*/ 638971 w 1179"/>
              <a:gd name="T5" fmla="*/ 1008063 h 998"/>
              <a:gd name="T6" fmla="*/ 915119 w 1179"/>
              <a:gd name="T7" fmla="*/ 647700 h 998"/>
              <a:gd name="T8" fmla="*/ 1005824 w 1179"/>
              <a:gd name="T9" fmla="*/ 360363 h 998"/>
              <a:gd name="T10" fmla="*/ 1096530 w 1179"/>
              <a:gd name="T11" fmla="*/ 287338 h 998"/>
              <a:gd name="T12" fmla="*/ 1279957 w 1179"/>
              <a:gd name="T13" fmla="*/ 71438 h 998"/>
              <a:gd name="T14" fmla="*/ 1463384 w 1179"/>
              <a:gd name="T15" fmla="*/ 0 h 998"/>
              <a:gd name="T16" fmla="*/ 1554089 w 1179"/>
              <a:gd name="T17" fmla="*/ 142875 h 998"/>
              <a:gd name="T18" fmla="*/ 1737516 w 1179"/>
              <a:gd name="T19" fmla="*/ 287338 h 998"/>
              <a:gd name="T20" fmla="*/ 1828222 w 1179"/>
              <a:gd name="T21" fmla="*/ 431800 h 998"/>
              <a:gd name="T22" fmla="*/ 1920943 w 1179"/>
              <a:gd name="T23" fmla="*/ 647700 h 998"/>
              <a:gd name="T24" fmla="*/ 2011649 w 1179"/>
              <a:gd name="T25" fmla="*/ 863600 h 998"/>
              <a:gd name="T26" fmla="*/ 2102354 w 1179"/>
              <a:gd name="T27" fmla="*/ 1008063 h 998"/>
              <a:gd name="T28" fmla="*/ 2195076 w 1179"/>
              <a:gd name="T29" fmla="*/ 1223963 h 998"/>
              <a:gd name="T30" fmla="*/ 2285781 w 1179"/>
              <a:gd name="T31" fmla="*/ 1295400 h 998"/>
              <a:gd name="T32" fmla="*/ 2376487 w 1179"/>
              <a:gd name="T33" fmla="*/ 1439863 h 9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9"/>
              <a:gd name="T52" fmla="*/ 0 h 998"/>
              <a:gd name="T53" fmla="*/ 1179 w 1179"/>
              <a:gd name="T54" fmla="*/ 998 h 9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9" h="998">
                <a:moveTo>
                  <a:pt x="0" y="998"/>
                </a:moveTo>
                <a:lnTo>
                  <a:pt x="227" y="771"/>
                </a:lnTo>
                <a:lnTo>
                  <a:pt x="317" y="635"/>
                </a:lnTo>
                <a:lnTo>
                  <a:pt x="454" y="408"/>
                </a:lnTo>
                <a:lnTo>
                  <a:pt x="499" y="227"/>
                </a:lnTo>
                <a:lnTo>
                  <a:pt x="544" y="181"/>
                </a:lnTo>
                <a:lnTo>
                  <a:pt x="635" y="45"/>
                </a:lnTo>
                <a:lnTo>
                  <a:pt x="726" y="0"/>
                </a:lnTo>
                <a:lnTo>
                  <a:pt x="771" y="90"/>
                </a:lnTo>
                <a:lnTo>
                  <a:pt x="862" y="181"/>
                </a:lnTo>
                <a:lnTo>
                  <a:pt x="907" y="272"/>
                </a:lnTo>
                <a:lnTo>
                  <a:pt x="953" y="408"/>
                </a:lnTo>
                <a:lnTo>
                  <a:pt x="998" y="544"/>
                </a:lnTo>
                <a:lnTo>
                  <a:pt x="1043" y="635"/>
                </a:lnTo>
                <a:lnTo>
                  <a:pt x="1089" y="771"/>
                </a:lnTo>
                <a:lnTo>
                  <a:pt x="1134" y="816"/>
                </a:lnTo>
                <a:lnTo>
                  <a:pt x="1179" y="907"/>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33798" name="Line 14"/>
          <p:cNvSpPr>
            <a:spLocks noChangeShapeType="1"/>
          </p:cNvSpPr>
          <p:nvPr/>
        </p:nvSpPr>
        <p:spPr bwMode="auto">
          <a:xfrm>
            <a:off x="4140200" y="4581525"/>
            <a:ext cx="144463" cy="2873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3799" name="Freeform 15"/>
          <p:cNvSpPr>
            <a:spLocks/>
          </p:cNvSpPr>
          <p:nvPr/>
        </p:nvSpPr>
        <p:spPr bwMode="auto">
          <a:xfrm>
            <a:off x="2843213" y="2503488"/>
            <a:ext cx="3816350" cy="781050"/>
          </a:xfrm>
          <a:custGeom>
            <a:avLst/>
            <a:gdLst>
              <a:gd name="T0" fmla="*/ 0 w 2174"/>
              <a:gd name="T1" fmla="*/ 781050 h 473"/>
              <a:gd name="T2" fmla="*/ 349335 w 2174"/>
              <a:gd name="T3" fmla="*/ 713348 h 473"/>
              <a:gd name="T4" fmla="*/ 602120 w 2174"/>
              <a:gd name="T5" fmla="*/ 668764 h 473"/>
              <a:gd name="T6" fmla="*/ 770643 w 2174"/>
              <a:gd name="T7" fmla="*/ 610969 h 473"/>
              <a:gd name="T8" fmla="*/ 877725 w 2174"/>
              <a:gd name="T9" fmla="*/ 543267 h 473"/>
              <a:gd name="T10" fmla="*/ 974275 w 2174"/>
              <a:gd name="T11" fmla="*/ 487124 h 473"/>
              <a:gd name="T12" fmla="*/ 1119978 w 2174"/>
              <a:gd name="T13" fmla="*/ 340161 h 473"/>
              <a:gd name="T14" fmla="*/ 1323610 w 2174"/>
              <a:gd name="T15" fmla="*/ 193198 h 473"/>
              <a:gd name="T16" fmla="*/ 1648368 w 2174"/>
              <a:gd name="T17" fmla="*/ 79261 h 473"/>
              <a:gd name="T18" fmla="*/ 1866044 w 2174"/>
              <a:gd name="T19" fmla="*/ 0 h 473"/>
              <a:gd name="T20" fmla="*/ 2153938 w 2174"/>
              <a:gd name="T21" fmla="*/ 125496 h 473"/>
              <a:gd name="T22" fmla="*/ 2371614 w 2174"/>
              <a:gd name="T23" fmla="*/ 193198 h 473"/>
              <a:gd name="T24" fmla="*/ 2552425 w 2174"/>
              <a:gd name="T25" fmla="*/ 293926 h 473"/>
              <a:gd name="T26" fmla="*/ 2624399 w 2174"/>
              <a:gd name="T27" fmla="*/ 317044 h 473"/>
              <a:gd name="T28" fmla="*/ 2684084 w 2174"/>
              <a:gd name="T29" fmla="*/ 373187 h 473"/>
              <a:gd name="T30" fmla="*/ 2708661 w 2174"/>
              <a:gd name="T31" fmla="*/ 407863 h 473"/>
              <a:gd name="T32" fmla="*/ 2780634 w 2174"/>
              <a:gd name="T33" fmla="*/ 452448 h 473"/>
              <a:gd name="T34" fmla="*/ 2961445 w 2174"/>
              <a:gd name="T35" fmla="*/ 566385 h 473"/>
              <a:gd name="T36" fmla="*/ 3033419 w 2174"/>
              <a:gd name="T37" fmla="*/ 589503 h 473"/>
              <a:gd name="T38" fmla="*/ 3142257 w 2174"/>
              <a:gd name="T39" fmla="*/ 645646 h 473"/>
              <a:gd name="T40" fmla="*/ 3417863 w 2174"/>
              <a:gd name="T41" fmla="*/ 668764 h 473"/>
              <a:gd name="T42" fmla="*/ 3489836 w 2174"/>
              <a:gd name="T43" fmla="*/ 690230 h 473"/>
              <a:gd name="T44" fmla="*/ 3563565 w 2174"/>
              <a:gd name="T45" fmla="*/ 713348 h 473"/>
              <a:gd name="T46" fmla="*/ 3816350 w 2174"/>
              <a:gd name="T47" fmla="*/ 781050 h 4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4"/>
              <a:gd name="T73" fmla="*/ 0 h 473"/>
              <a:gd name="T74" fmla="*/ 2174 w 2174"/>
              <a:gd name="T75" fmla="*/ 473 h 4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4" h="473">
                <a:moveTo>
                  <a:pt x="0" y="473"/>
                </a:moveTo>
                <a:cubicBezTo>
                  <a:pt x="65" y="450"/>
                  <a:pt x="131" y="439"/>
                  <a:pt x="199" y="432"/>
                </a:cubicBezTo>
                <a:cubicBezTo>
                  <a:pt x="247" y="420"/>
                  <a:pt x="294" y="411"/>
                  <a:pt x="343" y="405"/>
                </a:cubicBezTo>
                <a:cubicBezTo>
                  <a:pt x="376" y="394"/>
                  <a:pt x="409" y="388"/>
                  <a:pt x="439" y="370"/>
                </a:cubicBezTo>
                <a:cubicBezTo>
                  <a:pt x="460" y="357"/>
                  <a:pt x="478" y="339"/>
                  <a:pt x="500" y="329"/>
                </a:cubicBezTo>
                <a:cubicBezTo>
                  <a:pt x="525" y="317"/>
                  <a:pt x="534" y="316"/>
                  <a:pt x="555" y="295"/>
                </a:cubicBezTo>
                <a:cubicBezTo>
                  <a:pt x="584" y="266"/>
                  <a:pt x="603" y="229"/>
                  <a:pt x="638" y="206"/>
                </a:cubicBezTo>
                <a:cubicBezTo>
                  <a:pt x="664" y="164"/>
                  <a:pt x="711" y="139"/>
                  <a:pt x="754" y="117"/>
                </a:cubicBezTo>
                <a:cubicBezTo>
                  <a:pt x="813" y="87"/>
                  <a:pt x="876" y="70"/>
                  <a:pt x="939" y="48"/>
                </a:cubicBezTo>
                <a:cubicBezTo>
                  <a:pt x="981" y="33"/>
                  <a:pt x="1021" y="14"/>
                  <a:pt x="1063" y="0"/>
                </a:cubicBezTo>
                <a:cubicBezTo>
                  <a:pt x="1133" y="12"/>
                  <a:pt x="1169" y="36"/>
                  <a:pt x="1227" y="76"/>
                </a:cubicBezTo>
                <a:cubicBezTo>
                  <a:pt x="1252" y="93"/>
                  <a:pt x="1318" y="106"/>
                  <a:pt x="1351" y="117"/>
                </a:cubicBezTo>
                <a:cubicBezTo>
                  <a:pt x="1389" y="130"/>
                  <a:pt x="1417" y="165"/>
                  <a:pt x="1454" y="178"/>
                </a:cubicBezTo>
                <a:cubicBezTo>
                  <a:pt x="1468" y="183"/>
                  <a:pt x="1495" y="192"/>
                  <a:pt x="1495" y="192"/>
                </a:cubicBezTo>
                <a:cubicBezTo>
                  <a:pt x="1528" y="245"/>
                  <a:pt x="1486" y="184"/>
                  <a:pt x="1529" y="226"/>
                </a:cubicBezTo>
                <a:cubicBezTo>
                  <a:pt x="1535" y="232"/>
                  <a:pt x="1537" y="241"/>
                  <a:pt x="1543" y="247"/>
                </a:cubicBezTo>
                <a:cubicBezTo>
                  <a:pt x="1549" y="253"/>
                  <a:pt x="1577" y="269"/>
                  <a:pt x="1584" y="274"/>
                </a:cubicBezTo>
                <a:cubicBezTo>
                  <a:pt x="1618" y="297"/>
                  <a:pt x="1653" y="320"/>
                  <a:pt x="1687" y="343"/>
                </a:cubicBezTo>
                <a:cubicBezTo>
                  <a:pt x="1699" y="351"/>
                  <a:pt x="1716" y="349"/>
                  <a:pt x="1728" y="357"/>
                </a:cubicBezTo>
                <a:cubicBezTo>
                  <a:pt x="1749" y="370"/>
                  <a:pt x="1769" y="377"/>
                  <a:pt x="1790" y="391"/>
                </a:cubicBezTo>
                <a:cubicBezTo>
                  <a:pt x="1863" y="385"/>
                  <a:pt x="1883" y="383"/>
                  <a:pt x="1947" y="405"/>
                </a:cubicBezTo>
                <a:cubicBezTo>
                  <a:pt x="1971" y="413"/>
                  <a:pt x="1965" y="411"/>
                  <a:pt x="1988" y="418"/>
                </a:cubicBezTo>
                <a:cubicBezTo>
                  <a:pt x="2002" y="422"/>
                  <a:pt x="2030" y="432"/>
                  <a:pt x="2030" y="432"/>
                </a:cubicBezTo>
                <a:cubicBezTo>
                  <a:pt x="2069" y="460"/>
                  <a:pt x="2126" y="473"/>
                  <a:pt x="2174" y="473"/>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33800" name="Rectangle 16"/>
          <p:cNvSpPr>
            <a:spLocks noChangeArrowheads="1"/>
          </p:cNvSpPr>
          <p:nvPr/>
        </p:nvSpPr>
        <p:spPr bwMode="auto">
          <a:xfrm>
            <a:off x="1403350" y="6021388"/>
            <a:ext cx="72009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Toute chose égale par ailleurs, β et n varient en sens inverse</a:t>
            </a:r>
          </a:p>
        </p:txBody>
      </p:sp>
      <p:sp>
        <p:nvSpPr>
          <p:cNvPr id="33801" name="AutoShape 17"/>
          <p:cNvSpPr>
            <a:spLocks noChangeArrowheads="1"/>
          </p:cNvSpPr>
          <p:nvPr/>
        </p:nvSpPr>
        <p:spPr bwMode="auto">
          <a:xfrm>
            <a:off x="684213" y="6092825"/>
            <a:ext cx="574675" cy="288925"/>
          </a:xfrm>
          <a:prstGeom prst="rightArrow">
            <a:avLst>
              <a:gd name="adj1" fmla="val 50000"/>
              <a:gd name="adj2" fmla="val 49725"/>
            </a:avLst>
          </a:prstGeom>
          <a:solidFill>
            <a:schemeClr val="accent1"/>
          </a:solidFill>
          <a:ln w="9525">
            <a:solidFill>
              <a:schemeClr val="tx1"/>
            </a:solidFill>
            <a:miter lim="800000"/>
            <a:headEnd/>
            <a:tailEnd/>
          </a:ln>
        </p:spPr>
        <p:txBody>
          <a:bodyPr wrap="none" anchor="ctr"/>
          <a:lstStyle/>
          <a:p>
            <a:endParaRPr lang="fr-FR"/>
          </a:p>
        </p:txBody>
      </p:sp>
      <p:sp>
        <p:nvSpPr>
          <p:cNvPr id="2" name="Espace réservé du numéro de diapositive 1">
            <a:extLst>
              <a:ext uri="{FF2B5EF4-FFF2-40B4-BE49-F238E27FC236}">
                <a16:creationId xmlns:a16="http://schemas.microsoft.com/office/drawing/2014/main" id="{01C08E8C-9391-4597-B12E-05B9524C2959}"/>
              </a:ext>
            </a:extLst>
          </p:cNvPr>
          <p:cNvSpPr>
            <a:spLocks noGrp="1"/>
          </p:cNvSpPr>
          <p:nvPr>
            <p:ph type="sldNum" sz="quarter" idx="12"/>
          </p:nvPr>
        </p:nvSpPr>
        <p:spPr/>
        <p:txBody>
          <a:bodyPr/>
          <a:lstStyle/>
          <a:p>
            <a:fld id="{1BD1CC5A-BD4C-A94D-B1F2-221A06ABC680}" type="slidenum">
              <a:rPr lang="fr-FR" smtClean="0"/>
              <a:pPr/>
              <a:t>45</a:t>
            </a:fld>
            <a:endParaRPr lang="fr-FR"/>
          </a:p>
        </p:txBody>
      </p:sp>
    </p:spTree>
    <p:extLst>
      <p:ext uri="{BB962C8B-B14F-4D97-AF65-F5344CB8AC3E}">
        <p14:creationId xmlns:p14="http://schemas.microsoft.com/office/powerpoint/2010/main" val="118595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323850" y="620713"/>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Notion de puissance</a:t>
            </a:r>
            <a:endParaRPr lang="fr-FR" sz="2000"/>
          </a:p>
        </p:txBody>
      </p:sp>
      <p:sp>
        <p:nvSpPr>
          <p:cNvPr id="34819" name="Rectangle 5"/>
          <p:cNvSpPr>
            <a:spLocks noChangeArrowheads="1"/>
          </p:cNvSpPr>
          <p:nvPr/>
        </p:nvSpPr>
        <p:spPr bwMode="auto">
          <a:xfrm>
            <a:off x="755650" y="1700213"/>
            <a:ext cx="8137525"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2000"/>
              <a:t>La puissance d’un test statistique augmente (β diminue) quand</a:t>
            </a:r>
          </a:p>
          <a:p>
            <a:endParaRPr lang="fr-FR" sz="2000"/>
          </a:p>
          <a:p>
            <a:r>
              <a:rPr lang="fr-FR" sz="2000"/>
              <a:t>- α augmente</a:t>
            </a:r>
          </a:p>
          <a:p>
            <a:r>
              <a:rPr lang="fr-FR" sz="2000"/>
              <a:t>- n augmente</a:t>
            </a:r>
          </a:p>
          <a:p>
            <a:pPr>
              <a:buFontTx/>
              <a:buChar char="-"/>
            </a:pPr>
            <a:r>
              <a:rPr lang="fr-FR" sz="2000"/>
              <a:t> L’écart Δ= H0–HA augmente</a:t>
            </a:r>
          </a:p>
          <a:p>
            <a:pPr>
              <a:buFontTx/>
              <a:buChar char="-"/>
            </a:pPr>
            <a:endParaRPr lang="fr-FR" sz="2000"/>
          </a:p>
          <a:p>
            <a:endParaRPr lang="fr-FR" sz="2000"/>
          </a:p>
        </p:txBody>
      </p:sp>
      <p:sp>
        <p:nvSpPr>
          <p:cNvPr id="34820" name="AutoShape 6"/>
          <p:cNvSpPr>
            <a:spLocks noChangeArrowheads="1"/>
          </p:cNvSpPr>
          <p:nvPr/>
        </p:nvSpPr>
        <p:spPr bwMode="auto">
          <a:xfrm>
            <a:off x="3924300" y="3573463"/>
            <a:ext cx="431800" cy="719137"/>
          </a:xfrm>
          <a:prstGeom prst="downArrow">
            <a:avLst>
              <a:gd name="adj1" fmla="val 50000"/>
              <a:gd name="adj2" fmla="val 41636"/>
            </a:avLst>
          </a:prstGeom>
          <a:solidFill>
            <a:schemeClr val="accent1"/>
          </a:solidFill>
          <a:ln w="9525">
            <a:solidFill>
              <a:schemeClr val="tx1"/>
            </a:solidFill>
            <a:miter lim="800000"/>
            <a:headEnd/>
            <a:tailEnd/>
          </a:ln>
        </p:spPr>
        <p:txBody>
          <a:bodyPr wrap="none" anchor="ctr"/>
          <a:lstStyle/>
          <a:p>
            <a:endParaRPr lang="fr-FR"/>
          </a:p>
        </p:txBody>
      </p:sp>
      <p:sp>
        <p:nvSpPr>
          <p:cNvPr id="34821" name="Rectangle 7"/>
          <p:cNvSpPr>
            <a:spLocks noChangeArrowheads="1"/>
          </p:cNvSpPr>
          <p:nvPr/>
        </p:nvSpPr>
        <p:spPr bwMode="auto">
          <a:xfrm>
            <a:off x="755650" y="4581525"/>
            <a:ext cx="76327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Vous allez plus souvent accepter l’hypothèse nulle (alors qu’elle est fausse) lorsque </a:t>
            </a:r>
          </a:p>
          <a:p>
            <a:r>
              <a:rPr lang="fr-FR"/>
              <a:t>- α diminue </a:t>
            </a:r>
          </a:p>
          <a:p>
            <a:pPr>
              <a:buFontTx/>
              <a:buChar char="-"/>
            </a:pPr>
            <a:r>
              <a:rPr lang="fr-FR"/>
              <a:t> l’effectif est petit</a:t>
            </a:r>
          </a:p>
          <a:p>
            <a:pPr>
              <a:buFontTx/>
              <a:buChar char="-"/>
            </a:pPr>
            <a:r>
              <a:rPr lang="fr-FR"/>
              <a:t> l’ecart de détection diminue</a:t>
            </a:r>
          </a:p>
        </p:txBody>
      </p:sp>
      <p:sp>
        <p:nvSpPr>
          <p:cNvPr id="2" name="Espace réservé du numéro de diapositive 1">
            <a:extLst>
              <a:ext uri="{FF2B5EF4-FFF2-40B4-BE49-F238E27FC236}">
                <a16:creationId xmlns:a16="http://schemas.microsoft.com/office/drawing/2014/main" id="{05A69727-FB45-47DA-BDC8-AE1FF20016F8}"/>
              </a:ext>
            </a:extLst>
          </p:cNvPr>
          <p:cNvSpPr>
            <a:spLocks noGrp="1"/>
          </p:cNvSpPr>
          <p:nvPr>
            <p:ph type="sldNum" sz="quarter" idx="12"/>
          </p:nvPr>
        </p:nvSpPr>
        <p:spPr/>
        <p:txBody>
          <a:bodyPr/>
          <a:lstStyle/>
          <a:p>
            <a:fld id="{1BD1CC5A-BD4C-A94D-B1F2-221A06ABC680}" type="slidenum">
              <a:rPr lang="fr-FR" smtClean="0"/>
              <a:pPr/>
              <a:t>46</a:t>
            </a:fld>
            <a:endParaRPr lang="fr-FR"/>
          </a:p>
        </p:txBody>
      </p:sp>
    </p:spTree>
    <p:extLst>
      <p:ext uri="{BB962C8B-B14F-4D97-AF65-F5344CB8AC3E}">
        <p14:creationId xmlns:p14="http://schemas.microsoft.com/office/powerpoint/2010/main" val="1368599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body" idx="4294967295"/>
          </p:nvPr>
        </p:nvSpPr>
        <p:spPr>
          <a:xfrm>
            <a:off x="323850" y="620713"/>
            <a:ext cx="8064500" cy="720725"/>
          </a:xfrm>
          <a:noFill/>
        </p:spPr>
        <p:txBody>
          <a:bodyPr/>
          <a:lstStyle/>
          <a:p>
            <a:pPr eaLnBrk="1" hangingPunct="1">
              <a:lnSpc>
                <a:spcPct val="80000"/>
              </a:lnSpc>
            </a:pPr>
            <a:r>
              <a:rPr lang="en-GB" sz="2400">
                <a:latin typeface="Arial" charset="0"/>
                <a:cs typeface="Arial" charset="0"/>
              </a:rPr>
              <a:t>Les questions à se poser pour identifier le bon test statistique </a:t>
            </a:r>
          </a:p>
        </p:txBody>
      </p:sp>
      <p:sp>
        <p:nvSpPr>
          <p:cNvPr id="35843" name="Rectangle 5"/>
          <p:cNvSpPr>
            <a:spLocks noChangeArrowheads="1"/>
          </p:cNvSpPr>
          <p:nvPr/>
        </p:nvSpPr>
        <p:spPr bwMode="auto">
          <a:xfrm>
            <a:off x="179388" y="1484313"/>
            <a:ext cx="8137525"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Tx/>
              <a:buAutoNum type="arabicPeriod"/>
            </a:pPr>
            <a:r>
              <a:rPr lang="fr-FR" sz="2000"/>
              <a:t>Identifier les variables</a:t>
            </a:r>
          </a:p>
          <a:p>
            <a:pPr marL="342900" indent="-342900">
              <a:buFontTx/>
              <a:buAutoNum type="arabicPeriod"/>
            </a:pPr>
            <a:endParaRPr lang="fr-FR" sz="2000"/>
          </a:p>
          <a:p>
            <a:pPr marL="342900" indent="-342900"/>
            <a:r>
              <a:rPr lang="fr-FR" sz="2000"/>
              <a:t>	=&gt; Est-ce que les variables sont qualitatives ou quantitatives ?</a:t>
            </a:r>
          </a:p>
          <a:p>
            <a:pPr marL="342900" indent="-342900"/>
            <a:r>
              <a:rPr lang="fr-FR" sz="2000"/>
              <a:t>	=&gt; Est-ce que je peux expliquer une variable par une ou plusieurs autres ? (une variable à expliquer ou variable dépendante et une ou plusieurs variables explicatives ou variable indépendante)</a:t>
            </a:r>
          </a:p>
        </p:txBody>
      </p:sp>
      <p:sp>
        <p:nvSpPr>
          <p:cNvPr id="35844" name="Rectangle 5"/>
          <p:cNvSpPr>
            <a:spLocks noChangeArrowheads="1"/>
          </p:cNvSpPr>
          <p:nvPr/>
        </p:nvSpPr>
        <p:spPr bwMode="auto">
          <a:xfrm>
            <a:off x="323850" y="3644900"/>
            <a:ext cx="8137525"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r>
              <a:rPr lang="fr-FR" sz="2000"/>
              <a:t>2. Essayez de représenter graphiquement le jeu de données</a:t>
            </a:r>
          </a:p>
          <a:p>
            <a:pPr marL="342900" indent="-342900">
              <a:buFontTx/>
              <a:buChar char="•"/>
            </a:pPr>
            <a:endParaRPr lang="fr-FR" sz="2000"/>
          </a:p>
          <a:p>
            <a:pPr marL="342900" indent="-342900"/>
            <a:r>
              <a:rPr lang="fr-FR" sz="2000"/>
              <a:t>	=&gt; Deux variables qualitatives : camemberts, tableaux de contingence… =&gt; Chi-deux, test de Fisher</a:t>
            </a:r>
          </a:p>
          <a:p>
            <a:pPr marL="342900" indent="-342900"/>
            <a:r>
              <a:rPr lang="fr-FR" sz="2000"/>
              <a:t>	=&gt; Deux variables quantitatives : nuage de points…. =&gt; régression corrélation</a:t>
            </a:r>
          </a:p>
          <a:p>
            <a:pPr marL="342900" indent="-342900"/>
            <a:r>
              <a:rPr lang="fr-FR" sz="2000"/>
              <a:t>	=&gt; Une variable quantitative à expliquer plus au moins une variable qualitative : boxplot, moyenne…. =&gt; analyse de variance, régression multiple…</a:t>
            </a:r>
          </a:p>
        </p:txBody>
      </p:sp>
      <p:sp>
        <p:nvSpPr>
          <p:cNvPr id="2" name="Espace réservé du numéro de diapositive 1">
            <a:extLst>
              <a:ext uri="{FF2B5EF4-FFF2-40B4-BE49-F238E27FC236}">
                <a16:creationId xmlns:a16="http://schemas.microsoft.com/office/drawing/2014/main" id="{9A363C88-7354-412F-A1EC-AA9CAE87A81C}"/>
              </a:ext>
            </a:extLst>
          </p:cNvPr>
          <p:cNvSpPr>
            <a:spLocks noGrp="1"/>
          </p:cNvSpPr>
          <p:nvPr>
            <p:ph type="sldNum" sz="quarter" idx="12"/>
          </p:nvPr>
        </p:nvSpPr>
        <p:spPr/>
        <p:txBody>
          <a:bodyPr/>
          <a:lstStyle/>
          <a:p>
            <a:fld id="{1BD1CC5A-BD4C-A94D-B1F2-221A06ABC680}" type="slidenum">
              <a:rPr lang="fr-FR" smtClean="0"/>
              <a:pPr/>
              <a:t>47</a:t>
            </a:fld>
            <a:endParaRPr lang="fr-FR"/>
          </a:p>
        </p:txBody>
      </p:sp>
    </p:spTree>
    <p:extLst>
      <p:ext uri="{BB962C8B-B14F-4D97-AF65-F5344CB8AC3E}">
        <p14:creationId xmlns:p14="http://schemas.microsoft.com/office/powerpoint/2010/main" val="34285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0"/>
          <p:cNvSpPr>
            <a:spLocks noChangeArrowheads="1"/>
          </p:cNvSpPr>
          <p:nvPr/>
        </p:nvSpPr>
        <p:spPr bwMode="auto">
          <a:xfrm>
            <a:off x="250825" y="1773238"/>
            <a:ext cx="8424863"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r>
              <a:rPr lang="fr-FR" sz="2000"/>
              <a:t>3. Une fois le test choisi, vérifiez les conditions d’application du test</a:t>
            </a:r>
          </a:p>
          <a:p>
            <a:pPr marL="342900" indent="-342900"/>
            <a:endParaRPr lang="fr-FR" sz="2000"/>
          </a:p>
          <a:p>
            <a:pPr marL="342900" indent="-342900"/>
            <a:r>
              <a:rPr lang="fr-FR" sz="2000"/>
              <a:t>		- Indépendance des données (notion de données appariés, ou de répétition)</a:t>
            </a:r>
          </a:p>
          <a:p>
            <a:pPr marL="342900" indent="-342900"/>
            <a:endParaRPr lang="fr-FR" sz="2000"/>
          </a:p>
          <a:p>
            <a:pPr marL="342900" indent="-342900"/>
            <a:r>
              <a:rPr lang="fr-FR" sz="2000"/>
              <a:t>		- Loi de distribution des données (loi normale ou autre ? ou pas de distribution évidente) =&gt; tests paramétriques ou non paramétriques</a:t>
            </a:r>
          </a:p>
          <a:p>
            <a:pPr marL="342900" indent="-342900"/>
            <a:endParaRPr lang="fr-FR" sz="2000"/>
          </a:p>
          <a:p>
            <a:pPr marL="342900" indent="-342900"/>
            <a:r>
              <a:rPr lang="fr-FR" sz="2000"/>
              <a:t>		+ autres hypothèses plus spécifiques à chaque test seront vus plus tard….</a:t>
            </a:r>
          </a:p>
        </p:txBody>
      </p:sp>
      <p:sp>
        <p:nvSpPr>
          <p:cNvPr id="36867" name="Rectangle 4"/>
          <p:cNvSpPr>
            <a:spLocks noChangeArrowheads="1"/>
          </p:cNvSpPr>
          <p:nvPr/>
        </p:nvSpPr>
        <p:spPr bwMode="auto">
          <a:xfrm>
            <a:off x="323850" y="620713"/>
            <a:ext cx="80645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ct val="20000"/>
              </a:spcBef>
              <a:buClr>
                <a:schemeClr val="bg2"/>
              </a:buClr>
              <a:buSzPct val="75000"/>
              <a:buFont typeface="Wingdings" charset="0"/>
              <a:buChar char="n"/>
            </a:pPr>
            <a:r>
              <a:rPr lang="en-GB" sz="2400"/>
              <a:t>Les questions à se poser pour identifier le bon test statistique </a:t>
            </a:r>
          </a:p>
        </p:txBody>
      </p:sp>
      <p:sp>
        <p:nvSpPr>
          <p:cNvPr id="2" name="Espace réservé du numéro de diapositive 1">
            <a:extLst>
              <a:ext uri="{FF2B5EF4-FFF2-40B4-BE49-F238E27FC236}">
                <a16:creationId xmlns:a16="http://schemas.microsoft.com/office/drawing/2014/main" id="{C9871C2E-2E4F-402E-945B-2DD7D3A82C51}"/>
              </a:ext>
            </a:extLst>
          </p:cNvPr>
          <p:cNvSpPr>
            <a:spLocks noGrp="1"/>
          </p:cNvSpPr>
          <p:nvPr>
            <p:ph type="sldNum" sz="quarter" idx="12"/>
          </p:nvPr>
        </p:nvSpPr>
        <p:spPr/>
        <p:txBody>
          <a:bodyPr/>
          <a:lstStyle/>
          <a:p>
            <a:fld id="{1BD1CC5A-BD4C-A94D-B1F2-221A06ABC680}" type="slidenum">
              <a:rPr lang="fr-FR" smtClean="0"/>
              <a:pPr/>
              <a:t>48</a:t>
            </a:fld>
            <a:endParaRPr lang="fr-FR"/>
          </a:p>
        </p:txBody>
      </p:sp>
    </p:spTree>
    <p:extLst>
      <p:ext uri="{BB962C8B-B14F-4D97-AF65-F5344CB8AC3E}">
        <p14:creationId xmlns:p14="http://schemas.microsoft.com/office/powerpoint/2010/main" val="3006345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Group 2"/>
          <p:cNvGraphicFramePr>
            <a:graphicFrameLocks noGrp="1"/>
          </p:cNvGraphicFramePr>
          <p:nvPr>
            <p:ph/>
          </p:nvPr>
        </p:nvGraphicFramePr>
        <p:xfrm>
          <a:off x="179388" y="620713"/>
          <a:ext cx="8713787" cy="5667058"/>
        </p:xfrm>
        <a:graphic>
          <a:graphicData uri="http://schemas.openxmlformats.org/drawingml/2006/table">
            <a:tbl>
              <a:tblPr/>
              <a:tblGrid>
                <a:gridCol w="1584325">
                  <a:extLst>
                    <a:ext uri="{9D8B030D-6E8A-4147-A177-3AD203B41FA5}">
                      <a16:colId xmlns:a16="http://schemas.microsoft.com/office/drawing/2014/main" val="20000"/>
                    </a:ext>
                  </a:extLst>
                </a:gridCol>
                <a:gridCol w="1812925">
                  <a:extLst>
                    <a:ext uri="{9D8B030D-6E8A-4147-A177-3AD203B41FA5}">
                      <a16:colId xmlns:a16="http://schemas.microsoft.com/office/drawing/2014/main" val="20001"/>
                    </a:ext>
                  </a:extLst>
                </a:gridCol>
                <a:gridCol w="1684337">
                  <a:extLst>
                    <a:ext uri="{9D8B030D-6E8A-4147-A177-3AD203B41FA5}">
                      <a16:colId xmlns:a16="http://schemas.microsoft.com/office/drawing/2014/main" val="20002"/>
                    </a:ext>
                  </a:extLst>
                </a:gridCol>
                <a:gridCol w="1816100">
                  <a:extLst>
                    <a:ext uri="{9D8B030D-6E8A-4147-A177-3AD203B41FA5}">
                      <a16:colId xmlns:a16="http://schemas.microsoft.com/office/drawing/2014/main" val="20003"/>
                    </a:ext>
                  </a:extLst>
                </a:gridCol>
                <a:gridCol w="1816100">
                  <a:extLst>
                    <a:ext uri="{9D8B030D-6E8A-4147-A177-3AD203B41FA5}">
                      <a16:colId xmlns:a16="http://schemas.microsoft.com/office/drawing/2014/main" val="20004"/>
                    </a:ext>
                  </a:extLst>
                </a:gridCol>
              </a:tblGrid>
              <a:tr h="16557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fr-FR"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Comparaison de 2 groupes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(apparié ou non)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ANOVA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Corrélation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Régression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73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Paramétrique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 Test de Student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(apparié ou non)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ANOVA paramétrique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Corrélation de Pearson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Régression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9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Non paramétrique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Test de Wilcoxon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(apparié ou non)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ANOVA de Kruskall-Wallis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Corrélation de Spearman ou de Kendall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GB" sz="1800" b="0" i="0" u="none" strike="noStrike" cap="none" normalizeH="0" baseline="0">
                          <a:ln>
                            <a:noFill/>
                          </a:ln>
                          <a:solidFill>
                            <a:schemeClr val="tx1"/>
                          </a:solidFill>
                          <a:effectLst/>
                          <a:latin typeface="Arial" charset="0"/>
                          <a:ea typeface="ＭＳ Ｐゴシック" charset="0"/>
                          <a:cs typeface="Arial" charset="0"/>
                        </a:rPr>
                        <a:t>________</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18" name="Line 38"/>
          <p:cNvSpPr>
            <a:spLocks noChangeShapeType="1"/>
          </p:cNvSpPr>
          <p:nvPr/>
        </p:nvSpPr>
        <p:spPr bwMode="auto">
          <a:xfrm>
            <a:off x="2051050" y="1916113"/>
            <a:ext cx="0" cy="10080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7919" name="Line 39"/>
          <p:cNvSpPr>
            <a:spLocks noChangeShapeType="1"/>
          </p:cNvSpPr>
          <p:nvPr/>
        </p:nvSpPr>
        <p:spPr bwMode="auto">
          <a:xfrm>
            <a:off x="2051050" y="2924175"/>
            <a:ext cx="10810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7920" name="Rectangle 40"/>
          <p:cNvSpPr>
            <a:spLocks noChangeArrowheads="1"/>
          </p:cNvSpPr>
          <p:nvPr/>
        </p:nvSpPr>
        <p:spPr bwMode="auto">
          <a:xfrm>
            <a:off x="2195513" y="2349500"/>
            <a:ext cx="144462" cy="574675"/>
          </a:xfrm>
          <a:prstGeom prst="rect">
            <a:avLst/>
          </a:prstGeom>
          <a:solidFill>
            <a:schemeClr val="bg2"/>
          </a:solidFill>
          <a:ln w="9525">
            <a:solidFill>
              <a:schemeClr val="bg2"/>
            </a:solidFill>
            <a:miter lim="800000"/>
            <a:headEnd/>
            <a:tailEnd/>
          </a:ln>
        </p:spPr>
        <p:txBody>
          <a:bodyPr wrap="none" anchor="ctr">
            <a:spAutoFit/>
          </a:bodyPr>
          <a:lstStyle/>
          <a:p>
            <a:endParaRPr lang="fr-FR"/>
          </a:p>
        </p:txBody>
      </p:sp>
      <p:sp>
        <p:nvSpPr>
          <p:cNvPr id="37921" name="Rectangle 41"/>
          <p:cNvSpPr>
            <a:spLocks noChangeArrowheads="1"/>
          </p:cNvSpPr>
          <p:nvPr/>
        </p:nvSpPr>
        <p:spPr bwMode="auto">
          <a:xfrm>
            <a:off x="2700338" y="2636838"/>
            <a:ext cx="142875" cy="287337"/>
          </a:xfrm>
          <a:prstGeom prst="rect">
            <a:avLst/>
          </a:prstGeom>
          <a:solidFill>
            <a:srgbClr val="FF0000"/>
          </a:solidFill>
          <a:ln w="9525">
            <a:solidFill>
              <a:srgbClr val="FF0000"/>
            </a:solidFill>
            <a:miter lim="800000"/>
            <a:headEnd/>
            <a:tailEnd/>
          </a:ln>
        </p:spPr>
        <p:txBody>
          <a:bodyPr wrap="none" anchor="ctr">
            <a:spAutoFit/>
          </a:bodyPr>
          <a:lstStyle/>
          <a:p>
            <a:endParaRPr lang="fr-FR"/>
          </a:p>
        </p:txBody>
      </p:sp>
      <p:sp>
        <p:nvSpPr>
          <p:cNvPr id="37922" name="Line 42"/>
          <p:cNvSpPr>
            <a:spLocks noChangeShapeType="1"/>
          </p:cNvSpPr>
          <p:nvPr/>
        </p:nvSpPr>
        <p:spPr bwMode="auto">
          <a:xfrm>
            <a:off x="3851275" y="1916113"/>
            <a:ext cx="0" cy="10080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7923" name="Line 43"/>
          <p:cNvSpPr>
            <a:spLocks noChangeShapeType="1"/>
          </p:cNvSpPr>
          <p:nvPr/>
        </p:nvSpPr>
        <p:spPr bwMode="auto">
          <a:xfrm>
            <a:off x="3851275" y="2924175"/>
            <a:ext cx="10810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7924" name="Rectangle 44"/>
          <p:cNvSpPr>
            <a:spLocks noChangeArrowheads="1"/>
          </p:cNvSpPr>
          <p:nvPr/>
        </p:nvSpPr>
        <p:spPr bwMode="auto">
          <a:xfrm>
            <a:off x="3995738" y="2349500"/>
            <a:ext cx="144462" cy="574675"/>
          </a:xfrm>
          <a:prstGeom prst="rect">
            <a:avLst/>
          </a:prstGeom>
          <a:solidFill>
            <a:schemeClr val="bg2"/>
          </a:solidFill>
          <a:ln w="9525">
            <a:solidFill>
              <a:schemeClr val="bg2"/>
            </a:solidFill>
            <a:miter lim="800000"/>
            <a:headEnd/>
            <a:tailEnd/>
          </a:ln>
        </p:spPr>
        <p:txBody>
          <a:bodyPr wrap="none" anchor="ctr">
            <a:spAutoFit/>
          </a:bodyPr>
          <a:lstStyle/>
          <a:p>
            <a:endParaRPr lang="fr-FR"/>
          </a:p>
        </p:txBody>
      </p:sp>
      <p:sp>
        <p:nvSpPr>
          <p:cNvPr id="37925" name="Rectangle 45"/>
          <p:cNvSpPr>
            <a:spLocks noChangeArrowheads="1"/>
          </p:cNvSpPr>
          <p:nvPr/>
        </p:nvSpPr>
        <p:spPr bwMode="auto">
          <a:xfrm>
            <a:off x="4500563" y="2636838"/>
            <a:ext cx="142875" cy="287337"/>
          </a:xfrm>
          <a:prstGeom prst="rect">
            <a:avLst/>
          </a:prstGeom>
          <a:solidFill>
            <a:srgbClr val="FF0000"/>
          </a:solidFill>
          <a:ln w="9525">
            <a:solidFill>
              <a:srgbClr val="FF0000"/>
            </a:solidFill>
            <a:miter lim="800000"/>
            <a:headEnd/>
            <a:tailEnd/>
          </a:ln>
        </p:spPr>
        <p:txBody>
          <a:bodyPr wrap="none" anchor="ctr">
            <a:spAutoFit/>
          </a:bodyPr>
          <a:lstStyle/>
          <a:p>
            <a:endParaRPr lang="fr-FR"/>
          </a:p>
        </p:txBody>
      </p:sp>
      <p:sp>
        <p:nvSpPr>
          <p:cNvPr id="37926" name="Rectangle 46"/>
          <p:cNvSpPr>
            <a:spLocks noChangeArrowheads="1"/>
          </p:cNvSpPr>
          <p:nvPr/>
        </p:nvSpPr>
        <p:spPr bwMode="auto">
          <a:xfrm>
            <a:off x="4284663" y="2492375"/>
            <a:ext cx="142875" cy="431800"/>
          </a:xfrm>
          <a:prstGeom prst="rect">
            <a:avLst/>
          </a:prstGeom>
          <a:solidFill>
            <a:srgbClr val="808000"/>
          </a:solidFill>
          <a:ln w="9525">
            <a:solidFill>
              <a:srgbClr val="808000"/>
            </a:solidFill>
            <a:miter lim="800000"/>
            <a:headEnd/>
            <a:tailEnd/>
          </a:ln>
        </p:spPr>
        <p:txBody>
          <a:bodyPr wrap="none" anchor="ctr">
            <a:spAutoFit/>
          </a:bodyPr>
          <a:lstStyle/>
          <a:p>
            <a:endParaRPr lang="fr-FR"/>
          </a:p>
        </p:txBody>
      </p:sp>
      <p:sp>
        <p:nvSpPr>
          <p:cNvPr id="37927" name="Line 47"/>
          <p:cNvSpPr>
            <a:spLocks noChangeShapeType="1"/>
          </p:cNvSpPr>
          <p:nvPr/>
        </p:nvSpPr>
        <p:spPr bwMode="auto">
          <a:xfrm>
            <a:off x="5435600" y="1844675"/>
            <a:ext cx="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7928" name="Line 48"/>
          <p:cNvSpPr>
            <a:spLocks noChangeShapeType="1"/>
          </p:cNvSpPr>
          <p:nvPr/>
        </p:nvSpPr>
        <p:spPr bwMode="auto">
          <a:xfrm>
            <a:off x="5435600" y="2924175"/>
            <a:ext cx="12239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7929" name="Oval 49"/>
          <p:cNvSpPr>
            <a:spLocks noChangeArrowheads="1"/>
          </p:cNvSpPr>
          <p:nvPr/>
        </p:nvSpPr>
        <p:spPr bwMode="auto">
          <a:xfrm>
            <a:off x="5580063" y="26368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30" name="Oval 50"/>
          <p:cNvSpPr>
            <a:spLocks noChangeArrowheads="1"/>
          </p:cNvSpPr>
          <p:nvPr/>
        </p:nvSpPr>
        <p:spPr bwMode="auto">
          <a:xfrm>
            <a:off x="5795963" y="28527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31" name="Oval 51"/>
          <p:cNvSpPr>
            <a:spLocks noChangeArrowheads="1"/>
          </p:cNvSpPr>
          <p:nvPr/>
        </p:nvSpPr>
        <p:spPr bwMode="auto">
          <a:xfrm>
            <a:off x="5795963" y="26368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32" name="Oval 52"/>
          <p:cNvSpPr>
            <a:spLocks noChangeArrowheads="1"/>
          </p:cNvSpPr>
          <p:nvPr/>
        </p:nvSpPr>
        <p:spPr bwMode="auto">
          <a:xfrm>
            <a:off x="6011863" y="24209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33" name="Oval 53"/>
          <p:cNvSpPr>
            <a:spLocks noChangeArrowheads="1"/>
          </p:cNvSpPr>
          <p:nvPr/>
        </p:nvSpPr>
        <p:spPr bwMode="auto">
          <a:xfrm>
            <a:off x="6227763" y="2349500"/>
            <a:ext cx="71437" cy="71438"/>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34" name="Oval 54"/>
          <p:cNvSpPr>
            <a:spLocks noChangeArrowheads="1"/>
          </p:cNvSpPr>
          <p:nvPr/>
        </p:nvSpPr>
        <p:spPr bwMode="auto">
          <a:xfrm>
            <a:off x="6372225" y="2060575"/>
            <a:ext cx="71438" cy="71438"/>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35" name="Oval 55"/>
          <p:cNvSpPr>
            <a:spLocks noChangeArrowheads="1"/>
          </p:cNvSpPr>
          <p:nvPr/>
        </p:nvSpPr>
        <p:spPr bwMode="auto">
          <a:xfrm>
            <a:off x="6300788" y="24209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36" name="Oval 56"/>
          <p:cNvSpPr>
            <a:spLocks noChangeArrowheads="1"/>
          </p:cNvSpPr>
          <p:nvPr/>
        </p:nvSpPr>
        <p:spPr bwMode="auto">
          <a:xfrm>
            <a:off x="6084888" y="26368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37" name="Oval 57"/>
          <p:cNvSpPr>
            <a:spLocks noChangeArrowheads="1"/>
          </p:cNvSpPr>
          <p:nvPr/>
        </p:nvSpPr>
        <p:spPr bwMode="auto">
          <a:xfrm>
            <a:off x="6084888" y="2133600"/>
            <a:ext cx="71437" cy="71438"/>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38" name="Line 58"/>
          <p:cNvSpPr>
            <a:spLocks noChangeShapeType="1"/>
          </p:cNvSpPr>
          <p:nvPr/>
        </p:nvSpPr>
        <p:spPr bwMode="auto">
          <a:xfrm>
            <a:off x="7308850" y="1844675"/>
            <a:ext cx="0" cy="1079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7939" name="Line 59"/>
          <p:cNvSpPr>
            <a:spLocks noChangeShapeType="1"/>
          </p:cNvSpPr>
          <p:nvPr/>
        </p:nvSpPr>
        <p:spPr bwMode="auto">
          <a:xfrm>
            <a:off x="7308850" y="2924175"/>
            <a:ext cx="12239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7940" name="Oval 60"/>
          <p:cNvSpPr>
            <a:spLocks noChangeArrowheads="1"/>
          </p:cNvSpPr>
          <p:nvPr/>
        </p:nvSpPr>
        <p:spPr bwMode="auto">
          <a:xfrm>
            <a:off x="7453313" y="26368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41" name="Oval 61"/>
          <p:cNvSpPr>
            <a:spLocks noChangeArrowheads="1"/>
          </p:cNvSpPr>
          <p:nvPr/>
        </p:nvSpPr>
        <p:spPr bwMode="auto">
          <a:xfrm>
            <a:off x="7669213" y="28527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42" name="Oval 62"/>
          <p:cNvSpPr>
            <a:spLocks noChangeArrowheads="1"/>
          </p:cNvSpPr>
          <p:nvPr/>
        </p:nvSpPr>
        <p:spPr bwMode="auto">
          <a:xfrm>
            <a:off x="7669213" y="26368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43" name="Oval 63"/>
          <p:cNvSpPr>
            <a:spLocks noChangeArrowheads="1"/>
          </p:cNvSpPr>
          <p:nvPr/>
        </p:nvSpPr>
        <p:spPr bwMode="auto">
          <a:xfrm>
            <a:off x="7885113" y="24209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44" name="Oval 64"/>
          <p:cNvSpPr>
            <a:spLocks noChangeArrowheads="1"/>
          </p:cNvSpPr>
          <p:nvPr/>
        </p:nvSpPr>
        <p:spPr bwMode="auto">
          <a:xfrm>
            <a:off x="8245475" y="2060575"/>
            <a:ext cx="71438" cy="71438"/>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45" name="Oval 65"/>
          <p:cNvSpPr>
            <a:spLocks noChangeArrowheads="1"/>
          </p:cNvSpPr>
          <p:nvPr/>
        </p:nvSpPr>
        <p:spPr bwMode="auto">
          <a:xfrm>
            <a:off x="8174038" y="24209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46" name="Oval 66"/>
          <p:cNvSpPr>
            <a:spLocks noChangeArrowheads="1"/>
          </p:cNvSpPr>
          <p:nvPr/>
        </p:nvSpPr>
        <p:spPr bwMode="auto">
          <a:xfrm>
            <a:off x="7958138" y="2636838"/>
            <a:ext cx="71437" cy="71437"/>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47" name="Oval 67"/>
          <p:cNvSpPr>
            <a:spLocks noChangeArrowheads="1"/>
          </p:cNvSpPr>
          <p:nvPr/>
        </p:nvSpPr>
        <p:spPr bwMode="auto">
          <a:xfrm>
            <a:off x="7958138" y="2133600"/>
            <a:ext cx="71437" cy="71438"/>
          </a:xfrm>
          <a:prstGeom prst="ellipse">
            <a:avLst/>
          </a:prstGeom>
          <a:solidFill>
            <a:schemeClr val="bg2"/>
          </a:solidFill>
          <a:ln w="9525">
            <a:solidFill>
              <a:schemeClr val="tx1"/>
            </a:solidFill>
            <a:round/>
            <a:headEnd/>
            <a:tailEnd/>
          </a:ln>
        </p:spPr>
        <p:txBody>
          <a:bodyPr anchor="ctr">
            <a:spAutoFit/>
          </a:bodyPr>
          <a:lstStyle/>
          <a:p>
            <a:endParaRPr lang="fr-FR"/>
          </a:p>
        </p:txBody>
      </p:sp>
      <p:sp>
        <p:nvSpPr>
          <p:cNvPr id="37948" name="Line 68"/>
          <p:cNvSpPr>
            <a:spLocks noChangeShapeType="1"/>
          </p:cNvSpPr>
          <p:nvPr/>
        </p:nvSpPr>
        <p:spPr bwMode="auto">
          <a:xfrm flipV="1">
            <a:off x="7524750" y="2060575"/>
            <a:ext cx="863600" cy="7921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fr-FR"/>
          </a:p>
        </p:txBody>
      </p:sp>
      <p:sp>
        <p:nvSpPr>
          <p:cNvPr id="37949" name="Text Box 69"/>
          <p:cNvSpPr txBox="1">
            <a:spLocks noChangeArrowheads="1"/>
          </p:cNvSpPr>
          <p:nvPr/>
        </p:nvSpPr>
        <p:spPr bwMode="auto">
          <a:xfrm>
            <a:off x="7812088" y="2852738"/>
            <a:ext cx="336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GB" sz="1800"/>
              <a:t>X</a:t>
            </a:r>
          </a:p>
        </p:txBody>
      </p:sp>
      <p:sp>
        <p:nvSpPr>
          <p:cNvPr id="37950" name="Text Box 70"/>
          <p:cNvSpPr txBox="1">
            <a:spLocks noChangeArrowheads="1"/>
          </p:cNvSpPr>
          <p:nvPr/>
        </p:nvSpPr>
        <p:spPr bwMode="auto">
          <a:xfrm>
            <a:off x="7019925" y="2205038"/>
            <a:ext cx="336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GB" sz="1800"/>
              <a:t>Y</a:t>
            </a:r>
          </a:p>
        </p:txBody>
      </p:sp>
      <p:sp>
        <p:nvSpPr>
          <p:cNvPr id="37951" name="Text Box 71"/>
          <p:cNvSpPr txBox="1">
            <a:spLocks noChangeArrowheads="1"/>
          </p:cNvSpPr>
          <p:nvPr/>
        </p:nvSpPr>
        <p:spPr bwMode="auto">
          <a:xfrm>
            <a:off x="376238" y="6329363"/>
            <a:ext cx="77597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GB" sz="1800"/>
              <a:t>+ TEST DE CHI-DEUX ou TEST DE FISHER pour Tables de contingences</a:t>
            </a:r>
          </a:p>
        </p:txBody>
      </p:sp>
      <p:sp>
        <p:nvSpPr>
          <p:cNvPr id="2" name="Espace réservé du numéro de diapositive 1">
            <a:extLst>
              <a:ext uri="{FF2B5EF4-FFF2-40B4-BE49-F238E27FC236}">
                <a16:creationId xmlns:a16="http://schemas.microsoft.com/office/drawing/2014/main" id="{589173EF-3AE2-4986-91DB-F51522007B27}"/>
              </a:ext>
            </a:extLst>
          </p:cNvPr>
          <p:cNvSpPr>
            <a:spLocks noGrp="1"/>
          </p:cNvSpPr>
          <p:nvPr>
            <p:ph type="sldNum" sz="quarter" idx="11"/>
          </p:nvPr>
        </p:nvSpPr>
        <p:spPr/>
        <p:txBody>
          <a:bodyPr/>
          <a:lstStyle/>
          <a:p>
            <a:fld id="{406B7885-BC3D-A442-BABA-5D02E9FC239B}" type="slidenum">
              <a:rPr lang="en-GB" smtClean="0"/>
              <a:pPr/>
              <a:t>49</a:t>
            </a:fld>
            <a:endParaRPr lang="en-GB"/>
          </a:p>
        </p:txBody>
      </p:sp>
    </p:spTree>
    <p:extLst>
      <p:ext uri="{BB962C8B-B14F-4D97-AF65-F5344CB8AC3E}">
        <p14:creationId xmlns:p14="http://schemas.microsoft.com/office/powerpoint/2010/main" val="357913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8"/>
          <p:cNvSpPr>
            <a:spLocks noChangeShapeType="1"/>
          </p:cNvSpPr>
          <p:nvPr/>
        </p:nvSpPr>
        <p:spPr bwMode="auto">
          <a:xfrm>
            <a:off x="755650" y="765175"/>
            <a:ext cx="76327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9459" name="Text Box 9"/>
          <p:cNvSpPr txBox="1">
            <a:spLocks noChangeArrowheads="1"/>
          </p:cNvSpPr>
          <p:nvPr/>
        </p:nvSpPr>
        <p:spPr bwMode="auto">
          <a:xfrm>
            <a:off x="900113" y="357188"/>
            <a:ext cx="5780087"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200" b="1" i="1">
                <a:solidFill>
                  <a:srgbClr val="FF381D"/>
                </a:solidFill>
              </a:rPr>
              <a:t>Plans </a:t>
            </a:r>
            <a:r>
              <a:rPr lang="fr-FR" sz="2200" b="1" i="1">
                <a:solidFill>
                  <a:srgbClr val="FF381D"/>
                </a:solidFill>
                <a:latin typeface="Trebuchet MS" charset="0"/>
              </a:rPr>
              <a:t>d</a:t>
            </a:r>
            <a:r>
              <a:rPr lang="ja-JP" altLang="fr-FR" sz="2200" b="1" i="1">
                <a:solidFill>
                  <a:srgbClr val="FF381D"/>
                </a:solidFill>
                <a:latin typeface="Trebuchet MS" charset="0"/>
              </a:rPr>
              <a:t>’</a:t>
            </a:r>
            <a:r>
              <a:rPr lang="fr-FR" sz="2200" b="1" i="1">
                <a:solidFill>
                  <a:srgbClr val="FF381D"/>
                </a:solidFill>
                <a:latin typeface="Trebuchet MS" charset="0"/>
              </a:rPr>
              <a:t>échantillonnages</a:t>
            </a:r>
            <a:r>
              <a:rPr lang="fr-FR" sz="2200" b="1" i="1">
                <a:solidFill>
                  <a:srgbClr val="FF381D"/>
                </a:solidFill>
              </a:rPr>
              <a:t> et d</a:t>
            </a:r>
            <a:r>
              <a:rPr lang="ja-JP" altLang="fr-FR" sz="2200" b="1" i="1">
                <a:solidFill>
                  <a:srgbClr val="FF381D"/>
                </a:solidFill>
              </a:rPr>
              <a:t>’</a:t>
            </a:r>
            <a:r>
              <a:rPr lang="fr-FR" sz="2200" b="1" i="1">
                <a:solidFill>
                  <a:srgbClr val="FF381D"/>
                </a:solidFill>
              </a:rPr>
              <a:t>expériences</a:t>
            </a:r>
          </a:p>
        </p:txBody>
      </p:sp>
      <p:sp>
        <p:nvSpPr>
          <p:cNvPr id="19460" name="Text Box 10"/>
          <p:cNvSpPr txBox="1">
            <a:spLocks noChangeArrowheads="1"/>
          </p:cNvSpPr>
          <p:nvPr/>
        </p:nvSpPr>
        <p:spPr bwMode="auto">
          <a:xfrm>
            <a:off x="1165225" y="1939925"/>
            <a:ext cx="626268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800" b="1">
                <a:latin typeface="Trebuchet MS" charset="0"/>
              </a:rPr>
              <a:t>L</a:t>
            </a:r>
            <a:r>
              <a:rPr lang="ja-JP" altLang="fr-FR" sz="1800" b="1">
                <a:latin typeface="Trebuchet MS" charset="0"/>
              </a:rPr>
              <a:t>’</a:t>
            </a:r>
            <a:r>
              <a:rPr lang="fr-FR" sz="1800" b="1">
                <a:latin typeface="Trebuchet MS" charset="0"/>
              </a:rPr>
              <a:t>objectif d</a:t>
            </a:r>
            <a:r>
              <a:rPr lang="ja-JP" altLang="fr-FR" sz="1800" b="1">
                <a:latin typeface="Trebuchet MS" charset="0"/>
              </a:rPr>
              <a:t>’</a:t>
            </a:r>
            <a:r>
              <a:rPr lang="fr-FR" sz="1800" b="1">
                <a:latin typeface="Trebuchet MS" charset="0"/>
              </a:rPr>
              <a:t>une étude statistique est de trouver des lois</a:t>
            </a:r>
          </a:p>
          <a:p>
            <a:pPr algn="ctr" eaLnBrk="1" hangingPunct="1"/>
            <a:r>
              <a:rPr lang="fr-FR" sz="1800" b="1">
                <a:latin typeface="Trebuchet MS" charset="0"/>
              </a:rPr>
              <a:t>applicables à un ensemble d</a:t>
            </a:r>
            <a:r>
              <a:rPr lang="ja-JP" altLang="fr-FR" sz="1800" b="1">
                <a:latin typeface="Trebuchet MS" charset="0"/>
              </a:rPr>
              <a:t>’</a:t>
            </a:r>
            <a:r>
              <a:rPr lang="fr-FR" sz="1800" b="1">
                <a:latin typeface="Trebuchet MS" charset="0"/>
              </a:rPr>
              <a:t>êtres vivants, d</a:t>
            </a:r>
            <a:r>
              <a:rPr lang="ja-JP" altLang="fr-FR" sz="1800" b="1">
                <a:latin typeface="Trebuchet MS" charset="0"/>
              </a:rPr>
              <a:t>’</a:t>
            </a:r>
            <a:r>
              <a:rPr lang="fr-FR" sz="1800" b="1">
                <a:latin typeface="Trebuchet MS" charset="0"/>
              </a:rPr>
              <a:t>objets…</a:t>
            </a:r>
          </a:p>
        </p:txBody>
      </p:sp>
      <p:sp>
        <p:nvSpPr>
          <p:cNvPr id="19461" name="Text Box 11"/>
          <p:cNvSpPr txBox="1">
            <a:spLocks noChangeArrowheads="1"/>
          </p:cNvSpPr>
          <p:nvPr/>
        </p:nvSpPr>
        <p:spPr bwMode="auto">
          <a:xfrm>
            <a:off x="2116138" y="3597275"/>
            <a:ext cx="4311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800" b="1">
                <a:latin typeface="Trebuchet MS" charset="0"/>
              </a:rPr>
              <a:t>Un tel ensemble est appelé population</a:t>
            </a:r>
          </a:p>
        </p:txBody>
      </p:sp>
      <p:sp>
        <p:nvSpPr>
          <p:cNvPr id="19462" name="Text Box 12"/>
          <p:cNvSpPr txBox="1">
            <a:spLocks noChangeArrowheads="1"/>
          </p:cNvSpPr>
          <p:nvPr/>
        </p:nvSpPr>
        <p:spPr bwMode="auto">
          <a:xfrm rot="-177565">
            <a:off x="1187450" y="4797425"/>
            <a:ext cx="61928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Bradley Hand ITC" charset="0"/>
              </a:rPr>
              <a:t>Généralement on traite l</a:t>
            </a:r>
            <a:r>
              <a:rPr lang="ja-JP" altLang="fr-FR" sz="1600" b="1">
                <a:latin typeface="Bradley Hand ITC" charset="0"/>
              </a:rPr>
              <a:t>’</a:t>
            </a:r>
            <a:r>
              <a:rPr lang="fr-FR" sz="1600" b="1">
                <a:latin typeface="Bradley Hand ITC" charset="0"/>
              </a:rPr>
              <a:t>échantillon afin de généraliser à la population</a:t>
            </a:r>
          </a:p>
        </p:txBody>
      </p:sp>
      <p:sp>
        <p:nvSpPr>
          <p:cNvPr id="2" name="Espace réservé du numéro de diapositive 1">
            <a:extLst>
              <a:ext uri="{FF2B5EF4-FFF2-40B4-BE49-F238E27FC236}">
                <a16:creationId xmlns:a16="http://schemas.microsoft.com/office/drawing/2014/main" id="{677B5C00-159E-4CDA-B2B5-057B4B836E91}"/>
              </a:ext>
            </a:extLst>
          </p:cNvPr>
          <p:cNvSpPr>
            <a:spLocks noGrp="1"/>
          </p:cNvSpPr>
          <p:nvPr>
            <p:ph type="sldNum" sz="quarter" idx="12"/>
          </p:nvPr>
        </p:nvSpPr>
        <p:spPr/>
        <p:txBody>
          <a:bodyPr/>
          <a:lstStyle/>
          <a:p>
            <a:fld id="{1BD1CC5A-BD4C-A94D-B1F2-221A06ABC680}" type="slidenum">
              <a:rPr lang="fr-FR" smtClean="0"/>
              <a:pPr/>
              <a:t>5</a:t>
            </a:fld>
            <a:endParaRPr lang="fr-FR"/>
          </a:p>
        </p:txBody>
      </p:sp>
    </p:spTree>
    <p:extLst>
      <p:ext uri="{BB962C8B-B14F-4D97-AF65-F5344CB8AC3E}">
        <p14:creationId xmlns:p14="http://schemas.microsoft.com/office/powerpoint/2010/main" val="93214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179388" y="549275"/>
            <a:ext cx="8229600" cy="1223963"/>
          </a:xfrm>
        </p:spPr>
        <p:txBody>
          <a:bodyPr/>
          <a:lstStyle/>
          <a:p>
            <a:pPr eaLnBrk="1" hangingPunct="1"/>
            <a:r>
              <a:rPr lang="fr-FR" sz="2800">
                <a:latin typeface="Arial" charset="0"/>
                <a:cs typeface="Arial" charset="0"/>
              </a:rPr>
              <a:t>Différences entre un test paramétrique et non paramétrique</a:t>
            </a:r>
          </a:p>
        </p:txBody>
      </p:sp>
      <p:sp>
        <p:nvSpPr>
          <p:cNvPr id="38915" name="Rectangle 4"/>
          <p:cNvSpPr>
            <a:spLocks noChangeArrowheads="1"/>
          </p:cNvSpPr>
          <p:nvPr/>
        </p:nvSpPr>
        <p:spPr bwMode="auto">
          <a:xfrm>
            <a:off x="179388" y="1557338"/>
            <a:ext cx="8640762"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buClr>
                <a:schemeClr val="bg2"/>
              </a:buClr>
              <a:buFont typeface="Wingdings" charset="0"/>
              <a:buChar char="Ø"/>
            </a:pPr>
            <a:r>
              <a:rPr lang="fr-FR" b="1"/>
              <a:t> Un test paramétrique</a:t>
            </a:r>
            <a:r>
              <a:rPr lang="fr-FR"/>
              <a:t> requiert un modèle à fortes contraintes (normalité des distributions, égalité des variances) pour lequel les mesures doivent avoir été réalisées dans une échelle au moins d'intervalle. </a:t>
            </a:r>
            <a:r>
              <a:rPr lang="fr-FR" b="1"/>
              <a:t>Ces hypothèses sont d'autant plus difficiles à vérifier que les effectifs étudiés sont plus réduits =&gt; si effectif réduit, il est plus prudent d’utiliser un test non-paramétrique</a:t>
            </a:r>
          </a:p>
        </p:txBody>
      </p:sp>
      <p:sp>
        <p:nvSpPr>
          <p:cNvPr id="38916" name="Rectangle 5"/>
          <p:cNvSpPr>
            <a:spLocks noChangeArrowheads="1"/>
          </p:cNvSpPr>
          <p:nvPr/>
        </p:nvSpPr>
        <p:spPr bwMode="auto">
          <a:xfrm>
            <a:off x="179388" y="3213100"/>
            <a:ext cx="889317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buClr>
                <a:schemeClr val="bg2"/>
              </a:buClr>
              <a:buFont typeface="Wingdings" charset="0"/>
              <a:buChar char="Ø"/>
            </a:pPr>
            <a:r>
              <a:rPr lang="fr-FR"/>
              <a:t> </a:t>
            </a:r>
            <a:r>
              <a:rPr lang="fr-FR" b="1"/>
              <a:t>Un test non paramétrique</a:t>
            </a:r>
            <a:r>
              <a:rPr lang="fr-FR"/>
              <a:t> est un test dont le modèle ne précise pas les conditions que doivent remplir les paramètres de la population dont a été extrait l'échantillon. </a:t>
            </a:r>
            <a:r>
              <a:rPr lang="fr-FR" b="1"/>
              <a:t>Cela n’enlève pas le besoin d’une bonne stratégie d’échantillonnage (individus indépendants et pris aléatoirement)</a:t>
            </a:r>
          </a:p>
        </p:txBody>
      </p:sp>
      <p:sp>
        <p:nvSpPr>
          <p:cNvPr id="38917" name="Rectangle 3"/>
          <p:cNvSpPr>
            <a:spLocks noChangeArrowheads="1"/>
          </p:cNvSpPr>
          <p:nvPr/>
        </p:nvSpPr>
        <p:spPr bwMode="auto">
          <a:xfrm>
            <a:off x="179388" y="4365625"/>
            <a:ext cx="84248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2800"/>
              <a:t>Différences entre un test non apparié et apparié</a:t>
            </a:r>
          </a:p>
        </p:txBody>
      </p:sp>
      <p:sp>
        <p:nvSpPr>
          <p:cNvPr id="38918" name="Rectangle 4"/>
          <p:cNvSpPr>
            <a:spLocks noChangeArrowheads="1"/>
          </p:cNvSpPr>
          <p:nvPr/>
        </p:nvSpPr>
        <p:spPr bwMode="auto">
          <a:xfrm>
            <a:off x="179388" y="5118100"/>
            <a:ext cx="9145587"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buClr>
                <a:schemeClr val="bg2"/>
              </a:buClr>
              <a:buFont typeface="Wingdings" charset="0"/>
              <a:buChar char="Ø"/>
            </a:pPr>
            <a:r>
              <a:rPr lang="fr-FR" b="1"/>
              <a:t> Tous les tests partent du principe que les observations sont indépendantes (individus pris aléatoirement dans la population)</a:t>
            </a:r>
          </a:p>
          <a:p>
            <a:pPr>
              <a:buClr>
                <a:schemeClr val="bg2"/>
              </a:buClr>
              <a:buFont typeface="Wingdings" charset="0"/>
              <a:buChar char="Ø"/>
            </a:pPr>
            <a:endParaRPr lang="fr-FR" b="1"/>
          </a:p>
          <a:p>
            <a:pPr>
              <a:buClr>
                <a:schemeClr val="bg2"/>
              </a:buClr>
              <a:buFont typeface="Wingdings" charset="0"/>
              <a:buChar char="Ø"/>
            </a:pPr>
            <a:r>
              <a:rPr lang="fr-FR" b="1"/>
              <a:t> Dans certains cas, les observations sont faites sur le même individu ou sur des individus qui ne sont pas pris aléatoirement (même famille, même origine etc…) =&gt; cette indépendance doit être prise en compte par des tests appariés</a:t>
            </a:r>
          </a:p>
        </p:txBody>
      </p:sp>
      <p:sp>
        <p:nvSpPr>
          <p:cNvPr id="2" name="Espace réservé du numéro de diapositive 1">
            <a:extLst>
              <a:ext uri="{FF2B5EF4-FFF2-40B4-BE49-F238E27FC236}">
                <a16:creationId xmlns:a16="http://schemas.microsoft.com/office/drawing/2014/main" id="{708AC298-6163-4C3C-AA25-924FBB00768B}"/>
              </a:ext>
            </a:extLst>
          </p:cNvPr>
          <p:cNvSpPr>
            <a:spLocks noGrp="1"/>
          </p:cNvSpPr>
          <p:nvPr>
            <p:ph type="sldNum" sz="quarter" idx="12"/>
          </p:nvPr>
        </p:nvSpPr>
        <p:spPr/>
        <p:txBody>
          <a:bodyPr/>
          <a:lstStyle/>
          <a:p>
            <a:fld id="{1BD1CC5A-BD4C-A94D-B1F2-221A06ABC680}" type="slidenum">
              <a:rPr lang="fr-FR" smtClean="0"/>
              <a:pPr/>
              <a:t>50</a:t>
            </a:fld>
            <a:endParaRPr lang="fr-FR"/>
          </a:p>
        </p:txBody>
      </p:sp>
    </p:spTree>
    <p:extLst>
      <p:ext uri="{BB962C8B-B14F-4D97-AF65-F5344CB8AC3E}">
        <p14:creationId xmlns:p14="http://schemas.microsoft.com/office/powerpoint/2010/main" val="190084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323850" y="476250"/>
            <a:ext cx="80645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en-GB" sz="3200"/>
              <a:t>Exemples :</a:t>
            </a:r>
          </a:p>
        </p:txBody>
      </p:sp>
      <p:sp>
        <p:nvSpPr>
          <p:cNvPr id="40963" name="Rectangle 5"/>
          <p:cNvSpPr>
            <a:spLocks noChangeArrowheads="1"/>
          </p:cNvSpPr>
          <p:nvPr/>
        </p:nvSpPr>
        <p:spPr bwMode="auto">
          <a:xfrm>
            <a:off x="0" y="1125538"/>
            <a:ext cx="8893175"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Exo 3 : un chercheur souhaite pouvoir identifier le sexe de chacal à partir de machoire retrouvée dans la nature. Afin de savoir si cela est possible, il mesure la longueur de la mâchoire inférieure (en mm) de 10 chacals mâles et 10 chacals femelles conservées au British Museum. </a:t>
            </a:r>
          </a:p>
          <a:p>
            <a:r>
              <a:rPr lang="fr-FR"/>
              <a:t>• mâles 120 107 110 116 114 111 113 117 114 112</a:t>
            </a:r>
          </a:p>
          <a:p>
            <a:r>
              <a:rPr lang="fr-FR"/>
              <a:t>• femelles 110 111 107 108 110 105 107 106 111 111</a:t>
            </a:r>
          </a:p>
        </p:txBody>
      </p:sp>
      <p:pic>
        <p:nvPicPr>
          <p:cNvPr id="409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82913"/>
            <a:ext cx="8929687" cy="195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5" name="Rectangle 5"/>
          <p:cNvSpPr>
            <a:spLocks noChangeArrowheads="1"/>
          </p:cNvSpPr>
          <p:nvPr/>
        </p:nvSpPr>
        <p:spPr bwMode="auto">
          <a:xfrm>
            <a:off x="0" y="3068638"/>
            <a:ext cx="768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Exo 4</a:t>
            </a:r>
            <a:endParaRPr lang="en-GB"/>
          </a:p>
        </p:txBody>
      </p:sp>
      <p:sp>
        <p:nvSpPr>
          <p:cNvPr id="40966" name="Rectangle 5"/>
          <p:cNvSpPr>
            <a:spLocks noChangeArrowheads="1"/>
          </p:cNvSpPr>
          <p:nvPr/>
        </p:nvSpPr>
        <p:spPr bwMode="auto">
          <a:xfrm>
            <a:off x="107950" y="5002213"/>
            <a:ext cx="8748713"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i="1"/>
              <a:t>Exo 5 : des échantillons de crème prélevés dans 10 laiteries sont divisés</a:t>
            </a:r>
          </a:p>
          <a:p>
            <a:r>
              <a:rPr lang="fr-FR" i="1"/>
              <a:t>en deux parties. L’une est envoyée au laboratoire 1 et l’autre au laboratoire 2 pour en compter les bactéries . Résultats (10</a:t>
            </a:r>
            <a:r>
              <a:rPr lang="fr-FR" i="1" baseline="30000"/>
              <a:t>3</a:t>
            </a:r>
            <a:r>
              <a:rPr lang="fr-FR" i="1"/>
              <a:t> bact/ml):</a:t>
            </a:r>
          </a:p>
          <a:p>
            <a:endParaRPr lang="fr-FR" i="1"/>
          </a:p>
          <a:p>
            <a:r>
              <a:rPr lang="fr-FR" i="1"/>
              <a:t>lab1 : 11.7,12.1,13.3,15.1,15.9,15.3,11.9,16.2,15.1,13.8</a:t>
            </a:r>
          </a:p>
          <a:p>
            <a:r>
              <a:rPr lang="fr-FR" i="1"/>
              <a:t>lab2 : 10.9,11.9,13.4,15.4,14.8,14.8,12.3,15.0,14.2,13.2</a:t>
            </a:r>
          </a:p>
        </p:txBody>
      </p:sp>
      <p:sp>
        <p:nvSpPr>
          <p:cNvPr id="2" name="Espace réservé du numéro de diapositive 1">
            <a:extLst>
              <a:ext uri="{FF2B5EF4-FFF2-40B4-BE49-F238E27FC236}">
                <a16:creationId xmlns:a16="http://schemas.microsoft.com/office/drawing/2014/main" id="{2A8410A1-C035-447E-980E-A5A744527B53}"/>
              </a:ext>
            </a:extLst>
          </p:cNvPr>
          <p:cNvSpPr>
            <a:spLocks noGrp="1"/>
          </p:cNvSpPr>
          <p:nvPr>
            <p:ph type="sldNum" sz="quarter" idx="12"/>
          </p:nvPr>
        </p:nvSpPr>
        <p:spPr/>
        <p:txBody>
          <a:bodyPr/>
          <a:lstStyle/>
          <a:p>
            <a:fld id="{1BD1CC5A-BD4C-A94D-B1F2-221A06ABC680}" type="slidenum">
              <a:rPr lang="fr-FR" smtClean="0"/>
              <a:pPr/>
              <a:t>51</a:t>
            </a:fld>
            <a:endParaRPr lang="fr-FR"/>
          </a:p>
        </p:txBody>
      </p:sp>
    </p:spTree>
    <p:extLst>
      <p:ext uri="{BB962C8B-B14F-4D97-AF65-F5344CB8AC3E}">
        <p14:creationId xmlns:p14="http://schemas.microsoft.com/office/powerpoint/2010/main" val="4125496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250825" y="2492375"/>
            <a:ext cx="7921625"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Exo 7 : Un chercheur souhaite tester l’effet de différentes concentration et type de sucre sur la croissance, (mesurée par la longueur en mm) de petits pois. Pour chaque traitement, le chercheur a pris au hasard 10 graines de petits pois. </a:t>
            </a:r>
          </a:p>
          <a:p>
            <a:endParaRPr lang="fr-FR"/>
          </a:p>
        </p:txBody>
      </p:sp>
      <p:pic>
        <p:nvPicPr>
          <p:cNvPr id="41987"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929063"/>
            <a:ext cx="5616575"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Rectangle 5"/>
          <p:cNvSpPr>
            <a:spLocks noChangeArrowheads="1"/>
          </p:cNvSpPr>
          <p:nvPr/>
        </p:nvSpPr>
        <p:spPr bwMode="auto">
          <a:xfrm>
            <a:off x="323850" y="1125538"/>
            <a:ext cx="8208963"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Exo 8: on a mesuré la hauteur (en mètres) de 12 arbres selon deux</a:t>
            </a:r>
          </a:p>
          <a:p>
            <a:r>
              <a:rPr lang="fr-FR"/>
              <a:t>méthodes différentes, avant et après la coupe de l’arbre.</a:t>
            </a:r>
          </a:p>
          <a:p>
            <a:r>
              <a:rPr lang="fr-FR"/>
              <a:t>debout = 20.4,25.4,25.6,25.6,26.6,28.6,28.7,29.0,29.8,30.5,30.9,31.1</a:t>
            </a:r>
          </a:p>
          <a:p>
            <a:r>
              <a:rPr lang="fr-FR"/>
              <a:t>abattu = 21.7,26.3,26.8,28.1,26.2,27.3,29.5,32.0,30.9,32.3,32.3,31.7</a:t>
            </a:r>
          </a:p>
        </p:txBody>
      </p:sp>
      <p:sp>
        <p:nvSpPr>
          <p:cNvPr id="2" name="Espace réservé du numéro de diapositive 1">
            <a:extLst>
              <a:ext uri="{FF2B5EF4-FFF2-40B4-BE49-F238E27FC236}">
                <a16:creationId xmlns:a16="http://schemas.microsoft.com/office/drawing/2014/main" id="{3E42560C-2657-4F24-9327-6217FA7DE34E}"/>
              </a:ext>
            </a:extLst>
          </p:cNvPr>
          <p:cNvSpPr>
            <a:spLocks noGrp="1"/>
          </p:cNvSpPr>
          <p:nvPr>
            <p:ph type="sldNum" sz="quarter" idx="12"/>
          </p:nvPr>
        </p:nvSpPr>
        <p:spPr/>
        <p:txBody>
          <a:bodyPr/>
          <a:lstStyle/>
          <a:p>
            <a:fld id="{1BD1CC5A-BD4C-A94D-B1F2-221A06ABC680}" type="slidenum">
              <a:rPr lang="fr-FR" smtClean="0"/>
              <a:pPr/>
              <a:t>52</a:t>
            </a:fld>
            <a:endParaRPr lang="fr-FR"/>
          </a:p>
        </p:txBody>
      </p:sp>
    </p:spTree>
    <p:extLst>
      <p:ext uri="{BB962C8B-B14F-4D97-AF65-F5344CB8AC3E}">
        <p14:creationId xmlns:p14="http://schemas.microsoft.com/office/powerpoint/2010/main" val="1287201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4"/>
          <p:cNvSpPr>
            <a:spLocks noChangeArrowheads="1"/>
          </p:cNvSpPr>
          <p:nvPr/>
        </p:nvSpPr>
        <p:spPr bwMode="auto">
          <a:xfrm>
            <a:off x="395288" y="1412875"/>
            <a:ext cx="7486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b="1"/>
              <a:t>Un seul échantillon =&gt; test de conformité à une moyenne théorique</a:t>
            </a:r>
          </a:p>
        </p:txBody>
      </p:sp>
      <p:sp>
        <p:nvSpPr>
          <p:cNvPr id="56324" name="Rectangle 5"/>
          <p:cNvSpPr>
            <a:spLocks noChangeArrowheads="1"/>
          </p:cNvSpPr>
          <p:nvPr/>
        </p:nvSpPr>
        <p:spPr bwMode="auto">
          <a:xfrm>
            <a:off x="323850" y="1989138"/>
            <a:ext cx="8424863" cy="201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i="1"/>
              <a:t>Exemple : contrôle des teneurs en nitrates de 30 eaux de source d’une région donnée (mg NO3/l) , </a:t>
            </a:r>
            <a:r>
              <a:rPr lang="fr-FR" b="1" i="1"/>
              <a:t>norme = 25mg/l</a:t>
            </a:r>
          </a:p>
          <a:p>
            <a:endParaRPr lang="fr-FR" b="1" i="1"/>
          </a:p>
          <a:p>
            <a:r>
              <a:rPr lang="fr-FR" i="1"/>
              <a:t>37 ; 21 ; 0 ; 19 ; 1 ; 5 ; 0 ; 13 ; 1 ; 20 ; 34 ; 19 ; 17 ; 74 ; 28 ; 34 ; 61 ; 15 ; 35 ; 55 ; 28 ; 10 ; 69 ; 48 ; 63 ; 8 ; 18 ; 34 ; 18 ; 90</a:t>
            </a:r>
          </a:p>
          <a:p>
            <a:endParaRPr lang="fr-FR" i="1"/>
          </a:p>
          <a:p>
            <a:r>
              <a:rPr lang="fr-FR" i="1"/>
              <a:t>Est-ce que le taux de nitrates est conforme à la norme ? </a:t>
            </a:r>
          </a:p>
        </p:txBody>
      </p:sp>
      <p:grpSp>
        <p:nvGrpSpPr>
          <p:cNvPr id="2" name="Group 9"/>
          <p:cNvGrpSpPr>
            <a:grpSpLocks/>
          </p:cNvGrpSpPr>
          <p:nvPr/>
        </p:nvGrpSpPr>
        <p:grpSpPr bwMode="auto">
          <a:xfrm>
            <a:off x="900113" y="4581525"/>
            <a:ext cx="7559675" cy="1760538"/>
            <a:chOff x="431" y="2886"/>
            <a:chExt cx="4762" cy="1109"/>
          </a:xfrm>
        </p:grpSpPr>
        <p:graphicFrame>
          <p:nvGraphicFramePr>
            <p:cNvPr id="56322" name="Object 2"/>
            <p:cNvGraphicFramePr>
              <a:graphicFrameLocks noChangeAspect="1"/>
            </p:cNvGraphicFramePr>
            <p:nvPr/>
          </p:nvGraphicFramePr>
          <p:xfrm>
            <a:off x="431" y="2886"/>
            <a:ext cx="1988" cy="1109"/>
          </p:xfrm>
          <a:graphic>
            <a:graphicData uri="http://schemas.openxmlformats.org/presentationml/2006/ole">
              <mc:AlternateContent xmlns:mc="http://schemas.openxmlformats.org/markup-compatibility/2006">
                <mc:Choice xmlns:v="urn:schemas-microsoft-com:vml" Requires="v">
                  <p:oleObj spid="_x0000_s39948" name="Équation" r:id="rId4" imgW="1320800" imgH="736600" progId="Equation.3">
                    <p:embed/>
                  </p:oleObj>
                </mc:Choice>
                <mc:Fallback>
                  <p:oleObj name="Équation" r:id="rId4" imgW="1320800" imgH="736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 y="2886"/>
                          <a:ext cx="1988" cy="1109"/>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6327" name="Rectangle 7"/>
            <p:cNvSpPr>
              <a:spLocks noChangeArrowheads="1"/>
            </p:cNvSpPr>
            <p:nvPr/>
          </p:nvSpPr>
          <p:spPr bwMode="auto">
            <a:xfrm>
              <a:off x="3198" y="3203"/>
              <a:ext cx="19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Degré de liberté = n-1</a:t>
              </a:r>
            </a:p>
          </p:txBody>
        </p:sp>
      </p:grpSp>
      <p:sp>
        <p:nvSpPr>
          <p:cNvPr id="56326" name="Rectangle 8"/>
          <p:cNvSpPr>
            <a:spLocks noChangeArrowheads="1"/>
          </p:cNvSpPr>
          <p:nvPr/>
        </p:nvSpPr>
        <p:spPr bwMode="auto">
          <a:xfrm>
            <a:off x="611188" y="476250"/>
            <a:ext cx="7058025"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Test de student</a:t>
            </a:r>
          </a:p>
        </p:txBody>
      </p:sp>
      <p:sp>
        <p:nvSpPr>
          <p:cNvPr id="3" name="Espace réservé du numéro de diapositive 2">
            <a:extLst>
              <a:ext uri="{FF2B5EF4-FFF2-40B4-BE49-F238E27FC236}">
                <a16:creationId xmlns:a16="http://schemas.microsoft.com/office/drawing/2014/main" id="{6840BA56-2E64-40B4-B086-99E83014DC99}"/>
              </a:ext>
            </a:extLst>
          </p:cNvPr>
          <p:cNvSpPr>
            <a:spLocks noGrp="1"/>
          </p:cNvSpPr>
          <p:nvPr>
            <p:ph type="sldNum" sz="quarter" idx="12"/>
          </p:nvPr>
        </p:nvSpPr>
        <p:spPr/>
        <p:txBody>
          <a:bodyPr/>
          <a:lstStyle/>
          <a:p>
            <a:fld id="{1BD1CC5A-BD4C-A94D-B1F2-221A06ABC680}" type="slidenum">
              <a:rPr lang="fr-FR" smtClean="0"/>
              <a:pPr/>
              <a:t>53</a:t>
            </a:fld>
            <a:endParaRPr lang="fr-FR"/>
          </a:p>
        </p:txBody>
      </p:sp>
    </p:spTree>
    <p:extLst>
      <p:ext uri="{BB962C8B-B14F-4D97-AF65-F5344CB8AC3E}">
        <p14:creationId xmlns:p14="http://schemas.microsoft.com/office/powerpoint/2010/main" val="1986418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33375"/>
            <a:ext cx="4384675" cy="6524625"/>
          </a:xfrm>
          <a:prstGeom prst="rect">
            <a:avLst/>
          </a:prstGeom>
          <a:solidFill>
            <a:schemeClr val="bg1"/>
          </a:solidFill>
          <a:ln w="9525">
            <a:solidFill>
              <a:schemeClr val="bg1"/>
            </a:solidFill>
            <a:miter lim="800000"/>
            <a:headEnd/>
            <a:tailEnd/>
          </a:ln>
        </p:spPr>
      </p:pic>
      <p:sp>
        <p:nvSpPr>
          <p:cNvPr id="58373" name="Rectangle 4"/>
          <p:cNvSpPr>
            <a:spLocks noChangeArrowheads="1"/>
          </p:cNvSpPr>
          <p:nvPr/>
        </p:nvSpPr>
        <p:spPr bwMode="auto">
          <a:xfrm>
            <a:off x="323850" y="765175"/>
            <a:ext cx="38877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2400"/>
              <a:t>Calcul du t de Student</a:t>
            </a:r>
          </a:p>
        </p:txBody>
      </p:sp>
      <p:sp>
        <p:nvSpPr>
          <p:cNvPr id="58374" name="Rectangle 5"/>
          <p:cNvSpPr>
            <a:spLocks noChangeArrowheads="1"/>
          </p:cNvSpPr>
          <p:nvPr/>
        </p:nvSpPr>
        <p:spPr bwMode="auto">
          <a:xfrm>
            <a:off x="0" y="1341438"/>
            <a:ext cx="45720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&gt; mean(nitrate)</a:t>
            </a:r>
          </a:p>
          <a:p>
            <a:r>
              <a:rPr lang="fr-FR"/>
              <a:t>[1] 29.16667</a:t>
            </a:r>
          </a:p>
          <a:p>
            <a:r>
              <a:rPr lang="fr-FR"/>
              <a:t>&gt; sd (nitrate)</a:t>
            </a:r>
          </a:p>
          <a:p>
            <a:r>
              <a:rPr lang="fr-FR"/>
              <a:t>[1] 23.88923</a:t>
            </a:r>
          </a:p>
        </p:txBody>
      </p:sp>
      <p:graphicFrame>
        <p:nvGraphicFramePr>
          <p:cNvPr id="58370" name="Object 2"/>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42006" name="Equation" r:id="rId4" imgW="391303" imgH="739129" progId="Equation.3">
                  <p:embed/>
                </p:oleObj>
              </mc:Choice>
              <mc:Fallback>
                <p:oleObj name="Equation" r:id="rId4" imgW="391303" imgH="739129"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8371" name="Object 3"/>
          <p:cNvGraphicFramePr>
            <a:graphicFrameLocks noChangeAspect="1"/>
          </p:cNvGraphicFramePr>
          <p:nvPr/>
        </p:nvGraphicFramePr>
        <p:xfrm>
          <a:off x="395288" y="2565400"/>
          <a:ext cx="2992437" cy="1039813"/>
        </p:xfrm>
        <a:graphic>
          <a:graphicData uri="http://schemas.openxmlformats.org/presentationml/2006/ole">
            <mc:AlternateContent xmlns:mc="http://schemas.openxmlformats.org/markup-compatibility/2006">
              <mc:Choice xmlns:v="urn:schemas-microsoft-com:vml" Requires="v">
                <p:oleObj spid="_x0000_s42007" name="Équation" r:id="rId6" imgW="1206500" imgH="419100" progId="Equation.3">
                  <p:embed/>
                </p:oleObj>
              </mc:Choice>
              <mc:Fallback>
                <p:oleObj name="Équation" r:id="rId6" imgW="1206500" imgH="4191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2565400"/>
                        <a:ext cx="2992437" cy="1039813"/>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8375" name="Rectangle 8"/>
          <p:cNvSpPr>
            <a:spLocks noChangeArrowheads="1"/>
          </p:cNvSpPr>
          <p:nvPr/>
        </p:nvSpPr>
        <p:spPr bwMode="auto">
          <a:xfrm>
            <a:off x="468313" y="3644900"/>
            <a:ext cx="3060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t = 0.955;      ddl = 30-1 = 29</a:t>
            </a:r>
          </a:p>
        </p:txBody>
      </p:sp>
      <p:sp>
        <p:nvSpPr>
          <p:cNvPr id="58376" name="Text Box 10"/>
          <p:cNvSpPr txBox="1">
            <a:spLocks noChangeArrowheads="1"/>
          </p:cNvSpPr>
          <p:nvPr/>
        </p:nvSpPr>
        <p:spPr bwMode="auto">
          <a:xfrm>
            <a:off x="0" y="4221163"/>
            <a:ext cx="4286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fr-FR" sz="1800"/>
              <a:t>t suit une distribution de student à 29 ddl</a:t>
            </a:r>
          </a:p>
        </p:txBody>
      </p:sp>
      <p:sp>
        <p:nvSpPr>
          <p:cNvPr id="58377" name="Oval 12"/>
          <p:cNvSpPr>
            <a:spLocks noChangeArrowheads="1"/>
          </p:cNvSpPr>
          <p:nvPr/>
        </p:nvSpPr>
        <p:spPr bwMode="auto">
          <a:xfrm>
            <a:off x="7021513" y="2349500"/>
            <a:ext cx="142875" cy="144463"/>
          </a:xfrm>
          <a:prstGeom prst="ellipse">
            <a:avLst/>
          </a:prstGeom>
          <a:solidFill>
            <a:srgbClr val="FF3300"/>
          </a:solidFill>
          <a:ln w="9525">
            <a:solidFill>
              <a:srgbClr val="FF3300"/>
            </a:solidFill>
            <a:round/>
            <a:headEnd/>
            <a:tailEnd/>
          </a:ln>
        </p:spPr>
        <p:txBody>
          <a:bodyPr wrap="none" anchor="ctr">
            <a:spAutoFit/>
          </a:bodyPr>
          <a:lstStyle/>
          <a:p>
            <a:endParaRPr lang="fr-FR"/>
          </a:p>
        </p:txBody>
      </p:sp>
      <p:sp>
        <p:nvSpPr>
          <p:cNvPr id="58378" name="Line 14"/>
          <p:cNvSpPr>
            <a:spLocks noChangeShapeType="1"/>
          </p:cNvSpPr>
          <p:nvPr/>
        </p:nvSpPr>
        <p:spPr bwMode="auto">
          <a:xfrm flipV="1">
            <a:off x="7092950" y="4797425"/>
            <a:ext cx="0" cy="9366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sp>
        <p:nvSpPr>
          <p:cNvPr id="58379" name="Line 15"/>
          <p:cNvSpPr>
            <a:spLocks noChangeShapeType="1"/>
          </p:cNvSpPr>
          <p:nvPr/>
        </p:nvSpPr>
        <p:spPr bwMode="auto">
          <a:xfrm flipH="1" flipV="1">
            <a:off x="5364163" y="4797425"/>
            <a:ext cx="1657350"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sp>
        <p:nvSpPr>
          <p:cNvPr id="58390" name="Rectangle 22"/>
          <p:cNvSpPr>
            <a:spLocks noChangeArrowheads="1"/>
          </p:cNvSpPr>
          <p:nvPr/>
        </p:nvSpPr>
        <p:spPr bwMode="auto">
          <a:xfrm>
            <a:off x="0" y="4868863"/>
            <a:ext cx="4427538"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t>=&gt; p = 0.17 =&gt; </a:t>
            </a:r>
            <a:r>
              <a:rPr lang="en-US" dirty="0" err="1"/>
              <a:t>Probabilité</a:t>
            </a:r>
            <a:r>
              <a:rPr lang="en-US" dirty="0"/>
              <a:t> </a:t>
            </a:r>
            <a:r>
              <a:rPr lang="en-US" dirty="0" err="1"/>
              <a:t>d’avoir</a:t>
            </a:r>
            <a:r>
              <a:rPr lang="en-US" dirty="0"/>
              <a:t> </a:t>
            </a:r>
            <a:r>
              <a:rPr lang="en-US" dirty="0" err="1"/>
              <a:t>une</a:t>
            </a:r>
            <a:r>
              <a:rPr lang="en-US" dirty="0"/>
              <a:t> </a:t>
            </a:r>
            <a:r>
              <a:rPr lang="en-US" dirty="0" err="1"/>
              <a:t>valeur</a:t>
            </a:r>
            <a:r>
              <a:rPr lang="en-US" dirty="0"/>
              <a:t> </a:t>
            </a:r>
            <a:r>
              <a:rPr lang="en-US" dirty="0" err="1"/>
              <a:t>d’au</a:t>
            </a:r>
            <a:r>
              <a:rPr lang="en-US" dirty="0"/>
              <a:t> </a:t>
            </a:r>
            <a:r>
              <a:rPr lang="en-US" dirty="0" err="1"/>
              <a:t>moins</a:t>
            </a:r>
            <a:r>
              <a:rPr lang="en-US" dirty="0"/>
              <a:t> 0.955 sous H0 </a:t>
            </a:r>
            <a:r>
              <a:rPr lang="en-US" dirty="0" err="1"/>
              <a:t>est</a:t>
            </a:r>
            <a:r>
              <a:rPr lang="en-US" dirty="0"/>
              <a:t> de 17% (&gt; </a:t>
            </a:r>
            <a:r>
              <a:rPr lang="en-US" dirty="0" err="1"/>
              <a:t>seuil</a:t>
            </a:r>
            <a:r>
              <a:rPr lang="en-US" dirty="0"/>
              <a:t> de 5%) =&gt; on </a:t>
            </a:r>
            <a:r>
              <a:rPr lang="en-US" dirty="0" err="1"/>
              <a:t>accepte</a:t>
            </a:r>
            <a:r>
              <a:rPr lang="en-US" dirty="0"/>
              <a:t> H0</a:t>
            </a:r>
          </a:p>
        </p:txBody>
      </p:sp>
      <p:sp>
        <p:nvSpPr>
          <p:cNvPr id="58381" name="Rectangle 23"/>
          <p:cNvSpPr>
            <a:spLocks noChangeArrowheads="1"/>
          </p:cNvSpPr>
          <p:nvPr/>
        </p:nvSpPr>
        <p:spPr bwMode="auto">
          <a:xfrm>
            <a:off x="7524750" y="3068638"/>
            <a:ext cx="161925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1600"/>
              <a:t>Valeur seuil à 5% est t </a:t>
            </a:r>
            <a:r>
              <a:rPr lang="fr-FR" sz="1600" baseline="-25000"/>
              <a:t>(29;0.05)</a:t>
            </a:r>
            <a:r>
              <a:rPr lang="fr-FR" sz="1600"/>
              <a:t> =2.0452</a:t>
            </a:r>
            <a:endParaRPr lang="en-GB" sz="1600"/>
          </a:p>
        </p:txBody>
      </p:sp>
      <p:sp>
        <p:nvSpPr>
          <p:cNvPr id="58382" name="Line 24"/>
          <p:cNvSpPr>
            <a:spLocks noChangeShapeType="1"/>
          </p:cNvSpPr>
          <p:nvPr/>
        </p:nvSpPr>
        <p:spPr bwMode="auto">
          <a:xfrm flipH="1" flipV="1">
            <a:off x="7451725" y="2565400"/>
            <a:ext cx="2159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sp>
        <p:nvSpPr>
          <p:cNvPr id="58393" name="Rectangle 25"/>
          <p:cNvSpPr>
            <a:spLocks noChangeArrowheads="1"/>
          </p:cNvSpPr>
          <p:nvPr/>
        </p:nvSpPr>
        <p:spPr bwMode="auto">
          <a:xfrm>
            <a:off x="5003800" y="3789363"/>
            <a:ext cx="38877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=&gt; Tobs &lt; tseuil =&gt; on accepte H0</a:t>
            </a:r>
          </a:p>
        </p:txBody>
      </p:sp>
      <p:sp>
        <p:nvSpPr>
          <p:cNvPr id="58389" name="Rectangle 21"/>
          <p:cNvSpPr>
            <a:spLocks noChangeArrowheads="1"/>
          </p:cNvSpPr>
          <p:nvPr/>
        </p:nvSpPr>
        <p:spPr bwMode="auto">
          <a:xfrm>
            <a:off x="250825" y="5876925"/>
            <a:ext cx="37449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&gt; pt(0.955, ddl, lower.tail = TRUE)</a:t>
            </a:r>
          </a:p>
          <a:p>
            <a:r>
              <a:rPr lang="en-US"/>
              <a:t>[1] 0.8360167</a:t>
            </a:r>
          </a:p>
        </p:txBody>
      </p:sp>
      <p:sp>
        <p:nvSpPr>
          <p:cNvPr id="58394" name="Rectangle 26"/>
          <p:cNvSpPr>
            <a:spLocks noChangeArrowheads="1"/>
          </p:cNvSpPr>
          <p:nvPr/>
        </p:nvSpPr>
        <p:spPr bwMode="auto">
          <a:xfrm>
            <a:off x="4427538" y="4172471"/>
            <a:ext cx="4897437" cy="2708275"/>
          </a:xfrm>
          <a:prstGeom prst="rect">
            <a:avLst/>
          </a:prstGeom>
          <a:solidFill>
            <a:schemeClr val="bg1"/>
          </a:solidFill>
          <a:ln w="9525">
            <a:solidFill>
              <a:schemeClr val="bg1"/>
            </a:solidFill>
            <a:miter lim="800000"/>
            <a:headEnd/>
            <a:tailEnd/>
          </a:ln>
        </p:spPr>
        <p:txBody>
          <a:bodyPr wrap="none" anchor="ctr">
            <a:spAutoFit/>
          </a:bodyPr>
          <a:lstStyle/>
          <a:p>
            <a:endParaRPr lang="fr-FR"/>
          </a:p>
        </p:txBody>
      </p:sp>
      <p:sp>
        <p:nvSpPr>
          <p:cNvPr id="2" name="Espace réservé du numéro de diapositive 1">
            <a:extLst>
              <a:ext uri="{FF2B5EF4-FFF2-40B4-BE49-F238E27FC236}">
                <a16:creationId xmlns:a16="http://schemas.microsoft.com/office/drawing/2014/main" id="{72E9608C-804F-42F3-A09D-E0A2BB1B9F8A}"/>
              </a:ext>
            </a:extLst>
          </p:cNvPr>
          <p:cNvSpPr>
            <a:spLocks noGrp="1"/>
          </p:cNvSpPr>
          <p:nvPr>
            <p:ph type="sldNum" sz="quarter" idx="12"/>
          </p:nvPr>
        </p:nvSpPr>
        <p:spPr/>
        <p:txBody>
          <a:bodyPr/>
          <a:lstStyle/>
          <a:p>
            <a:fld id="{1BD1CC5A-BD4C-A94D-B1F2-221A06ABC680}" type="slidenum">
              <a:rPr lang="fr-FR" smtClean="0"/>
              <a:pPr/>
              <a:t>54</a:t>
            </a:fld>
            <a:endParaRPr lang="fr-FR"/>
          </a:p>
        </p:txBody>
      </p:sp>
    </p:spTree>
    <p:extLst>
      <p:ext uri="{BB962C8B-B14F-4D97-AF65-F5344CB8AC3E}">
        <p14:creationId xmlns:p14="http://schemas.microsoft.com/office/powerpoint/2010/main" val="3184493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8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89">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grpId="0" nodeType="clickEffect">
                                  <p:stCondLst>
                                    <p:cond delay="0"/>
                                  </p:stCondLst>
                                  <p:childTnLst>
                                    <p:anim calcmode="lin" valueType="num">
                                      <p:cBhvr additive="base">
                                        <p:cTn id="20" dur="500"/>
                                        <p:tgtEl>
                                          <p:spTgt spid="58394"/>
                                        </p:tgtEl>
                                        <p:attrNameLst>
                                          <p:attrName>ppt_x</p:attrName>
                                        </p:attrNameLst>
                                      </p:cBhvr>
                                      <p:tavLst>
                                        <p:tav tm="0">
                                          <p:val>
                                            <p:strVal val="ppt_x"/>
                                          </p:val>
                                        </p:tav>
                                        <p:tav tm="100000">
                                          <p:val>
                                            <p:strVal val="ppt_x"/>
                                          </p:val>
                                        </p:tav>
                                      </p:tavLst>
                                    </p:anim>
                                    <p:anim calcmode="lin" valueType="num">
                                      <p:cBhvr additive="base">
                                        <p:cTn id="21" dur="500"/>
                                        <p:tgtEl>
                                          <p:spTgt spid="58394"/>
                                        </p:tgtEl>
                                        <p:attrNameLst>
                                          <p:attrName>ppt_y</p:attrName>
                                        </p:attrNameLst>
                                      </p:cBhvr>
                                      <p:tavLst>
                                        <p:tav tm="0">
                                          <p:val>
                                            <p:strVal val="ppt_y"/>
                                          </p:val>
                                        </p:tav>
                                        <p:tav tm="100000">
                                          <p:val>
                                            <p:strVal val="1+ppt_h/2"/>
                                          </p:val>
                                        </p:tav>
                                      </p:tavLst>
                                    </p:anim>
                                    <p:set>
                                      <p:cBhvr>
                                        <p:cTn id="22" dur="1" fill="hold">
                                          <p:stCondLst>
                                            <p:cond delay="499"/>
                                          </p:stCondLst>
                                        </p:cTn>
                                        <p:tgtEl>
                                          <p:spTgt spid="583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0" grpId="0"/>
      <p:bldP spid="58393" grpId="0"/>
      <p:bldP spid="5839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179388" y="908050"/>
            <a:ext cx="8424862"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i="1" dirty="0"/>
              <a:t>Exemple : contrôle des teneurs en nitrates de 30 eaux de source d’une région donnée (mg NO</a:t>
            </a:r>
            <a:r>
              <a:rPr lang="fr-FR" i="1" baseline="-25000" dirty="0"/>
              <a:t>3</a:t>
            </a:r>
            <a:r>
              <a:rPr lang="fr-FR" i="1" dirty="0"/>
              <a:t>/l) , </a:t>
            </a:r>
            <a:r>
              <a:rPr lang="fr-FR" b="1" i="1" dirty="0"/>
              <a:t>norme = 25 mg/l</a:t>
            </a:r>
          </a:p>
          <a:p>
            <a:endParaRPr lang="fr-FR" b="1" i="1" dirty="0"/>
          </a:p>
          <a:p>
            <a:r>
              <a:rPr lang="fr-FR" i="1" dirty="0"/>
              <a:t>37 ; 21 ; 0 ; 19 ; 1 ; 5 ; 0 ; 13 ; 1 ; 20 ; 34 ; 19 ; 17 ; 74 ; 28 ; 34 ; 61 ; 15 ; 35 ; 55 ; 28 ; 10 ; 69 ; 48 ; 63 ; 8 ; 18 ; 34 ; 18 ; 90</a:t>
            </a:r>
          </a:p>
          <a:p>
            <a:endParaRPr lang="fr-FR" i="1" dirty="0"/>
          </a:p>
          <a:p>
            <a:r>
              <a:rPr lang="fr-FR" i="1" dirty="0"/>
              <a:t>Est-ce que le taux de nitrates est conforme à la norme ? </a:t>
            </a:r>
          </a:p>
          <a:p>
            <a:endParaRPr lang="fr-FR" i="1" dirty="0"/>
          </a:p>
          <a:p>
            <a:r>
              <a:rPr lang="fr-FR" i="1" dirty="0"/>
              <a:t>=&gt; Est-ce que la norme est inclue dans l’intervalle de confiance de la moyenne estimée sur l’échantillon ? </a:t>
            </a:r>
          </a:p>
        </p:txBody>
      </p:sp>
      <p:graphicFrame>
        <p:nvGraphicFramePr>
          <p:cNvPr id="108549" name="Object 2"/>
          <p:cNvGraphicFramePr>
            <a:graphicFrameLocks noGrp="1" noChangeAspect="1"/>
          </p:cNvGraphicFramePr>
          <p:nvPr>
            <p:ph/>
          </p:nvPr>
        </p:nvGraphicFramePr>
        <p:xfrm>
          <a:off x="1835150" y="4100513"/>
          <a:ext cx="5689600" cy="577850"/>
        </p:xfrm>
        <a:graphic>
          <a:graphicData uri="http://schemas.openxmlformats.org/presentationml/2006/ole">
            <mc:AlternateContent xmlns:mc="http://schemas.openxmlformats.org/markup-compatibility/2006">
              <mc:Choice xmlns:v="urn:schemas-microsoft-com:vml" Requires="v">
                <p:oleObj spid="_x0000_s43020" name="Équation" r:id="rId3" imgW="2374900" imgH="241300" progId="Equation.3">
                  <p:embed/>
                </p:oleObj>
              </mc:Choice>
              <mc:Fallback>
                <p:oleObj name="Équation" r:id="rId3" imgW="23749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100513"/>
                        <a:ext cx="5689600" cy="57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9396" name="Rectangle 5"/>
          <p:cNvSpPr>
            <a:spLocks noChangeArrowheads="1"/>
          </p:cNvSpPr>
          <p:nvPr/>
        </p:nvSpPr>
        <p:spPr bwMode="auto">
          <a:xfrm>
            <a:off x="179388" y="5013325"/>
            <a:ext cx="4752975"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&gt; mean(nitrate)</a:t>
            </a:r>
          </a:p>
          <a:p>
            <a:r>
              <a:rPr lang="fr-FR"/>
              <a:t>[1] 29.16667</a:t>
            </a:r>
          </a:p>
          <a:p>
            <a:r>
              <a:rPr lang="fr-FR"/>
              <a:t>&gt; sd (nitrate)</a:t>
            </a:r>
          </a:p>
          <a:p>
            <a:r>
              <a:rPr lang="fr-FR"/>
              <a:t>[1] 23.88923</a:t>
            </a:r>
          </a:p>
          <a:p>
            <a:r>
              <a:rPr lang="fr-FR"/>
              <a:t>t(ddl, 5%), ici ddl = n-1 = 29; t(29, 5%) = 2.04 </a:t>
            </a:r>
          </a:p>
        </p:txBody>
      </p:sp>
      <p:sp>
        <p:nvSpPr>
          <p:cNvPr id="59397" name="Rectangle 5"/>
          <p:cNvSpPr>
            <a:spLocks noChangeArrowheads="1"/>
          </p:cNvSpPr>
          <p:nvPr/>
        </p:nvSpPr>
        <p:spPr bwMode="auto">
          <a:xfrm>
            <a:off x="5651500" y="5084763"/>
            <a:ext cx="2881313"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20.24 &lt; 29.17 &lt; 38.08</a:t>
            </a:r>
          </a:p>
          <a:p>
            <a:r>
              <a:rPr lang="fr-FR"/>
              <a:t>=&gt; 25 est bien inclus dans l’intervalle de confiance à 95% de la moyenne</a:t>
            </a:r>
          </a:p>
        </p:txBody>
      </p:sp>
      <p:sp>
        <p:nvSpPr>
          <p:cNvPr id="2" name="Espace réservé du numéro de diapositive 1">
            <a:extLst>
              <a:ext uri="{FF2B5EF4-FFF2-40B4-BE49-F238E27FC236}">
                <a16:creationId xmlns:a16="http://schemas.microsoft.com/office/drawing/2014/main" id="{AF861D48-131F-416D-8096-D5163030B6E5}"/>
              </a:ext>
            </a:extLst>
          </p:cNvPr>
          <p:cNvSpPr>
            <a:spLocks noGrp="1"/>
          </p:cNvSpPr>
          <p:nvPr>
            <p:ph type="sldNum" sz="quarter" idx="11"/>
          </p:nvPr>
        </p:nvSpPr>
        <p:spPr/>
        <p:txBody>
          <a:bodyPr/>
          <a:lstStyle/>
          <a:p>
            <a:fld id="{406B7885-BC3D-A442-BABA-5D02E9FC239B}" type="slidenum">
              <a:rPr lang="en-GB" smtClean="0"/>
              <a:pPr/>
              <a:t>55</a:t>
            </a:fld>
            <a:endParaRPr lang="en-GB"/>
          </a:p>
        </p:txBody>
      </p:sp>
    </p:spTree>
    <p:extLst>
      <p:ext uri="{BB962C8B-B14F-4D97-AF65-F5344CB8AC3E}">
        <p14:creationId xmlns:p14="http://schemas.microsoft.com/office/powerpoint/2010/main" val="2416924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611188" y="476250"/>
            <a:ext cx="7058025" cy="649288"/>
          </a:xfrm>
        </p:spPr>
        <p:txBody>
          <a:bodyPr/>
          <a:lstStyle/>
          <a:p>
            <a:pPr eaLnBrk="1" hangingPunct="1"/>
            <a:r>
              <a:rPr lang="fr-FR">
                <a:latin typeface="Arial" charset="0"/>
                <a:cs typeface="Arial" charset="0"/>
              </a:rPr>
              <a:t>Test de student</a:t>
            </a:r>
          </a:p>
        </p:txBody>
      </p:sp>
      <p:sp>
        <p:nvSpPr>
          <p:cNvPr id="60419" name="Rectangle 4"/>
          <p:cNvSpPr>
            <a:spLocks noChangeArrowheads="1"/>
          </p:cNvSpPr>
          <p:nvPr/>
        </p:nvSpPr>
        <p:spPr bwMode="auto">
          <a:xfrm>
            <a:off x="1501775" y="1125538"/>
            <a:ext cx="5518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b="1"/>
              <a:t>Comparaison de deux échantillons indépendants</a:t>
            </a:r>
          </a:p>
        </p:txBody>
      </p:sp>
      <p:sp>
        <p:nvSpPr>
          <p:cNvPr id="60420" name="Rectangle 10"/>
          <p:cNvSpPr>
            <a:spLocks noChangeArrowheads="1"/>
          </p:cNvSpPr>
          <p:nvPr/>
        </p:nvSpPr>
        <p:spPr bwMode="auto">
          <a:xfrm>
            <a:off x="250825" y="1484313"/>
            <a:ext cx="8893175"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1400"/>
              <a:t>Exo 3 : un chercheur souhaite pouvoir identifier le sexe de chacal à partir de mâchoire retrouvée dans la nature. Afin de savoir si cela est possible, il mesure la longueur de la mâchoire inférieure (en mm) de 10 chacals mâles et 10 chacals femelles conservées au British Museum. </a:t>
            </a:r>
          </a:p>
          <a:p>
            <a:r>
              <a:rPr lang="fr-FR" sz="1400"/>
              <a:t>• mâles 120 107 110 116 114 111 113 117 114 112</a:t>
            </a:r>
          </a:p>
          <a:p>
            <a:r>
              <a:rPr lang="fr-FR" sz="1400"/>
              <a:t>• femelles 110 111 107 108 110 105 107 106 111 111</a:t>
            </a:r>
          </a:p>
        </p:txBody>
      </p:sp>
      <p:sp>
        <p:nvSpPr>
          <p:cNvPr id="32785" name="Rectangle 17"/>
          <p:cNvSpPr>
            <a:spLocks noChangeArrowheads="1"/>
          </p:cNvSpPr>
          <p:nvPr/>
        </p:nvSpPr>
        <p:spPr bwMode="auto">
          <a:xfrm>
            <a:off x="250825" y="3141663"/>
            <a:ext cx="4608513"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Variable dépendante : la longueur de la mâchoire =&gt; quantitative</a:t>
            </a:r>
          </a:p>
          <a:p>
            <a:r>
              <a:rPr lang="fr-FR"/>
              <a:t>Variable indépendante : le sexe (deux niveaux, M et F) =&gt; qualitative, nominale</a:t>
            </a:r>
          </a:p>
          <a:p>
            <a:endParaRPr lang="fr-FR"/>
          </a:p>
          <a:p>
            <a:r>
              <a:rPr lang="fr-FR"/>
              <a:t>H0 : les deux sexes ont la même moyenne de longueur de mâchoire</a:t>
            </a:r>
          </a:p>
          <a:p>
            <a:r>
              <a:rPr lang="fr-FR"/>
              <a:t>H1 : la moyenne de la longueur de mâchoire est différente entre les deux sexes</a:t>
            </a:r>
            <a:endParaRPr lang="en-GB"/>
          </a:p>
        </p:txBody>
      </p:sp>
      <p:pic>
        <p:nvPicPr>
          <p:cNvPr id="3278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276475"/>
            <a:ext cx="3933825" cy="392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1CE33FA1-CF46-4779-8F11-CAEDB233D6A3}"/>
              </a:ext>
            </a:extLst>
          </p:cNvPr>
          <p:cNvSpPr>
            <a:spLocks noGrp="1"/>
          </p:cNvSpPr>
          <p:nvPr>
            <p:ph type="sldNum" sz="quarter" idx="12"/>
          </p:nvPr>
        </p:nvSpPr>
        <p:spPr/>
        <p:txBody>
          <a:bodyPr/>
          <a:lstStyle/>
          <a:p>
            <a:fld id="{1BD1CC5A-BD4C-A94D-B1F2-221A06ABC680}" type="slidenum">
              <a:rPr lang="fr-FR" smtClean="0"/>
              <a:pPr/>
              <a:t>56</a:t>
            </a:fld>
            <a:endParaRPr lang="fr-FR"/>
          </a:p>
        </p:txBody>
      </p:sp>
    </p:spTree>
    <p:extLst>
      <p:ext uri="{BB962C8B-B14F-4D97-AF65-F5344CB8AC3E}">
        <p14:creationId xmlns:p14="http://schemas.microsoft.com/office/powerpoint/2010/main" val="1687923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468313" y="2349500"/>
          <a:ext cx="2374900" cy="1462088"/>
        </p:xfrm>
        <a:graphic>
          <a:graphicData uri="http://schemas.openxmlformats.org/presentationml/2006/ole">
            <mc:AlternateContent xmlns:mc="http://schemas.openxmlformats.org/markup-compatibility/2006">
              <mc:Choice xmlns:v="urn:schemas-microsoft-com:vml" Requires="v">
                <p:oleObj spid="_x0000_s46112" name="Equation" r:id="rId3" imgW="1256755" imgH="774364" progId="Equation.3">
                  <p:embed/>
                </p:oleObj>
              </mc:Choice>
              <mc:Fallback>
                <p:oleObj name="Equation" r:id="rId3" imgW="1256755" imgH="774364"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349500"/>
                        <a:ext cx="2374900" cy="1462088"/>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6002338" y="2432050"/>
          <a:ext cx="2684462" cy="815975"/>
        </p:xfrm>
        <a:graphic>
          <a:graphicData uri="http://schemas.openxmlformats.org/presentationml/2006/ole">
            <mc:AlternateContent xmlns:mc="http://schemas.openxmlformats.org/markup-compatibility/2006">
              <mc:Choice xmlns:v="urn:schemas-microsoft-com:vml" Requires="v">
                <p:oleObj spid="_x0000_s46113" name="Equation" r:id="rId5" imgW="1586811" imgH="482391" progId="Equation.3">
                  <p:embed/>
                </p:oleObj>
              </mc:Choice>
              <mc:Fallback>
                <p:oleObj name="Equation" r:id="rId5" imgW="1586811" imgH="482391"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2338" y="2432050"/>
                        <a:ext cx="2684462" cy="81597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45" name="Rectangle 6"/>
          <p:cNvSpPr>
            <a:spLocks noChangeArrowheads="1"/>
          </p:cNvSpPr>
          <p:nvPr/>
        </p:nvSpPr>
        <p:spPr bwMode="auto">
          <a:xfrm>
            <a:off x="3635375" y="3284538"/>
            <a:ext cx="31670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Degré de liberté = n</a:t>
            </a:r>
            <a:r>
              <a:rPr lang="fr-FR" baseline="-25000"/>
              <a:t>x</a:t>
            </a:r>
            <a:r>
              <a:rPr lang="fr-FR"/>
              <a:t>+n</a:t>
            </a:r>
            <a:r>
              <a:rPr lang="fr-FR" baseline="-25000"/>
              <a:t>y</a:t>
            </a:r>
            <a:r>
              <a:rPr lang="fr-FR"/>
              <a:t>-2</a:t>
            </a:r>
          </a:p>
        </p:txBody>
      </p:sp>
      <p:sp>
        <p:nvSpPr>
          <p:cNvPr id="61446" name="Rectangle 7"/>
          <p:cNvSpPr>
            <a:spLocks noChangeArrowheads="1"/>
          </p:cNvSpPr>
          <p:nvPr/>
        </p:nvSpPr>
        <p:spPr bwMode="auto">
          <a:xfrm>
            <a:off x="4140200" y="2708275"/>
            <a:ext cx="936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avec</a:t>
            </a:r>
          </a:p>
        </p:txBody>
      </p:sp>
      <p:sp>
        <p:nvSpPr>
          <p:cNvPr id="61447" name="Rectangle 9"/>
          <p:cNvSpPr>
            <a:spLocks noGrp="1" noChangeArrowheads="1"/>
          </p:cNvSpPr>
          <p:nvPr>
            <p:ph type="body" sz="half" idx="1"/>
          </p:nvPr>
        </p:nvSpPr>
        <p:spPr>
          <a:xfrm>
            <a:off x="539750" y="692150"/>
            <a:ext cx="7272338" cy="576263"/>
          </a:xfrm>
          <a:noFill/>
        </p:spPr>
        <p:txBody>
          <a:bodyPr/>
          <a:lstStyle/>
          <a:p>
            <a:pPr eaLnBrk="1" hangingPunct="1"/>
            <a:r>
              <a:rPr lang="fr-FR" sz="2800">
                <a:latin typeface="Arial" charset="0"/>
                <a:cs typeface="Arial" charset="0"/>
              </a:rPr>
              <a:t>Test de student</a:t>
            </a:r>
          </a:p>
        </p:txBody>
      </p:sp>
      <p:sp>
        <p:nvSpPr>
          <p:cNvPr id="61448" name="Rectangle 10"/>
          <p:cNvSpPr>
            <a:spLocks noChangeArrowheads="1"/>
          </p:cNvSpPr>
          <p:nvPr/>
        </p:nvSpPr>
        <p:spPr bwMode="auto">
          <a:xfrm>
            <a:off x="395288" y="1341438"/>
            <a:ext cx="8280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Principe : on compare l’écart entre les deux moyennes à 0 après l’avoir standardisé par la variance intra groupe</a:t>
            </a:r>
            <a:endParaRPr lang="en-GB"/>
          </a:p>
        </p:txBody>
      </p:sp>
      <p:grpSp>
        <p:nvGrpSpPr>
          <p:cNvPr id="2" name="Group 22"/>
          <p:cNvGrpSpPr>
            <a:grpSpLocks/>
          </p:cNvGrpSpPr>
          <p:nvPr/>
        </p:nvGrpSpPr>
        <p:grpSpPr bwMode="auto">
          <a:xfrm>
            <a:off x="5076825" y="4005263"/>
            <a:ext cx="4587875" cy="1290637"/>
            <a:chOff x="3198" y="2523"/>
            <a:chExt cx="2890" cy="813"/>
          </a:xfrm>
        </p:grpSpPr>
        <p:sp>
          <p:nvSpPr>
            <p:cNvPr id="61456" name="Rectangle 11"/>
            <p:cNvSpPr>
              <a:spLocks noChangeArrowheads="1"/>
            </p:cNvSpPr>
            <p:nvPr/>
          </p:nvSpPr>
          <p:spPr bwMode="auto">
            <a:xfrm>
              <a:off x="3198" y="2523"/>
              <a:ext cx="242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Moyenne X = 108.6 (femme)</a:t>
              </a:r>
            </a:p>
            <a:p>
              <a:r>
                <a:rPr lang="en-GB"/>
                <a:t>Moyenne Y = 113.4 (homme)</a:t>
              </a:r>
            </a:p>
          </p:txBody>
        </p:sp>
        <p:sp>
          <p:nvSpPr>
            <p:cNvPr id="61457" name="Rectangle 13"/>
            <p:cNvSpPr>
              <a:spLocks noChangeArrowheads="1"/>
            </p:cNvSpPr>
            <p:nvPr/>
          </p:nvSpPr>
          <p:spPr bwMode="auto">
            <a:xfrm>
              <a:off x="3198" y="2931"/>
              <a:ext cx="2890"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t>Variance X = 5.16 (femme)</a:t>
              </a:r>
            </a:p>
            <a:p>
              <a:r>
                <a:rPr lang="en-GB"/>
                <a:t>Variance Y = 13.82 (homme)</a:t>
              </a:r>
            </a:p>
          </p:txBody>
        </p:sp>
      </p:grpSp>
      <p:grpSp>
        <p:nvGrpSpPr>
          <p:cNvPr id="3" name="Group 21"/>
          <p:cNvGrpSpPr>
            <a:grpSpLocks/>
          </p:cNvGrpSpPr>
          <p:nvPr/>
        </p:nvGrpSpPr>
        <p:grpSpPr bwMode="auto">
          <a:xfrm>
            <a:off x="611188" y="4005263"/>
            <a:ext cx="3308350" cy="1331912"/>
            <a:chOff x="385" y="2523"/>
            <a:chExt cx="2084" cy="839"/>
          </a:xfrm>
        </p:grpSpPr>
        <p:graphicFrame>
          <p:nvGraphicFramePr>
            <p:cNvPr id="61444" name="Object 4"/>
            <p:cNvGraphicFramePr>
              <a:graphicFrameLocks noChangeAspect="1"/>
            </p:cNvGraphicFramePr>
            <p:nvPr/>
          </p:nvGraphicFramePr>
          <p:xfrm>
            <a:off x="1202" y="2523"/>
            <a:ext cx="1267" cy="839"/>
          </p:xfrm>
          <a:graphic>
            <a:graphicData uri="http://schemas.openxmlformats.org/presentationml/2006/ole">
              <mc:AlternateContent xmlns:mc="http://schemas.openxmlformats.org/markup-compatibility/2006">
                <mc:Choice xmlns:v="urn:schemas-microsoft-com:vml" Requires="v">
                  <p:oleObj spid="_x0000_s46114" name="Équation" r:id="rId7" imgW="977900" imgH="647700" progId="Equation.3">
                    <p:embed/>
                  </p:oleObj>
                </mc:Choice>
                <mc:Fallback>
                  <p:oleObj name="Équation" r:id="rId7" imgW="977900" imgH="6477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2" y="2523"/>
                          <a:ext cx="1267" cy="839"/>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55" name="Rectangle 20"/>
            <p:cNvSpPr>
              <a:spLocks noChangeArrowheads="1"/>
            </p:cNvSpPr>
            <p:nvPr/>
          </p:nvSpPr>
          <p:spPr bwMode="auto">
            <a:xfrm>
              <a:off x="385" y="2795"/>
              <a:ext cx="113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Si n</a:t>
              </a:r>
              <a:r>
                <a:rPr lang="fr-FR" baseline="-25000"/>
                <a:t>x</a:t>
              </a:r>
              <a:r>
                <a:rPr lang="fr-FR"/>
                <a:t>= n</a:t>
              </a:r>
              <a:r>
                <a:rPr lang="fr-FR" baseline="-25000"/>
                <a:t>y</a:t>
              </a:r>
            </a:p>
          </p:txBody>
        </p:sp>
      </p:grpSp>
      <p:grpSp>
        <p:nvGrpSpPr>
          <p:cNvPr id="4" name="Group 25"/>
          <p:cNvGrpSpPr>
            <a:grpSpLocks/>
          </p:cNvGrpSpPr>
          <p:nvPr/>
        </p:nvGrpSpPr>
        <p:grpSpPr bwMode="auto">
          <a:xfrm>
            <a:off x="177800" y="5516563"/>
            <a:ext cx="8559800" cy="1344612"/>
            <a:chOff x="112" y="3475"/>
            <a:chExt cx="5392" cy="847"/>
          </a:xfrm>
        </p:grpSpPr>
        <p:sp>
          <p:nvSpPr>
            <p:cNvPr id="61452" name="Rectangle 16"/>
            <p:cNvSpPr>
              <a:spLocks noChangeArrowheads="1"/>
            </p:cNvSpPr>
            <p:nvPr/>
          </p:nvSpPr>
          <p:spPr bwMode="auto">
            <a:xfrm>
              <a:off x="158" y="3475"/>
              <a:ext cx="444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t>T</a:t>
              </a:r>
              <a:r>
                <a:rPr lang="en-GB" baseline="-25000"/>
                <a:t>obs</a:t>
              </a:r>
              <a:r>
                <a:rPr lang="en-GB"/>
                <a:t>  = (108.6-113.4)/racine(1/10*(5.16+13.82)) = 4.8 / 1.377 = -3.48</a:t>
              </a:r>
            </a:p>
          </p:txBody>
        </p:sp>
        <p:sp>
          <p:nvSpPr>
            <p:cNvPr id="61453" name="Rectangle 23"/>
            <p:cNvSpPr>
              <a:spLocks noChangeArrowheads="1"/>
            </p:cNvSpPr>
            <p:nvPr/>
          </p:nvSpPr>
          <p:spPr bwMode="auto">
            <a:xfrm>
              <a:off x="112" y="3747"/>
              <a:ext cx="539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t>T</a:t>
              </a:r>
              <a:r>
                <a:rPr lang="en-GB" baseline="-25000"/>
                <a:t>obs</a:t>
              </a:r>
              <a:r>
                <a:rPr lang="en-GB"/>
                <a:t>  cette valeur statistique suit une loi de student de ddl = 18    tseuil </a:t>
              </a:r>
              <a:r>
                <a:rPr lang="en-GB" baseline="-25000"/>
                <a:t>0.05</a:t>
              </a:r>
              <a:r>
                <a:rPr lang="en-GB"/>
                <a:t> = 2.1009</a:t>
              </a:r>
            </a:p>
          </p:txBody>
        </p:sp>
        <p:sp>
          <p:nvSpPr>
            <p:cNvPr id="61454" name="Rectangle 24"/>
            <p:cNvSpPr>
              <a:spLocks noChangeArrowheads="1"/>
            </p:cNvSpPr>
            <p:nvPr/>
          </p:nvSpPr>
          <p:spPr bwMode="auto">
            <a:xfrm>
              <a:off x="158" y="4089"/>
              <a:ext cx="513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dirty="0" err="1"/>
                <a:t>Tobs</a:t>
              </a:r>
              <a:r>
                <a:rPr lang="en-GB" dirty="0"/>
                <a:t> &gt; </a:t>
              </a:r>
              <a:r>
                <a:rPr lang="en-GB" dirty="0" err="1"/>
                <a:t>tseuil</a:t>
              </a:r>
              <a:r>
                <a:rPr lang="en-GB" dirty="0"/>
                <a:t> =&gt; on </a:t>
              </a:r>
              <a:r>
                <a:rPr lang="en-GB" dirty="0" err="1"/>
                <a:t>rejette</a:t>
              </a:r>
              <a:r>
                <a:rPr lang="en-GB" dirty="0"/>
                <a:t> l</a:t>
              </a:r>
              <a:r>
                <a:rPr lang="ja-JP" altLang="en-GB" dirty="0"/>
                <a:t>’</a:t>
              </a:r>
              <a:r>
                <a:rPr lang="en-GB" dirty="0" err="1"/>
                <a:t>hypothèse</a:t>
              </a:r>
              <a:r>
                <a:rPr lang="en-GB" dirty="0"/>
                <a:t> </a:t>
              </a:r>
              <a:r>
                <a:rPr lang="en-GB" dirty="0" err="1"/>
                <a:t>nulle</a:t>
              </a:r>
              <a:r>
                <a:rPr lang="en-GB" dirty="0"/>
                <a:t> =&gt; </a:t>
              </a:r>
              <a:r>
                <a:rPr lang="en-GB" dirty="0" err="1"/>
                <a:t>il</a:t>
              </a:r>
              <a:r>
                <a:rPr lang="en-GB" dirty="0"/>
                <a:t> </a:t>
              </a:r>
              <a:r>
                <a:rPr lang="en-GB" dirty="0" err="1"/>
                <a:t>existe</a:t>
              </a:r>
              <a:r>
                <a:rPr lang="en-GB" dirty="0"/>
                <a:t> des </a:t>
              </a:r>
              <a:r>
                <a:rPr lang="en-GB" dirty="0" err="1"/>
                <a:t>différences</a:t>
              </a:r>
              <a:r>
                <a:rPr lang="en-GB" dirty="0"/>
                <a:t> de </a:t>
              </a:r>
              <a:r>
                <a:rPr lang="en-GB" dirty="0" err="1"/>
                <a:t>moyennes</a:t>
              </a:r>
              <a:endParaRPr lang="en-GB" dirty="0"/>
            </a:p>
          </p:txBody>
        </p:sp>
      </p:grpSp>
      <p:sp>
        <p:nvSpPr>
          <p:cNvPr id="5" name="Espace réservé du numéro de diapositive 4">
            <a:extLst>
              <a:ext uri="{FF2B5EF4-FFF2-40B4-BE49-F238E27FC236}">
                <a16:creationId xmlns:a16="http://schemas.microsoft.com/office/drawing/2014/main" id="{50DFD280-C205-4F79-855C-936B3D10C3BA}"/>
              </a:ext>
            </a:extLst>
          </p:cNvPr>
          <p:cNvSpPr>
            <a:spLocks noGrp="1"/>
          </p:cNvSpPr>
          <p:nvPr>
            <p:ph type="sldNum" sz="quarter" idx="11"/>
          </p:nvPr>
        </p:nvSpPr>
        <p:spPr/>
        <p:txBody>
          <a:bodyPr/>
          <a:lstStyle/>
          <a:p>
            <a:fld id="{0DC5C631-A3E8-1045-B413-4F7B6AE5CC67}" type="slidenum">
              <a:rPr lang="en-GB" smtClean="0"/>
              <a:pPr/>
              <a:t>57</a:t>
            </a:fld>
            <a:endParaRPr lang="en-GB"/>
          </a:p>
        </p:txBody>
      </p:sp>
    </p:spTree>
    <p:extLst>
      <p:ext uri="{BB962C8B-B14F-4D97-AF65-F5344CB8AC3E}">
        <p14:creationId xmlns:p14="http://schemas.microsoft.com/office/powerpoint/2010/main" val="656507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250825" y="765175"/>
            <a:ext cx="8640763" cy="421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solidFill>
                  <a:schemeClr val="accent2"/>
                </a:solidFill>
              </a:rPr>
              <a:t>SORTIE R</a:t>
            </a:r>
          </a:p>
          <a:p>
            <a:endParaRPr lang="en-GB">
              <a:solidFill>
                <a:schemeClr val="accent2"/>
              </a:solidFill>
            </a:endParaRPr>
          </a:p>
          <a:p>
            <a:r>
              <a:rPr lang="en-GB">
                <a:solidFill>
                  <a:schemeClr val="accent2"/>
                </a:solidFill>
              </a:rPr>
              <a:t>&gt; t.test(longueur~sexe, alternative='two.sided', conf.level=.95, </a:t>
            </a:r>
          </a:p>
          <a:p>
            <a:r>
              <a:rPr lang="en-GB">
                <a:solidFill>
                  <a:schemeClr val="accent2"/>
                </a:solidFill>
              </a:rPr>
              <a:t>+   var.equal=TRUE, data=exo3cour)</a:t>
            </a:r>
          </a:p>
          <a:p>
            <a:endParaRPr lang="en-GB">
              <a:solidFill>
                <a:schemeClr val="accent2"/>
              </a:solidFill>
            </a:endParaRPr>
          </a:p>
          <a:p>
            <a:r>
              <a:rPr lang="en-GB">
                <a:solidFill>
                  <a:schemeClr val="accent2"/>
                </a:solidFill>
              </a:rPr>
              <a:t>	Two Sample t-test</a:t>
            </a:r>
          </a:p>
          <a:p>
            <a:endParaRPr lang="en-GB">
              <a:solidFill>
                <a:schemeClr val="accent2"/>
              </a:solidFill>
            </a:endParaRPr>
          </a:p>
          <a:p>
            <a:r>
              <a:rPr lang="en-GB">
                <a:solidFill>
                  <a:schemeClr val="accent2"/>
                </a:solidFill>
              </a:rPr>
              <a:t>data:  longueur by sexe </a:t>
            </a:r>
          </a:p>
          <a:p>
            <a:r>
              <a:rPr lang="en-GB">
                <a:solidFill>
                  <a:schemeClr val="accent2"/>
                </a:solidFill>
              </a:rPr>
              <a:t>t = -3.4843, df = 18, p-value = </a:t>
            </a:r>
            <a:r>
              <a:rPr lang="en-GB" b="1">
                <a:solidFill>
                  <a:schemeClr val="accent2"/>
                </a:solidFill>
              </a:rPr>
              <a:t>0.002647</a:t>
            </a:r>
          </a:p>
          <a:p>
            <a:r>
              <a:rPr lang="en-GB">
                <a:solidFill>
                  <a:schemeClr val="accent2"/>
                </a:solidFill>
              </a:rPr>
              <a:t>alternative hypothesis: true difference in means is not equal to 0 </a:t>
            </a:r>
          </a:p>
          <a:p>
            <a:r>
              <a:rPr lang="en-GB">
                <a:solidFill>
                  <a:schemeClr val="accent2"/>
                </a:solidFill>
              </a:rPr>
              <a:t>95 percent confidence interval:</a:t>
            </a:r>
          </a:p>
          <a:p>
            <a:r>
              <a:rPr lang="en-GB">
                <a:solidFill>
                  <a:schemeClr val="accent2"/>
                </a:solidFill>
              </a:rPr>
              <a:t> -7.694227 -1.905773 </a:t>
            </a:r>
          </a:p>
          <a:p>
            <a:r>
              <a:rPr lang="en-GB">
                <a:solidFill>
                  <a:schemeClr val="accent2"/>
                </a:solidFill>
              </a:rPr>
              <a:t>sample estimates:</a:t>
            </a:r>
          </a:p>
          <a:p>
            <a:r>
              <a:rPr lang="en-GB">
                <a:solidFill>
                  <a:schemeClr val="accent2"/>
                </a:solidFill>
              </a:rPr>
              <a:t>mean in group F mean in group M </a:t>
            </a:r>
          </a:p>
          <a:p>
            <a:r>
              <a:rPr lang="en-GB">
                <a:solidFill>
                  <a:schemeClr val="accent2"/>
                </a:solidFill>
              </a:rPr>
              <a:t>          108.6           113.4</a:t>
            </a:r>
          </a:p>
        </p:txBody>
      </p:sp>
      <p:sp>
        <p:nvSpPr>
          <p:cNvPr id="2" name="Espace réservé du numéro de diapositive 1">
            <a:extLst>
              <a:ext uri="{FF2B5EF4-FFF2-40B4-BE49-F238E27FC236}">
                <a16:creationId xmlns:a16="http://schemas.microsoft.com/office/drawing/2014/main" id="{50F7F7E6-7544-4347-A6C7-5839AA4C5E94}"/>
              </a:ext>
            </a:extLst>
          </p:cNvPr>
          <p:cNvSpPr>
            <a:spLocks noGrp="1"/>
          </p:cNvSpPr>
          <p:nvPr>
            <p:ph type="sldNum" sz="quarter" idx="12"/>
          </p:nvPr>
        </p:nvSpPr>
        <p:spPr/>
        <p:txBody>
          <a:bodyPr/>
          <a:lstStyle/>
          <a:p>
            <a:fld id="{1BD1CC5A-BD4C-A94D-B1F2-221A06ABC680}" type="slidenum">
              <a:rPr lang="fr-FR" smtClean="0"/>
              <a:pPr/>
              <a:t>58</a:t>
            </a:fld>
            <a:endParaRPr lang="fr-FR"/>
          </a:p>
        </p:txBody>
      </p:sp>
    </p:spTree>
    <p:extLst>
      <p:ext uri="{BB962C8B-B14F-4D97-AF65-F5344CB8AC3E}">
        <p14:creationId xmlns:p14="http://schemas.microsoft.com/office/powerpoint/2010/main" val="2700344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body" idx="1"/>
          </p:nvPr>
        </p:nvSpPr>
        <p:spPr>
          <a:xfrm>
            <a:off x="611188" y="476250"/>
            <a:ext cx="7058025" cy="649288"/>
          </a:xfrm>
          <a:noFill/>
        </p:spPr>
        <p:txBody>
          <a:bodyPr/>
          <a:lstStyle/>
          <a:p>
            <a:pPr eaLnBrk="1" hangingPunct="1"/>
            <a:r>
              <a:rPr lang="fr-FR">
                <a:latin typeface="Arial" charset="0"/>
                <a:cs typeface="Arial" charset="0"/>
              </a:rPr>
              <a:t>Test de student</a:t>
            </a:r>
          </a:p>
        </p:txBody>
      </p:sp>
      <p:sp>
        <p:nvSpPr>
          <p:cNvPr id="63491" name="Rectangle 6"/>
          <p:cNvSpPr>
            <a:spLocks noChangeArrowheads="1"/>
          </p:cNvSpPr>
          <p:nvPr/>
        </p:nvSpPr>
        <p:spPr bwMode="auto">
          <a:xfrm>
            <a:off x="827088" y="1484313"/>
            <a:ext cx="7632700"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Hypothèses sous-jacentes au test de student :</a:t>
            </a:r>
          </a:p>
          <a:p>
            <a:endParaRPr lang="fr-FR"/>
          </a:p>
          <a:p>
            <a:pPr>
              <a:buFontTx/>
              <a:buChar char="-"/>
            </a:pPr>
            <a:r>
              <a:rPr lang="fr-FR"/>
              <a:t>Indépendance des observations</a:t>
            </a:r>
          </a:p>
          <a:p>
            <a:pPr>
              <a:buFontTx/>
              <a:buChar char="-"/>
            </a:pPr>
            <a:r>
              <a:rPr lang="fr-FR"/>
              <a:t>Normalité des données =&gt; test de Shapiro-Wilk</a:t>
            </a:r>
          </a:p>
          <a:p>
            <a:pPr>
              <a:buFontTx/>
              <a:buChar char="-"/>
            </a:pPr>
            <a:r>
              <a:rPr lang="fr-FR"/>
              <a:t>Même variance dans les deux groupes =&gt; test F </a:t>
            </a:r>
          </a:p>
        </p:txBody>
      </p:sp>
      <p:grpSp>
        <p:nvGrpSpPr>
          <p:cNvPr id="2" name="Group 9"/>
          <p:cNvGrpSpPr>
            <a:grpSpLocks/>
          </p:cNvGrpSpPr>
          <p:nvPr/>
        </p:nvGrpSpPr>
        <p:grpSpPr bwMode="auto">
          <a:xfrm>
            <a:off x="250825" y="3213100"/>
            <a:ext cx="8066088" cy="3376613"/>
            <a:chOff x="158" y="2024"/>
            <a:chExt cx="5081" cy="2127"/>
          </a:xfrm>
        </p:grpSpPr>
        <p:pic>
          <p:nvPicPr>
            <p:cNvPr id="634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 y="2024"/>
              <a:ext cx="2132" cy="2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Text Box 8"/>
            <p:cNvSpPr txBox="1">
              <a:spLocks noChangeArrowheads="1"/>
            </p:cNvSpPr>
            <p:nvPr/>
          </p:nvSpPr>
          <p:spPr bwMode="auto">
            <a:xfrm>
              <a:off x="158" y="2614"/>
              <a:ext cx="2767"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GB" sz="1800"/>
                <a:t>Dans notre exemple, les variances semblent différentes….</a:t>
              </a:r>
            </a:p>
          </p:txBody>
        </p:sp>
      </p:grpSp>
      <p:sp>
        <p:nvSpPr>
          <p:cNvPr id="3" name="Espace réservé du numéro de diapositive 2">
            <a:extLst>
              <a:ext uri="{FF2B5EF4-FFF2-40B4-BE49-F238E27FC236}">
                <a16:creationId xmlns:a16="http://schemas.microsoft.com/office/drawing/2014/main" id="{DAC39C45-524B-4FC8-B846-C4B9C246392E}"/>
              </a:ext>
            </a:extLst>
          </p:cNvPr>
          <p:cNvSpPr>
            <a:spLocks noGrp="1"/>
          </p:cNvSpPr>
          <p:nvPr>
            <p:ph type="sldNum" sz="quarter" idx="12"/>
          </p:nvPr>
        </p:nvSpPr>
        <p:spPr/>
        <p:txBody>
          <a:bodyPr/>
          <a:lstStyle/>
          <a:p>
            <a:fld id="{1BD1CC5A-BD4C-A94D-B1F2-221A06ABC680}" type="slidenum">
              <a:rPr lang="fr-FR" smtClean="0"/>
              <a:pPr/>
              <a:t>59</a:t>
            </a:fld>
            <a:endParaRPr lang="fr-FR"/>
          </a:p>
        </p:txBody>
      </p:sp>
    </p:spTree>
    <p:extLst>
      <p:ext uri="{BB962C8B-B14F-4D97-AF65-F5344CB8AC3E}">
        <p14:creationId xmlns:p14="http://schemas.microsoft.com/office/powerpoint/2010/main" val="3997487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 Box 5"/>
          <p:cNvSpPr txBox="1">
            <a:spLocks noChangeArrowheads="1"/>
          </p:cNvSpPr>
          <p:nvPr/>
        </p:nvSpPr>
        <p:spPr bwMode="auto">
          <a:xfrm>
            <a:off x="1116013" y="4652963"/>
            <a:ext cx="73437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Trebuchet MS" charset="0"/>
              </a:rPr>
              <a:t>On va considérer pouvoir valablement appliquer à la population les propriétés établies pour l</a:t>
            </a:r>
            <a:r>
              <a:rPr lang="ja-JP" altLang="fr-FR" sz="1800" b="1">
                <a:latin typeface="Trebuchet MS" charset="0"/>
              </a:rPr>
              <a:t>’</a:t>
            </a:r>
            <a:r>
              <a:rPr lang="fr-FR" sz="1800" b="1">
                <a:latin typeface="Trebuchet MS" charset="0"/>
              </a:rPr>
              <a:t>échantillon</a:t>
            </a:r>
          </a:p>
        </p:txBody>
      </p:sp>
      <p:sp>
        <p:nvSpPr>
          <p:cNvPr id="20484" name="Text Box 6"/>
          <p:cNvSpPr txBox="1">
            <a:spLocks noChangeArrowheads="1"/>
          </p:cNvSpPr>
          <p:nvPr/>
        </p:nvSpPr>
        <p:spPr bwMode="auto">
          <a:xfrm rot="-177565">
            <a:off x="1835150" y="5732463"/>
            <a:ext cx="54244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Pour traiter un échantillon, il faut donc échantillonner</a:t>
            </a:r>
          </a:p>
        </p:txBody>
      </p:sp>
      <p:sp>
        <p:nvSpPr>
          <p:cNvPr id="2" name="Espace réservé du numéro de diapositive 1">
            <a:extLst>
              <a:ext uri="{FF2B5EF4-FFF2-40B4-BE49-F238E27FC236}">
                <a16:creationId xmlns:a16="http://schemas.microsoft.com/office/drawing/2014/main" id="{1467FC50-6257-4E96-8EFA-B7E3BEBCC86D}"/>
              </a:ext>
            </a:extLst>
          </p:cNvPr>
          <p:cNvSpPr>
            <a:spLocks noGrp="1"/>
          </p:cNvSpPr>
          <p:nvPr>
            <p:ph type="sldNum" sz="quarter" idx="12"/>
          </p:nvPr>
        </p:nvSpPr>
        <p:spPr/>
        <p:txBody>
          <a:bodyPr/>
          <a:lstStyle/>
          <a:p>
            <a:fld id="{1BD1CC5A-BD4C-A94D-B1F2-221A06ABC680}" type="slidenum">
              <a:rPr lang="fr-FR" smtClean="0"/>
              <a:pPr/>
              <a:t>6</a:t>
            </a:fld>
            <a:endParaRPr lang="fr-FR"/>
          </a:p>
        </p:txBody>
      </p:sp>
    </p:spTree>
    <p:extLst>
      <p:ext uri="{BB962C8B-B14F-4D97-AF65-F5344CB8AC3E}">
        <p14:creationId xmlns:p14="http://schemas.microsoft.com/office/powerpoint/2010/main" val="323921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11188" y="476250"/>
            <a:ext cx="8532812"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Comment tester l’hétérogénéité des variances ? =&gt; test F </a:t>
            </a:r>
            <a:r>
              <a:rPr lang="fr-FR" sz="3200" b="1"/>
              <a:t>FISHER-SNEDECOR</a:t>
            </a:r>
          </a:p>
        </p:txBody>
      </p:sp>
      <p:sp>
        <p:nvSpPr>
          <p:cNvPr id="64515" name="Rectangle 5"/>
          <p:cNvSpPr>
            <a:spLocks noChangeArrowheads="1"/>
          </p:cNvSpPr>
          <p:nvPr/>
        </p:nvSpPr>
        <p:spPr bwMode="auto">
          <a:xfrm>
            <a:off x="468313" y="1700213"/>
            <a:ext cx="5399087" cy="311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H0 : VAR1 = VAR2</a:t>
            </a:r>
          </a:p>
          <a:p>
            <a:r>
              <a:rPr lang="fr-FR"/>
              <a:t>H1 : VAR1 &gt; VAR 2 (sachant que var1 est plus grande que var2)</a:t>
            </a:r>
          </a:p>
          <a:p>
            <a:endParaRPr lang="fr-FR"/>
          </a:p>
          <a:p>
            <a:r>
              <a:rPr lang="fr-FR"/>
              <a:t>Le rapport de deux variances suit une loi de type F </a:t>
            </a:r>
          </a:p>
          <a:p>
            <a:r>
              <a:rPr lang="fr-FR"/>
              <a:t>(loi asymétrique, F doit être plus grand que 0) avec comme degrés de liberté (ddl de la variance max; ddl var min)</a:t>
            </a:r>
          </a:p>
          <a:p>
            <a:endParaRPr lang="fr-FR"/>
          </a:p>
          <a:p>
            <a:r>
              <a:rPr lang="fr-FR"/>
              <a:t>Fobs=VARmaximale</a:t>
            </a:r>
            <a:r>
              <a:rPr lang="fr-FR" b="1"/>
              <a:t>/</a:t>
            </a:r>
            <a:r>
              <a:rPr lang="fr-FR"/>
              <a:t>VARminimale</a:t>
            </a:r>
          </a:p>
          <a:p>
            <a:endParaRPr lang="fr-FR"/>
          </a:p>
        </p:txBody>
      </p:sp>
      <p:pic>
        <p:nvPicPr>
          <p:cNvPr id="64516" name="Picture 9" descr="F distributionPD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420938"/>
            <a:ext cx="309562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7" name="Rectangle 10"/>
          <p:cNvSpPr>
            <a:spLocks noChangeArrowheads="1"/>
          </p:cNvSpPr>
          <p:nvPr/>
        </p:nvSpPr>
        <p:spPr bwMode="auto">
          <a:xfrm>
            <a:off x="539750" y="5300663"/>
            <a:ext cx="69119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FR" b="1"/>
          </a:p>
        </p:txBody>
      </p:sp>
      <p:sp>
        <p:nvSpPr>
          <p:cNvPr id="45068" name="Rectangle 12"/>
          <p:cNvSpPr>
            <a:spLocks noChangeArrowheads="1"/>
          </p:cNvSpPr>
          <p:nvPr/>
        </p:nvSpPr>
        <p:spPr bwMode="auto">
          <a:xfrm>
            <a:off x="250825" y="4765367"/>
            <a:ext cx="86423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Dans notre exemple : </a:t>
            </a:r>
            <a:r>
              <a:rPr lang="en-GB"/>
              <a:t>Variance X = 5.16 (femme); Variance Y = 13.82 (homme)</a:t>
            </a:r>
            <a:r>
              <a:rPr lang="fr-FR"/>
              <a:t> </a:t>
            </a:r>
          </a:p>
          <a:p>
            <a:endParaRPr lang="fr-FR"/>
          </a:p>
          <a:p>
            <a:r>
              <a:rPr lang="fr-FR"/>
              <a:t>Fobs </a:t>
            </a:r>
            <a:r>
              <a:rPr lang="fr-FR" baseline="-25000"/>
              <a:t>[9;9]</a:t>
            </a:r>
            <a:r>
              <a:rPr lang="fr-FR"/>
              <a:t> = 13.82/5.16 = 2.68 		Fseuil </a:t>
            </a:r>
            <a:r>
              <a:rPr lang="fr-FR" baseline="-25000"/>
              <a:t>0.05</a:t>
            </a:r>
            <a:r>
              <a:rPr lang="fr-FR"/>
              <a:t> </a:t>
            </a:r>
            <a:r>
              <a:rPr lang="fr-FR" baseline="-25000"/>
              <a:t>[9;9]</a:t>
            </a:r>
            <a:r>
              <a:rPr lang="fr-FR"/>
              <a:t> = 3.18</a:t>
            </a:r>
          </a:p>
          <a:p>
            <a:r>
              <a:rPr lang="fr-FR"/>
              <a:t>=&gt; Les variances ne sont pas significativement différentes au seuil de 5%</a:t>
            </a:r>
            <a:endParaRPr lang="en-GB"/>
          </a:p>
        </p:txBody>
      </p:sp>
      <p:sp>
        <p:nvSpPr>
          <p:cNvPr id="2" name="Espace réservé du numéro de diapositive 1">
            <a:extLst>
              <a:ext uri="{FF2B5EF4-FFF2-40B4-BE49-F238E27FC236}">
                <a16:creationId xmlns:a16="http://schemas.microsoft.com/office/drawing/2014/main" id="{156F070D-B37F-459B-83DA-793B14BECD10}"/>
              </a:ext>
            </a:extLst>
          </p:cNvPr>
          <p:cNvSpPr>
            <a:spLocks noGrp="1"/>
          </p:cNvSpPr>
          <p:nvPr>
            <p:ph type="sldNum" sz="quarter" idx="12"/>
          </p:nvPr>
        </p:nvSpPr>
        <p:spPr/>
        <p:txBody>
          <a:bodyPr/>
          <a:lstStyle/>
          <a:p>
            <a:fld id="{1BD1CC5A-BD4C-A94D-B1F2-221A06ABC680}" type="slidenum">
              <a:rPr lang="fr-FR" smtClean="0"/>
              <a:pPr/>
              <a:t>60</a:t>
            </a:fld>
            <a:endParaRPr lang="fr-FR"/>
          </a:p>
        </p:txBody>
      </p:sp>
      <p:sp>
        <p:nvSpPr>
          <p:cNvPr id="3" name="Rectangle 2">
            <a:extLst>
              <a:ext uri="{FF2B5EF4-FFF2-40B4-BE49-F238E27FC236}">
                <a16:creationId xmlns:a16="http://schemas.microsoft.com/office/drawing/2014/main" id="{27FBAE67-8A66-4CD2-BBE9-F717CAAC3BAD}"/>
              </a:ext>
            </a:extLst>
          </p:cNvPr>
          <p:cNvSpPr/>
          <p:nvPr/>
        </p:nvSpPr>
        <p:spPr>
          <a:xfrm>
            <a:off x="250825" y="5951761"/>
            <a:ext cx="1976823" cy="369332"/>
          </a:xfrm>
          <a:prstGeom prst="rect">
            <a:avLst/>
          </a:prstGeom>
        </p:spPr>
        <p:txBody>
          <a:bodyPr wrap="none">
            <a:spAutoFit/>
          </a:bodyPr>
          <a:lstStyle/>
          <a:p>
            <a:r>
              <a:rPr lang="fr-FR" dirty="0" err="1">
                <a:solidFill>
                  <a:srgbClr val="000000"/>
                </a:solidFill>
                <a:latin typeface="Courier New" panose="02070309020205020404" pitchFamily="49" charset="0"/>
              </a:rPr>
              <a:t>var.test</a:t>
            </a:r>
            <a:r>
              <a:rPr lang="fr-FR" dirty="0">
                <a:solidFill>
                  <a:srgbClr val="687687"/>
                </a:solidFill>
                <a:latin typeface="Courier New" panose="02070309020205020404" pitchFamily="49" charset="0"/>
              </a:rPr>
              <a:t>(</a:t>
            </a:r>
            <a:r>
              <a:rPr lang="fr-FR" dirty="0" err="1">
                <a:solidFill>
                  <a:srgbClr val="000000"/>
                </a:solidFill>
                <a:latin typeface="Courier New" panose="02070309020205020404" pitchFamily="49" charset="0"/>
              </a:rPr>
              <a:t>x</a:t>
            </a:r>
            <a:r>
              <a:rPr lang="fr-FR" dirty="0" err="1">
                <a:solidFill>
                  <a:srgbClr val="021B34"/>
                </a:solidFill>
                <a:latin typeface="Courier New" panose="02070309020205020404" pitchFamily="49" charset="0"/>
              </a:rPr>
              <a:t>,</a:t>
            </a:r>
            <a:r>
              <a:rPr lang="fr-FR" dirty="0" err="1">
                <a:solidFill>
                  <a:srgbClr val="000000"/>
                </a:solidFill>
                <a:latin typeface="Courier New" panose="02070309020205020404" pitchFamily="49" charset="0"/>
              </a:rPr>
              <a:t>y</a:t>
            </a:r>
            <a:r>
              <a:rPr lang="fr-FR" dirty="0">
                <a:solidFill>
                  <a:srgbClr val="687687"/>
                </a:solidFill>
                <a:latin typeface="Courier New" panose="02070309020205020404" pitchFamily="49" charset="0"/>
              </a:rPr>
              <a:t>)</a:t>
            </a:r>
            <a:endParaRPr lang="fr-FR" dirty="0"/>
          </a:p>
        </p:txBody>
      </p:sp>
    </p:spTree>
    <p:extLst>
      <p:ext uri="{BB962C8B-B14F-4D97-AF65-F5344CB8AC3E}">
        <p14:creationId xmlns:p14="http://schemas.microsoft.com/office/powerpoint/2010/main" val="580845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250825" y="1628775"/>
            <a:ext cx="8375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b="1"/>
              <a:t>Comparaison de deux échantillons indépendants avec variance hétérogène</a:t>
            </a:r>
          </a:p>
        </p:txBody>
      </p:sp>
      <p:graphicFrame>
        <p:nvGraphicFramePr>
          <p:cNvPr id="65538" name="Object 2"/>
          <p:cNvGraphicFramePr>
            <a:graphicFrameLocks noChangeAspect="1"/>
          </p:cNvGraphicFramePr>
          <p:nvPr/>
        </p:nvGraphicFramePr>
        <p:xfrm>
          <a:off x="827088" y="2530475"/>
          <a:ext cx="1722437" cy="1330325"/>
        </p:xfrm>
        <a:graphic>
          <a:graphicData uri="http://schemas.openxmlformats.org/presentationml/2006/ole">
            <mc:AlternateContent xmlns:mc="http://schemas.openxmlformats.org/markup-compatibility/2006">
              <mc:Choice xmlns:v="urn:schemas-microsoft-com:vml" Requires="v">
                <p:oleObj spid="_x0000_s50188" name="Équation" r:id="rId3" imgW="1002865" imgH="774364" progId="Equation.3">
                  <p:embed/>
                </p:oleObj>
              </mc:Choice>
              <mc:Fallback>
                <p:oleObj name="Équation" r:id="rId3" imgW="1002865" imgH="774364"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530475"/>
                        <a:ext cx="1722437" cy="133032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5540" name="Rectangle 7"/>
          <p:cNvSpPr>
            <a:spLocks noChangeArrowheads="1"/>
          </p:cNvSpPr>
          <p:nvPr/>
        </p:nvSpPr>
        <p:spPr bwMode="auto">
          <a:xfrm>
            <a:off x="3419475" y="2457450"/>
            <a:ext cx="5040313"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En fait c’est le ddl qui est vraiment modifié et qui prend en compte non seulement les effectifs mais également la valeur des variances de chaque échantillon</a:t>
            </a:r>
          </a:p>
        </p:txBody>
      </p:sp>
      <p:sp>
        <p:nvSpPr>
          <p:cNvPr id="65541" name="Rectangle 8"/>
          <p:cNvSpPr>
            <a:spLocks noChangeArrowheads="1"/>
          </p:cNvSpPr>
          <p:nvPr/>
        </p:nvSpPr>
        <p:spPr bwMode="auto">
          <a:xfrm>
            <a:off x="611188" y="476250"/>
            <a:ext cx="8137525"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Test de Welch si variance hétérogène</a:t>
            </a:r>
          </a:p>
        </p:txBody>
      </p:sp>
      <p:sp>
        <p:nvSpPr>
          <p:cNvPr id="56326" name="Rectangle 5"/>
          <p:cNvSpPr>
            <a:spLocks noChangeArrowheads="1"/>
          </p:cNvSpPr>
          <p:nvPr/>
        </p:nvSpPr>
        <p:spPr bwMode="auto">
          <a:xfrm>
            <a:off x="250825" y="5661025"/>
            <a:ext cx="8569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i="1" dirty="0"/>
              <a:t>NOTE : Par défaut, R effectue ce test</a:t>
            </a:r>
          </a:p>
        </p:txBody>
      </p:sp>
      <p:sp>
        <p:nvSpPr>
          <p:cNvPr id="2" name="Espace réservé du numéro de diapositive 1">
            <a:extLst>
              <a:ext uri="{FF2B5EF4-FFF2-40B4-BE49-F238E27FC236}">
                <a16:creationId xmlns:a16="http://schemas.microsoft.com/office/drawing/2014/main" id="{5C9127D6-407C-43ED-A4DD-AF4A4527985E}"/>
              </a:ext>
            </a:extLst>
          </p:cNvPr>
          <p:cNvSpPr>
            <a:spLocks noGrp="1"/>
          </p:cNvSpPr>
          <p:nvPr>
            <p:ph type="sldNum" sz="quarter" idx="12"/>
          </p:nvPr>
        </p:nvSpPr>
        <p:spPr/>
        <p:txBody>
          <a:bodyPr/>
          <a:lstStyle/>
          <a:p>
            <a:fld id="{1BD1CC5A-BD4C-A94D-B1F2-221A06ABC680}" type="slidenum">
              <a:rPr lang="fr-FR" smtClean="0"/>
              <a:pPr/>
              <a:t>61</a:t>
            </a:fld>
            <a:endParaRPr lang="fr-FR"/>
          </a:p>
        </p:txBody>
      </p:sp>
    </p:spTree>
    <p:extLst>
      <p:ext uri="{BB962C8B-B14F-4D97-AF65-F5344CB8AC3E}">
        <p14:creationId xmlns:p14="http://schemas.microsoft.com/office/powerpoint/2010/main" val="927245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395288" y="1185863"/>
            <a:ext cx="8208962" cy="421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solidFill>
                  <a:schemeClr val="accent2"/>
                </a:solidFill>
              </a:rPr>
              <a:t>SORTIE R</a:t>
            </a:r>
          </a:p>
          <a:p>
            <a:endParaRPr lang="en-GB">
              <a:solidFill>
                <a:schemeClr val="accent2"/>
              </a:solidFill>
            </a:endParaRPr>
          </a:p>
          <a:p>
            <a:r>
              <a:rPr lang="en-GB">
                <a:solidFill>
                  <a:schemeClr val="accent2"/>
                </a:solidFill>
              </a:rPr>
              <a:t>&gt; t.test(longueur~sexe, alternative='two.sided', conf.level=.95, </a:t>
            </a:r>
          </a:p>
          <a:p>
            <a:r>
              <a:rPr lang="en-GB">
                <a:solidFill>
                  <a:schemeClr val="accent2"/>
                </a:solidFill>
              </a:rPr>
              <a:t>+   var.equal=FALSE, data=exo3cour)</a:t>
            </a:r>
          </a:p>
          <a:p>
            <a:endParaRPr lang="en-GB">
              <a:solidFill>
                <a:schemeClr val="accent2"/>
              </a:solidFill>
            </a:endParaRPr>
          </a:p>
          <a:p>
            <a:r>
              <a:rPr lang="en-GB">
                <a:solidFill>
                  <a:schemeClr val="accent2"/>
                </a:solidFill>
              </a:rPr>
              <a:t>	Welch Two Sample t-test</a:t>
            </a:r>
          </a:p>
          <a:p>
            <a:endParaRPr lang="en-GB">
              <a:solidFill>
                <a:schemeClr val="accent2"/>
              </a:solidFill>
            </a:endParaRPr>
          </a:p>
          <a:p>
            <a:r>
              <a:rPr lang="en-GB">
                <a:solidFill>
                  <a:schemeClr val="accent2"/>
                </a:solidFill>
              </a:rPr>
              <a:t>data:  longueur by sexe </a:t>
            </a:r>
          </a:p>
          <a:p>
            <a:r>
              <a:rPr lang="en-GB">
                <a:solidFill>
                  <a:schemeClr val="accent2"/>
                </a:solidFill>
              </a:rPr>
              <a:t>t = -3.4843, df = 14.894, p-value = </a:t>
            </a:r>
            <a:r>
              <a:rPr lang="en-GB" b="1">
                <a:solidFill>
                  <a:schemeClr val="accent2"/>
                </a:solidFill>
              </a:rPr>
              <a:t>0.00336</a:t>
            </a:r>
          </a:p>
          <a:p>
            <a:r>
              <a:rPr lang="en-GB">
                <a:solidFill>
                  <a:schemeClr val="accent2"/>
                </a:solidFill>
              </a:rPr>
              <a:t>alternative hypothesis: true difference in means is not equal to 0 </a:t>
            </a:r>
          </a:p>
          <a:p>
            <a:r>
              <a:rPr lang="en-GB">
                <a:solidFill>
                  <a:schemeClr val="accent2"/>
                </a:solidFill>
              </a:rPr>
              <a:t>95 percent confidence interval:</a:t>
            </a:r>
          </a:p>
          <a:p>
            <a:r>
              <a:rPr lang="en-GB">
                <a:solidFill>
                  <a:schemeClr val="accent2"/>
                </a:solidFill>
              </a:rPr>
              <a:t> -7.738105 -1.861895 </a:t>
            </a:r>
          </a:p>
          <a:p>
            <a:r>
              <a:rPr lang="en-GB">
                <a:solidFill>
                  <a:schemeClr val="accent2"/>
                </a:solidFill>
              </a:rPr>
              <a:t>sample estimates:</a:t>
            </a:r>
          </a:p>
          <a:p>
            <a:r>
              <a:rPr lang="en-GB">
                <a:solidFill>
                  <a:schemeClr val="accent2"/>
                </a:solidFill>
              </a:rPr>
              <a:t>mean in group F mean in group M </a:t>
            </a:r>
          </a:p>
          <a:p>
            <a:r>
              <a:rPr lang="en-GB">
                <a:solidFill>
                  <a:schemeClr val="accent2"/>
                </a:solidFill>
              </a:rPr>
              <a:t>          108.6           113.4</a:t>
            </a:r>
          </a:p>
        </p:txBody>
      </p:sp>
      <p:sp>
        <p:nvSpPr>
          <p:cNvPr id="2" name="Espace réservé du numéro de diapositive 1">
            <a:extLst>
              <a:ext uri="{FF2B5EF4-FFF2-40B4-BE49-F238E27FC236}">
                <a16:creationId xmlns:a16="http://schemas.microsoft.com/office/drawing/2014/main" id="{ADEDA0CC-3E52-496A-A15F-10F30FAAC708}"/>
              </a:ext>
            </a:extLst>
          </p:cNvPr>
          <p:cNvSpPr>
            <a:spLocks noGrp="1"/>
          </p:cNvSpPr>
          <p:nvPr>
            <p:ph type="sldNum" sz="quarter" idx="12"/>
          </p:nvPr>
        </p:nvSpPr>
        <p:spPr/>
        <p:txBody>
          <a:bodyPr/>
          <a:lstStyle/>
          <a:p>
            <a:fld id="{1BD1CC5A-BD4C-A94D-B1F2-221A06ABC680}" type="slidenum">
              <a:rPr lang="fr-FR" smtClean="0"/>
              <a:pPr/>
              <a:t>62</a:t>
            </a:fld>
            <a:endParaRPr lang="fr-FR"/>
          </a:p>
        </p:txBody>
      </p:sp>
    </p:spTree>
    <p:extLst>
      <p:ext uri="{BB962C8B-B14F-4D97-AF65-F5344CB8AC3E}">
        <p14:creationId xmlns:p14="http://schemas.microsoft.com/office/powerpoint/2010/main" val="4065603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11188" y="476250"/>
            <a:ext cx="835342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Test de student apparié si données non indépendantes</a:t>
            </a:r>
          </a:p>
        </p:txBody>
      </p:sp>
      <p:sp>
        <p:nvSpPr>
          <p:cNvPr id="67587" name="Rectangle 5"/>
          <p:cNvSpPr>
            <a:spLocks noChangeArrowheads="1"/>
          </p:cNvSpPr>
          <p:nvPr/>
        </p:nvSpPr>
        <p:spPr bwMode="auto">
          <a:xfrm>
            <a:off x="323850" y="1773238"/>
            <a:ext cx="8208963"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exemple: on a mesuré la hauteur (en mètres) de 12 arbres selon deux</a:t>
            </a:r>
          </a:p>
          <a:p>
            <a:r>
              <a:rPr lang="fr-FR"/>
              <a:t>méthodes différentes, avant et après la coupe de l’arbre.</a:t>
            </a:r>
          </a:p>
          <a:p>
            <a:r>
              <a:rPr lang="fr-FR"/>
              <a:t>debout = 20.4,25.4,25.6,25.6,26.6,28.6,28.7,29.0,29.8,30.5,30.9,31.1</a:t>
            </a:r>
          </a:p>
          <a:p>
            <a:r>
              <a:rPr lang="fr-FR"/>
              <a:t>abattu = 21.7,26.3,26.8,28.1,26.2,27.3,29.5,32.0,30.9,32.3,32.3,31.7</a:t>
            </a:r>
          </a:p>
          <a:p>
            <a:endParaRPr lang="fr-FR"/>
          </a:p>
          <a:p>
            <a:r>
              <a:rPr lang="fr-FR"/>
              <a:t>debout-abattu = -1.3 -0.9 -1.2 -2.5 0.4 1.3 -0.8 -3.0 -1.1 -1.8 -1.4 -0.6</a:t>
            </a:r>
          </a:p>
        </p:txBody>
      </p:sp>
      <p:sp>
        <p:nvSpPr>
          <p:cNvPr id="2" name="Espace réservé du numéro de diapositive 1">
            <a:extLst>
              <a:ext uri="{FF2B5EF4-FFF2-40B4-BE49-F238E27FC236}">
                <a16:creationId xmlns:a16="http://schemas.microsoft.com/office/drawing/2014/main" id="{4CB218F8-105E-4233-A8B9-D9B4063B3DC5}"/>
              </a:ext>
            </a:extLst>
          </p:cNvPr>
          <p:cNvSpPr>
            <a:spLocks noGrp="1"/>
          </p:cNvSpPr>
          <p:nvPr>
            <p:ph type="sldNum" sz="quarter" idx="12"/>
          </p:nvPr>
        </p:nvSpPr>
        <p:spPr/>
        <p:txBody>
          <a:bodyPr/>
          <a:lstStyle/>
          <a:p>
            <a:fld id="{1BD1CC5A-BD4C-A94D-B1F2-221A06ABC680}" type="slidenum">
              <a:rPr lang="fr-FR" smtClean="0"/>
              <a:pPr/>
              <a:t>63</a:t>
            </a:fld>
            <a:endParaRPr lang="fr-FR"/>
          </a:p>
        </p:txBody>
      </p:sp>
    </p:spTree>
    <p:extLst>
      <p:ext uri="{BB962C8B-B14F-4D97-AF65-F5344CB8AC3E}">
        <p14:creationId xmlns:p14="http://schemas.microsoft.com/office/powerpoint/2010/main" val="2162581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4"/>
          <p:cNvSpPr>
            <a:spLocks noChangeArrowheads="1"/>
          </p:cNvSpPr>
          <p:nvPr/>
        </p:nvSpPr>
        <p:spPr bwMode="auto">
          <a:xfrm>
            <a:off x="611188" y="476250"/>
            <a:ext cx="835342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Test de student apparié si données non indépendantes</a:t>
            </a:r>
          </a:p>
        </p:txBody>
      </p:sp>
      <p:sp>
        <p:nvSpPr>
          <p:cNvPr id="68612" name="Rectangle 5"/>
          <p:cNvSpPr>
            <a:spLocks noChangeArrowheads="1"/>
          </p:cNvSpPr>
          <p:nvPr/>
        </p:nvSpPr>
        <p:spPr bwMode="auto">
          <a:xfrm>
            <a:off x="144463" y="1844675"/>
            <a:ext cx="8424862"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Principe : un individu de l’échantillon est un couple. Tester l’hypothèse « la méthode de coupe n’a pas d’effet » contre l’hypothèse « la méthode de coupe a un effet positif », c’est tester l’hypothèse « la moyenne des </a:t>
            </a:r>
            <a:r>
              <a:rPr lang="fr-FR" i="1"/>
              <a:t>di = xi - yi </a:t>
            </a:r>
            <a:r>
              <a:rPr lang="fr-FR"/>
              <a:t>est nulle » contre l’hypothèse « la moyenne des </a:t>
            </a:r>
            <a:r>
              <a:rPr lang="fr-FR" i="1"/>
              <a:t>di = xi - yi </a:t>
            </a:r>
            <a:r>
              <a:rPr lang="fr-FR"/>
              <a:t>est positive ou négative ».</a:t>
            </a:r>
          </a:p>
        </p:txBody>
      </p:sp>
      <p:sp>
        <p:nvSpPr>
          <p:cNvPr id="68613" name="Rectangle 6"/>
          <p:cNvSpPr>
            <a:spLocks noChangeArrowheads="1"/>
          </p:cNvSpPr>
          <p:nvPr/>
        </p:nvSpPr>
        <p:spPr bwMode="auto">
          <a:xfrm>
            <a:off x="179388" y="3429000"/>
            <a:ext cx="87852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 </a:t>
            </a:r>
            <a:r>
              <a:rPr lang="fr-FR" i="1"/>
              <a:t>d</a:t>
            </a:r>
            <a:r>
              <a:rPr lang="fr-FR" i="1" baseline="-25000"/>
              <a:t>i</a:t>
            </a:r>
            <a:r>
              <a:rPr lang="fr-FR" i="1"/>
              <a:t> = x</a:t>
            </a:r>
            <a:r>
              <a:rPr lang="fr-FR" i="1" baseline="-25000"/>
              <a:t>i</a:t>
            </a:r>
            <a:r>
              <a:rPr lang="fr-FR" i="1"/>
              <a:t> - y</a:t>
            </a:r>
            <a:r>
              <a:rPr lang="fr-FR" i="1" baseline="-25000"/>
              <a:t>i</a:t>
            </a:r>
            <a:r>
              <a:rPr lang="fr-FR" i="1"/>
              <a:t> </a:t>
            </a:r>
            <a:r>
              <a:rPr lang="fr-FR"/>
              <a:t>est la réalisation d’une variable aléatoire de moyenne 0 </a:t>
            </a:r>
          </a:p>
          <a:p>
            <a:r>
              <a:rPr lang="fr-FR"/>
              <a:t>et de variance σ</a:t>
            </a:r>
            <a:r>
              <a:rPr lang="fr-FR" baseline="30000"/>
              <a:t>2</a:t>
            </a:r>
            <a:r>
              <a:rPr lang="fr-FR"/>
              <a:t>. On veut comparer la moyenne de d à 0.</a:t>
            </a:r>
          </a:p>
          <a:p>
            <a:r>
              <a:rPr lang="fr-FR"/>
              <a:t>On utilise le test t de Student avec ddl (n-1), n étant le nombre de couple ici 12</a:t>
            </a:r>
          </a:p>
          <a:p>
            <a:endParaRPr lang="fr-FR"/>
          </a:p>
        </p:txBody>
      </p:sp>
      <p:graphicFrame>
        <p:nvGraphicFramePr>
          <p:cNvPr id="68610" name="Object 2"/>
          <p:cNvGraphicFramePr>
            <a:graphicFrameLocks noChangeAspect="1"/>
          </p:cNvGraphicFramePr>
          <p:nvPr/>
        </p:nvGraphicFramePr>
        <p:xfrm>
          <a:off x="827088" y="4581525"/>
          <a:ext cx="1358900" cy="1611313"/>
        </p:xfrm>
        <a:graphic>
          <a:graphicData uri="http://schemas.openxmlformats.org/presentationml/2006/ole">
            <mc:AlternateContent xmlns:mc="http://schemas.openxmlformats.org/markup-compatibility/2006">
              <mc:Choice xmlns:v="urn:schemas-microsoft-com:vml" Requires="v">
                <p:oleObj spid="_x0000_s53260" name="Équation" r:id="rId3" imgW="545863" imgH="647419" progId="Equation.3">
                  <p:embed/>
                </p:oleObj>
              </mc:Choice>
              <mc:Fallback>
                <p:oleObj name="Équation" r:id="rId3" imgW="545863" imgH="647419"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581525"/>
                        <a:ext cx="1358900" cy="1611313"/>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13"/>
          <p:cNvGrpSpPr>
            <a:grpSpLocks/>
          </p:cNvGrpSpPr>
          <p:nvPr/>
        </p:nvGrpSpPr>
        <p:grpSpPr bwMode="auto">
          <a:xfrm>
            <a:off x="3419475" y="4581525"/>
            <a:ext cx="5235575" cy="1917700"/>
            <a:chOff x="2154" y="2898"/>
            <a:chExt cx="3298" cy="1208"/>
          </a:xfrm>
        </p:grpSpPr>
        <p:sp>
          <p:nvSpPr>
            <p:cNvPr id="68615" name="Text Box 10"/>
            <p:cNvSpPr txBox="1">
              <a:spLocks noChangeArrowheads="1"/>
            </p:cNvSpPr>
            <p:nvPr/>
          </p:nvSpPr>
          <p:spPr bwMode="auto">
            <a:xfrm>
              <a:off x="2731" y="2898"/>
              <a:ext cx="195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GB" sz="1800"/>
                <a:t>Moyenne différence = -1.075</a:t>
              </a:r>
            </a:p>
            <a:p>
              <a:pPr eaLnBrk="1" hangingPunct="1"/>
              <a:r>
                <a:rPr lang="en-GB" sz="1800"/>
                <a:t>Variance différence = 1.326</a:t>
              </a:r>
            </a:p>
          </p:txBody>
        </p:sp>
        <p:sp>
          <p:nvSpPr>
            <p:cNvPr id="68616" name="Text Box 11"/>
            <p:cNvSpPr txBox="1">
              <a:spLocks noChangeArrowheads="1"/>
            </p:cNvSpPr>
            <p:nvPr/>
          </p:nvSpPr>
          <p:spPr bwMode="auto">
            <a:xfrm>
              <a:off x="2200" y="3430"/>
              <a:ext cx="248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GB" sz="1800"/>
                <a:t>t = (1.075-0)/racine(1.326/12) = -3.23</a:t>
              </a:r>
            </a:p>
          </p:txBody>
        </p:sp>
        <p:sp>
          <p:nvSpPr>
            <p:cNvPr id="68617" name="Text Box 12"/>
            <p:cNvSpPr txBox="1">
              <a:spLocks noChangeArrowheads="1"/>
            </p:cNvSpPr>
            <p:nvPr/>
          </p:nvSpPr>
          <p:spPr bwMode="auto">
            <a:xfrm>
              <a:off x="2154" y="3702"/>
              <a:ext cx="3298"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GB" sz="1800"/>
                <a:t>t suit une loi de Student à 11 ddl tseuil </a:t>
              </a:r>
              <a:r>
                <a:rPr lang="en-GB" sz="1800" baseline="-25000"/>
                <a:t>0.05</a:t>
              </a:r>
              <a:r>
                <a:rPr lang="en-GB" sz="1800"/>
                <a:t> = 2.201</a:t>
              </a:r>
            </a:p>
            <a:p>
              <a:pPr eaLnBrk="1" hangingPunct="1"/>
              <a:r>
                <a:rPr lang="en-GB" sz="1800"/>
                <a:t>tobs &gt; tseuil =&gt; on rejette l</a:t>
              </a:r>
              <a:r>
                <a:rPr lang="ja-JP" altLang="en-GB" sz="1800"/>
                <a:t>’</a:t>
              </a:r>
              <a:r>
                <a:rPr lang="en-GB" sz="1800"/>
                <a:t>hypothèse nulle</a:t>
              </a:r>
            </a:p>
          </p:txBody>
        </p:sp>
      </p:grpSp>
      <p:sp>
        <p:nvSpPr>
          <p:cNvPr id="3" name="Espace réservé du numéro de diapositive 2">
            <a:extLst>
              <a:ext uri="{FF2B5EF4-FFF2-40B4-BE49-F238E27FC236}">
                <a16:creationId xmlns:a16="http://schemas.microsoft.com/office/drawing/2014/main" id="{EAE3E596-CEC0-42D7-9016-30FA2C7F0E09}"/>
              </a:ext>
            </a:extLst>
          </p:cNvPr>
          <p:cNvSpPr>
            <a:spLocks noGrp="1"/>
          </p:cNvSpPr>
          <p:nvPr>
            <p:ph type="sldNum" sz="quarter" idx="12"/>
          </p:nvPr>
        </p:nvSpPr>
        <p:spPr/>
        <p:txBody>
          <a:bodyPr/>
          <a:lstStyle/>
          <a:p>
            <a:fld id="{1BD1CC5A-BD4C-A94D-B1F2-221A06ABC680}" type="slidenum">
              <a:rPr lang="fr-FR" smtClean="0"/>
              <a:pPr/>
              <a:t>64</a:t>
            </a:fld>
            <a:endParaRPr lang="fr-FR"/>
          </a:p>
        </p:txBody>
      </p:sp>
    </p:spTree>
    <p:extLst>
      <p:ext uri="{BB962C8B-B14F-4D97-AF65-F5344CB8AC3E}">
        <p14:creationId xmlns:p14="http://schemas.microsoft.com/office/powerpoint/2010/main" val="3137227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395288" y="1049338"/>
            <a:ext cx="7993062" cy="421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solidFill>
                  <a:schemeClr val="accent2"/>
                </a:solidFill>
              </a:rPr>
              <a:t>SORTIE R:</a:t>
            </a:r>
          </a:p>
          <a:p>
            <a:endParaRPr lang="en-GB">
              <a:solidFill>
                <a:schemeClr val="accent2"/>
              </a:solidFill>
            </a:endParaRPr>
          </a:p>
          <a:p>
            <a:r>
              <a:rPr lang="en-GB">
                <a:solidFill>
                  <a:schemeClr val="accent2"/>
                </a:solidFill>
              </a:rPr>
              <a:t>&gt; t.test(exo4cour$avant, exo4cour$apres, alternative='two.sided', </a:t>
            </a:r>
          </a:p>
          <a:p>
            <a:r>
              <a:rPr lang="en-GB">
                <a:solidFill>
                  <a:schemeClr val="accent2"/>
                </a:solidFill>
              </a:rPr>
              <a:t>+   conf.level=.95, paired=TRUE)</a:t>
            </a:r>
          </a:p>
          <a:p>
            <a:endParaRPr lang="en-GB">
              <a:solidFill>
                <a:schemeClr val="accent2"/>
              </a:solidFill>
            </a:endParaRPr>
          </a:p>
          <a:p>
            <a:r>
              <a:rPr lang="en-GB">
                <a:solidFill>
                  <a:schemeClr val="accent2"/>
                </a:solidFill>
              </a:rPr>
              <a:t>	Paired t-test</a:t>
            </a:r>
          </a:p>
          <a:p>
            <a:endParaRPr lang="en-GB">
              <a:solidFill>
                <a:schemeClr val="accent2"/>
              </a:solidFill>
            </a:endParaRPr>
          </a:p>
          <a:p>
            <a:r>
              <a:rPr lang="en-GB">
                <a:solidFill>
                  <a:schemeClr val="accent2"/>
                </a:solidFill>
              </a:rPr>
              <a:t>data:  exo4cour$avant and exo4cour$apres </a:t>
            </a:r>
          </a:p>
          <a:p>
            <a:r>
              <a:rPr lang="en-GB">
                <a:solidFill>
                  <a:schemeClr val="accent2"/>
                </a:solidFill>
              </a:rPr>
              <a:t>t = -3.2343, df = 11, p-value = </a:t>
            </a:r>
            <a:r>
              <a:rPr lang="en-GB" b="1">
                <a:solidFill>
                  <a:schemeClr val="accent2"/>
                </a:solidFill>
              </a:rPr>
              <a:t>0.007954</a:t>
            </a:r>
          </a:p>
          <a:p>
            <a:r>
              <a:rPr lang="en-GB">
                <a:solidFill>
                  <a:schemeClr val="accent2"/>
                </a:solidFill>
              </a:rPr>
              <a:t>alternative hypothesis: true difference in means is not equal to 0 </a:t>
            </a:r>
          </a:p>
          <a:p>
            <a:r>
              <a:rPr lang="en-GB">
                <a:solidFill>
                  <a:schemeClr val="accent2"/>
                </a:solidFill>
              </a:rPr>
              <a:t>95 percent confidence interval:</a:t>
            </a:r>
          </a:p>
          <a:p>
            <a:r>
              <a:rPr lang="en-GB">
                <a:solidFill>
                  <a:schemeClr val="accent2"/>
                </a:solidFill>
              </a:rPr>
              <a:t> -1.8065536 -0.3434464 </a:t>
            </a:r>
          </a:p>
          <a:p>
            <a:r>
              <a:rPr lang="en-GB">
                <a:solidFill>
                  <a:schemeClr val="accent2"/>
                </a:solidFill>
              </a:rPr>
              <a:t>sample estimates:</a:t>
            </a:r>
          </a:p>
          <a:p>
            <a:r>
              <a:rPr lang="en-GB">
                <a:solidFill>
                  <a:schemeClr val="accent2"/>
                </a:solidFill>
              </a:rPr>
              <a:t>mean of the differences </a:t>
            </a:r>
          </a:p>
          <a:p>
            <a:r>
              <a:rPr lang="en-GB">
                <a:solidFill>
                  <a:schemeClr val="accent2"/>
                </a:solidFill>
              </a:rPr>
              <a:t>                 -1.075</a:t>
            </a:r>
          </a:p>
        </p:txBody>
      </p:sp>
      <p:sp>
        <p:nvSpPr>
          <p:cNvPr id="2" name="Espace réservé du numéro de diapositive 1">
            <a:extLst>
              <a:ext uri="{FF2B5EF4-FFF2-40B4-BE49-F238E27FC236}">
                <a16:creationId xmlns:a16="http://schemas.microsoft.com/office/drawing/2014/main" id="{2DDDBDEB-01F7-4AD7-82D7-0EBC47A4A647}"/>
              </a:ext>
            </a:extLst>
          </p:cNvPr>
          <p:cNvSpPr>
            <a:spLocks noGrp="1"/>
          </p:cNvSpPr>
          <p:nvPr>
            <p:ph type="sldNum" sz="quarter" idx="12"/>
          </p:nvPr>
        </p:nvSpPr>
        <p:spPr/>
        <p:txBody>
          <a:bodyPr/>
          <a:lstStyle/>
          <a:p>
            <a:fld id="{1BD1CC5A-BD4C-A94D-B1F2-221A06ABC680}" type="slidenum">
              <a:rPr lang="fr-FR" smtClean="0"/>
              <a:pPr/>
              <a:t>65</a:t>
            </a:fld>
            <a:endParaRPr lang="fr-FR"/>
          </a:p>
        </p:txBody>
      </p:sp>
    </p:spTree>
    <p:extLst>
      <p:ext uri="{BB962C8B-B14F-4D97-AF65-F5344CB8AC3E}">
        <p14:creationId xmlns:p14="http://schemas.microsoft.com/office/powerpoint/2010/main" val="3354450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557338"/>
            <a:ext cx="8929687" cy="195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Rectangle 4"/>
          <p:cNvSpPr>
            <a:spLocks noChangeArrowheads="1"/>
          </p:cNvSpPr>
          <p:nvPr/>
        </p:nvSpPr>
        <p:spPr bwMode="auto">
          <a:xfrm>
            <a:off x="468313" y="333375"/>
            <a:ext cx="8353425" cy="158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Si distribution non normales =&gt; tests non paramétrique : test de Wilcoxon ou Mann-Whitney</a:t>
            </a:r>
          </a:p>
        </p:txBody>
      </p:sp>
      <p:sp>
        <p:nvSpPr>
          <p:cNvPr id="37901" name="Rectangle 13"/>
          <p:cNvSpPr>
            <a:spLocks noChangeArrowheads="1"/>
          </p:cNvSpPr>
          <p:nvPr/>
        </p:nvSpPr>
        <p:spPr bwMode="auto">
          <a:xfrm>
            <a:off x="323850" y="4581525"/>
            <a:ext cx="8820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dirty="0"/>
              <a:t>Variable dépendante = dureté du silex =&gt; variable rang</a:t>
            </a:r>
          </a:p>
          <a:p>
            <a:r>
              <a:rPr lang="fr-FR" dirty="0"/>
              <a:t>Variable indépendante = région (2 niveaux) =&gt; variable qualitative nominale</a:t>
            </a:r>
          </a:p>
        </p:txBody>
      </p:sp>
      <p:sp>
        <p:nvSpPr>
          <p:cNvPr id="37902" name="Rectangle 14"/>
          <p:cNvSpPr>
            <a:spLocks noChangeArrowheads="1"/>
          </p:cNvSpPr>
          <p:nvPr/>
        </p:nvSpPr>
        <p:spPr bwMode="auto">
          <a:xfrm>
            <a:off x="395288" y="5589588"/>
            <a:ext cx="8515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=&gt; Test non paramétrique car les rangs ne représentent pas une variable continue</a:t>
            </a:r>
          </a:p>
        </p:txBody>
      </p:sp>
      <p:sp>
        <p:nvSpPr>
          <p:cNvPr id="2" name="Espace réservé du numéro de diapositive 1">
            <a:extLst>
              <a:ext uri="{FF2B5EF4-FFF2-40B4-BE49-F238E27FC236}">
                <a16:creationId xmlns:a16="http://schemas.microsoft.com/office/drawing/2014/main" id="{AA48191C-4FC4-4EB8-BA21-ACC75880CB59}"/>
              </a:ext>
            </a:extLst>
          </p:cNvPr>
          <p:cNvSpPr>
            <a:spLocks noGrp="1"/>
          </p:cNvSpPr>
          <p:nvPr>
            <p:ph type="sldNum" sz="quarter" idx="12"/>
          </p:nvPr>
        </p:nvSpPr>
        <p:spPr/>
        <p:txBody>
          <a:bodyPr/>
          <a:lstStyle/>
          <a:p>
            <a:fld id="{1BD1CC5A-BD4C-A94D-B1F2-221A06ABC680}" type="slidenum">
              <a:rPr lang="fr-FR" smtClean="0"/>
              <a:pPr/>
              <a:t>66</a:t>
            </a:fld>
            <a:endParaRPr lang="fr-FR"/>
          </a:p>
        </p:txBody>
      </p:sp>
    </p:spTree>
    <p:extLst>
      <p:ext uri="{BB962C8B-B14F-4D97-AF65-F5344CB8AC3E}">
        <p14:creationId xmlns:p14="http://schemas.microsoft.com/office/powerpoint/2010/main" val="2140181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1" grpId="0"/>
      <p:bldP spid="3790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a date 1">
            <a:extLst>
              <a:ext uri="{FF2B5EF4-FFF2-40B4-BE49-F238E27FC236}">
                <a16:creationId xmlns:a16="http://schemas.microsoft.com/office/drawing/2014/main" id="{777EC454-15D9-466A-B6CD-980DA80F602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037398A4-AFE8-4CDC-BB5C-1F8D9CE1F25A}" type="datetime1">
              <a:rPr lang="fr-FR" altLang="fr-FR" sz="1400" b="0" smtClean="0"/>
              <a:pPr eaLnBrk="1" hangingPunct="1"/>
              <a:t>24/09/2020</a:t>
            </a:fld>
            <a:endParaRPr lang="fr-FR" altLang="fr-FR" sz="1400" b="0"/>
          </a:p>
        </p:txBody>
      </p:sp>
      <p:sp>
        <p:nvSpPr>
          <p:cNvPr id="77827" name="Espace réservé du pied de page 2">
            <a:extLst>
              <a:ext uri="{FF2B5EF4-FFF2-40B4-BE49-F238E27FC236}">
                <a16:creationId xmlns:a16="http://schemas.microsoft.com/office/drawing/2014/main" id="{9267C0CC-C8D6-4F50-A635-B3AF2E1BDEF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sz="1400" b="0"/>
              <a:t>Statistiques</a:t>
            </a:r>
          </a:p>
        </p:txBody>
      </p:sp>
      <p:sp>
        <p:nvSpPr>
          <p:cNvPr id="77828" name="Espace réservé du numéro de diapositive 3">
            <a:extLst>
              <a:ext uri="{FF2B5EF4-FFF2-40B4-BE49-F238E27FC236}">
                <a16:creationId xmlns:a16="http://schemas.microsoft.com/office/drawing/2014/main" id="{7123A362-678D-45CE-B105-973CD45B89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415F1F7D-70F9-4F3D-A075-BE5FBC1547F8}" type="slidenum">
              <a:rPr lang="fr-FR" altLang="fr-FR" sz="1400" b="0"/>
              <a:pPr eaLnBrk="1" hangingPunct="1"/>
              <a:t>67</a:t>
            </a:fld>
            <a:endParaRPr lang="fr-FR" altLang="fr-FR" sz="1400" b="0"/>
          </a:p>
        </p:txBody>
      </p:sp>
      <p:sp>
        <p:nvSpPr>
          <p:cNvPr id="77829" name="Rectangle 36">
            <a:extLst>
              <a:ext uri="{FF2B5EF4-FFF2-40B4-BE49-F238E27FC236}">
                <a16:creationId xmlns:a16="http://schemas.microsoft.com/office/drawing/2014/main" id="{21744D97-F326-47A8-A02F-D1F9A866B816}"/>
              </a:ext>
            </a:extLst>
          </p:cNvPr>
          <p:cNvSpPr>
            <a:spLocks noChangeArrowheads="1"/>
          </p:cNvSpPr>
          <p:nvPr/>
        </p:nvSpPr>
        <p:spPr bwMode="auto">
          <a:xfrm>
            <a:off x="4859338" y="3213100"/>
            <a:ext cx="2449512" cy="287338"/>
          </a:xfrm>
          <a:prstGeom prst="rect">
            <a:avLst/>
          </a:prstGeom>
          <a:solidFill>
            <a:srgbClr val="FFFF99"/>
          </a:solidFill>
          <a:ln w="9525">
            <a:solidFill>
              <a:schemeClr val="tx1"/>
            </a:solidFill>
            <a:miter lim="800000"/>
            <a:headEnd/>
            <a:tailEnd/>
          </a:ln>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fr-FR" altLang="fr-FR"/>
          </a:p>
        </p:txBody>
      </p:sp>
      <p:sp>
        <p:nvSpPr>
          <p:cNvPr id="77830" name="Rectangle 2">
            <a:extLst>
              <a:ext uri="{FF2B5EF4-FFF2-40B4-BE49-F238E27FC236}">
                <a16:creationId xmlns:a16="http://schemas.microsoft.com/office/drawing/2014/main" id="{AE64B334-E59C-46A7-9950-D1DF9E353BB4}"/>
              </a:ext>
            </a:extLst>
          </p:cNvPr>
          <p:cNvSpPr>
            <a:spLocks noChangeArrowheads="1"/>
          </p:cNvSpPr>
          <p:nvPr/>
        </p:nvSpPr>
        <p:spPr bwMode="auto">
          <a:xfrm>
            <a:off x="1042988" y="3140075"/>
            <a:ext cx="3673475" cy="360363"/>
          </a:xfrm>
          <a:prstGeom prst="rect">
            <a:avLst/>
          </a:prstGeom>
          <a:solidFill>
            <a:srgbClr val="FFFF00"/>
          </a:solidFill>
          <a:ln w="9525">
            <a:solidFill>
              <a:schemeClr val="tx1"/>
            </a:solidFill>
            <a:miter lim="800000"/>
            <a:headEnd/>
            <a:tailEnd/>
          </a:ln>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fr-FR" altLang="fr-FR"/>
          </a:p>
        </p:txBody>
      </p:sp>
      <p:sp>
        <p:nvSpPr>
          <p:cNvPr id="77831" name="Rectangle 3">
            <a:extLst>
              <a:ext uri="{FF2B5EF4-FFF2-40B4-BE49-F238E27FC236}">
                <a16:creationId xmlns:a16="http://schemas.microsoft.com/office/drawing/2014/main" id="{752D33C5-0C19-4162-9F18-E321C1DA221E}"/>
              </a:ext>
            </a:extLst>
          </p:cNvPr>
          <p:cNvSpPr>
            <a:spLocks noChangeArrowheads="1"/>
          </p:cNvSpPr>
          <p:nvPr/>
        </p:nvSpPr>
        <p:spPr bwMode="auto">
          <a:xfrm>
            <a:off x="3348038" y="4652963"/>
            <a:ext cx="936625" cy="360362"/>
          </a:xfrm>
          <a:prstGeom prst="rect">
            <a:avLst/>
          </a:prstGeom>
          <a:solidFill>
            <a:schemeClr val="bg1"/>
          </a:solidFill>
          <a:ln w="9525">
            <a:solidFill>
              <a:schemeClr val="tx1"/>
            </a:solidFill>
            <a:miter lim="800000"/>
            <a:headEnd/>
            <a:tailEnd/>
          </a:ln>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fr-FR" altLang="fr-FR"/>
          </a:p>
        </p:txBody>
      </p:sp>
      <p:graphicFrame>
        <p:nvGraphicFramePr>
          <p:cNvPr id="113670" name="Group 6">
            <a:extLst>
              <a:ext uri="{FF2B5EF4-FFF2-40B4-BE49-F238E27FC236}">
                <a16:creationId xmlns:a16="http://schemas.microsoft.com/office/drawing/2014/main" id="{2773627A-B20E-4F84-8C92-051CC7D918AA}"/>
              </a:ext>
            </a:extLst>
          </p:cNvPr>
          <p:cNvGraphicFramePr>
            <a:graphicFrameLocks noGrp="1"/>
          </p:cNvGraphicFramePr>
          <p:nvPr/>
        </p:nvGraphicFramePr>
        <p:xfrm>
          <a:off x="1116013" y="1268413"/>
          <a:ext cx="6719887" cy="1808162"/>
        </p:xfrm>
        <a:graphic>
          <a:graphicData uri="http://schemas.openxmlformats.org/drawingml/2006/table">
            <a:tbl>
              <a:tblPr/>
              <a:tblGrid>
                <a:gridCol w="3360737">
                  <a:extLst>
                    <a:ext uri="{9D8B030D-6E8A-4147-A177-3AD203B41FA5}">
                      <a16:colId xmlns:a16="http://schemas.microsoft.com/office/drawing/2014/main" val="20000"/>
                    </a:ext>
                  </a:extLst>
                </a:gridCol>
                <a:gridCol w="3359150">
                  <a:extLst>
                    <a:ext uri="{9D8B030D-6E8A-4147-A177-3AD203B41FA5}">
                      <a16:colId xmlns:a16="http://schemas.microsoft.com/office/drawing/2014/main" val="20001"/>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rPr>
                        <a:t>Alliage A (n</a:t>
                      </a:r>
                      <a:r>
                        <a:rPr kumimoji="0" lang="fr-FR" sz="2000" b="0" i="0" u="none" strike="noStrike" cap="none" normalizeH="0" baseline="-25000">
                          <a:ln>
                            <a:noFill/>
                          </a:ln>
                          <a:solidFill>
                            <a:schemeClr val="tx1"/>
                          </a:solidFill>
                          <a:effectLst/>
                          <a:latin typeface="Arial" charset="0"/>
                        </a:rPr>
                        <a:t>1</a:t>
                      </a:r>
                      <a:r>
                        <a:rPr kumimoji="0" lang="fr-FR" sz="20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rPr>
                        <a:t>Alliage B (n</a:t>
                      </a:r>
                      <a:r>
                        <a:rPr kumimoji="0" lang="fr-FR" sz="2000" b="0" i="0" u="none" strike="noStrike" cap="none" normalizeH="0" baseline="-25000">
                          <a:ln>
                            <a:noFill/>
                          </a:ln>
                          <a:solidFill>
                            <a:schemeClr val="tx1"/>
                          </a:solidFill>
                          <a:effectLst/>
                          <a:latin typeface="Arial" charset="0"/>
                        </a:rPr>
                        <a:t>2</a:t>
                      </a:r>
                      <a:r>
                        <a:rPr kumimoji="0" lang="fr-FR" sz="20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318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rPr>
                        <a:t>18.3   16.4   22.7   17.8   18.9   25.3   16.1   24.2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rPr>
                        <a:t>12.6   14.1   20.5   10.7   15.9   19.6   12.9   15.2   11.8   14.7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77843" name="Rectangle 18">
            <a:extLst>
              <a:ext uri="{FF2B5EF4-FFF2-40B4-BE49-F238E27FC236}">
                <a16:creationId xmlns:a16="http://schemas.microsoft.com/office/drawing/2014/main" id="{5616BB33-B97E-46D0-B561-7070A5E1711C}"/>
              </a:ext>
            </a:extLst>
          </p:cNvPr>
          <p:cNvSpPr>
            <a:spLocks noChangeArrowheads="1"/>
          </p:cNvSpPr>
          <p:nvPr/>
        </p:nvSpPr>
        <p:spPr bwMode="auto">
          <a:xfrm>
            <a:off x="4476750" y="4168775"/>
            <a:ext cx="3359150" cy="1781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spcBef>
                <a:spcPct val="20000"/>
              </a:spcBef>
            </a:pPr>
            <a:r>
              <a:rPr lang="fr-FR" altLang="fr-FR" b="0"/>
              <a:t>3   5   15   1</a:t>
            </a:r>
          </a:p>
          <a:p>
            <a:pPr eaLnBrk="1" hangingPunct="1">
              <a:spcBef>
                <a:spcPct val="20000"/>
              </a:spcBef>
            </a:pPr>
            <a:r>
              <a:rPr lang="fr-FR" altLang="fr-FR" b="0"/>
              <a:t>8   14   4   7 </a:t>
            </a:r>
          </a:p>
          <a:p>
            <a:pPr eaLnBrk="1" hangingPunct="1">
              <a:spcBef>
                <a:spcPct val="20000"/>
              </a:spcBef>
            </a:pPr>
            <a:r>
              <a:rPr lang="fr-FR" altLang="fr-FR" b="0"/>
              <a:t>2   6</a:t>
            </a:r>
          </a:p>
          <a:p>
            <a:pPr eaLnBrk="1" hangingPunct="1">
              <a:spcBef>
                <a:spcPct val="20000"/>
              </a:spcBef>
            </a:pPr>
            <a:endParaRPr lang="fr-FR" altLang="fr-FR" b="0"/>
          </a:p>
        </p:txBody>
      </p:sp>
      <p:sp>
        <p:nvSpPr>
          <p:cNvPr id="77844" name="Rectangle 19">
            <a:extLst>
              <a:ext uri="{FF2B5EF4-FFF2-40B4-BE49-F238E27FC236}">
                <a16:creationId xmlns:a16="http://schemas.microsoft.com/office/drawing/2014/main" id="{8D2236F4-A9AC-4945-9C20-B2049B06B113}"/>
              </a:ext>
            </a:extLst>
          </p:cNvPr>
          <p:cNvSpPr>
            <a:spLocks noChangeArrowheads="1"/>
          </p:cNvSpPr>
          <p:nvPr/>
        </p:nvSpPr>
        <p:spPr bwMode="auto">
          <a:xfrm>
            <a:off x="1116013" y="4168775"/>
            <a:ext cx="3360737" cy="1781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spcBef>
                <a:spcPct val="20000"/>
              </a:spcBef>
            </a:pPr>
            <a:r>
              <a:rPr lang="fr-FR" altLang="fr-FR" b="0"/>
              <a:t>12   10   16   11</a:t>
            </a:r>
          </a:p>
          <a:p>
            <a:pPr eaLnBrk="1" hangingPunct="1">
              <a:spcBef>
                <a:spcPct val="20000"/>
              </a:spcBef>
            </a:pPr>
            <a:r>
              <a:rPr lang="fr-FR" altLang="fr-FR" b="0"/>
              <a:t>13   18   9   17</a:t>
            </a:r>
          </a:p>
        </p:txBody>
      </p:sp>
      <p:sp>
        <p:nvSpPr>
          <p:cNvPr id="77845" name="Rectangle 20">
            <a:extLst>
              <a:ext uri="{FF2B5EF4-FFF2-40B4-BE49-F238E27FC236}">
                <a16:creationId xmlns:a16="http://schemas.microsoft.com/office/drawing/2014/main" id="{6723F8B5-A396-4245-8023-C10E81337252}"/>
              </a:ext>
            </a:extLst>
          </p:cNvPr>
          <p:cNvSpPr>
            <a:spLocks noChangeArrowheads="1"/>
          </p:cNvSpPr>
          <p:nvPr/>
        </p:nvSpPr>
        <p:spPr bwMode="auto">
          <a:xfrm>
            <a:off x="4476750" y="3644900"/>
            <a:ext cx="33591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spcBef>
                <a:spcPct val="20000"/>
              </a:spcBef>
            </a:pPr>
            <a:r>
              <a:rPr lang="fr-FR" altLang="fr-FR" b="0"/>
              <a:t>Alliage B</a:t>
            </a:r>
          </a:p>
        </p:txBody>
      </p:sp>
      <p:sp>
        <p:nvSpPr>
          <p:cNvPr id="77846" name="Rectangle 21">
            <a:extLst>
              <a:ext uri="{FF2B5EF4-FFF2-40B4-BE49-F238E27FC236}">
                <a16:creationId xmlns:a16="http://schemas.microsoft.com/office/drawing/2014/main" id="{A6AD936C-A593-4C14-A17F-EB26DF608686}"/>
              </a:ext>
            </a:extLst>
          </p:cNvPr>
          <p:cNvSpPr>
            <a:spLocks noChangeArrowheads="1"/>
          </p:cNvSpPr>
          <p:nvPr/>
        </p:nvSpPr>
        <p:spPr bwMode="auto">
          <a:xfrm>
            <a:off x="1116013" y="3644900"/>
            <a:ext cx="33607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spcBef>
                <a:spcPct val="20000"/>
              </a:spcBef>
            </a:pPr>
            <a:r>
              <a:rPr lang="fr-FR" altLang="fr-FR" b="0"/>
              <a:t>Alliage A</a:t>
            </a:r>
          </a:p>
        </p:txBody>
      </p:sp>
      <p:sp>
        <p:nvSpPr>
          <p:cNvPr id="77847" name="Line 22">
            <a:extLst>
              <a:ext uri="{FF2B5EF4-FFF2-40B4-BE49-F238E27FC236}">
                <a16:creationId xmlns:a16="http://schemas.microsoft.com/office/drawing/2014/main" id="{554496D8-4291-4385-AE16-F8700349D0B8}"/>
              </a:ext>
            </a:extLst>
          </p:cNvPr>
          <p:cNvSpPr>
            <a:spLocks noChangeShapeType="1"/>
          </p:cNvSpPr>
          <p:nvPr/>
        </p:nvSpPr>
        <p:spPr bwMode="auto">
          <a:xfrm>
            <a:off x="1116013" y="3644900"/>
            <a:ext cx="67198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48" name="Line 23">
            <a:extLst>
              <a:ext uri="{FF2B5EF4-FFF2-40B4-BE49-F238E27FC236}">
                <a16:creationId xmlns:a16="http://schemas.microsoft.com/office/drawing/2014/main" id="{AE9C982B-55A4-43BD-B405-BDEFF6A37182}"/>
              </a:ext>
            </a:extLst>
          </p:cNvPr>
          <p:cNvSpPr>
            <a:spLocks noChangeShapeType="1"/>
          </p:cNvSpPr>
          <p:nvPr/>
        </p:nvSpPr>
        <p:spPr bwMode="auto">
          <a:xfrm>
            <a:off x="1116013" y="4168775"/>
            <a:ext cx="67198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49" name="Line 24">
            <a:extLst>
              <a:ext uri="{FF2B5EF4-FFF2-40B4-BE49-F238E27FC236}">
                <a16:creationId xmlns:a16="http://schemas.microsoft.com/office/drawing/2014/main" id="{D565725F-9B43-4F80-9530-A507C1FE215A}"/>
              </a:ext>
            </a:extLst>
          </p:cNvPr>
          <p:cNvSpPr>
            <a:spLocks noChangeShapeType="1"/>
          </p:cNvSpPr>
          <p:nvPr/>
        </p:nvSpPr>
        <p:spPr bwMode="auto">
          <a:xfrm>
            <a:off x="1116013" y="5949950"/>
            <a:ext cx="67198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50" name="Line 25">
            <a:extLst>
              <a:ext uri="{FF2B5EF4-FFF2-40B4-BE49-F238E27FC236}">
                <a16:creationId xmlns:a16="http://schemas.microsoft.com/office/drawing/2014/main" id="{32D7893D-BBCD-407A-8906-9BD201EFDA46}"/>
              </a:ext>
            </a:extLst>
          </p:cNvPr>
          <p:cNvSpPr>
            <a:spLocks noChangeShapeType="1"/>
          </p:cNvSpPr>
          <p:nvPr/>
        </p:nvSpPr>
        <p:spPr bwMode="auto">
          <a:xfrm>
            <a:off x="1116013" y="3644900"/>
            <a:ext cx="0" cy="23050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51" name="Line 26">
            <a:extLst>
              <a:ext uri="{FF2B5EF4-FFF2-40B4-BE49-F238E27FC236}">
                <a16:creationId xmlns:a16="http://schemas.microsoft.com/office/drawing/2014/main" id="{1BE55CA4-0C8B-431B-B937-0859C8E5CE18}"/>
              </a:ext>
            </a:extLst>
          </p:cNvPr>
          <p:cNvSpPr>
            <a:spLocks noChangeShapeType="1"/>
          </p:cNvSpPr>
          <p:nvPr/>
        </p:nvSpPr>
        <p:spPr bwMode="auto">
          <a:xfrm>
            <a:off x="4476750" y="3644900"/>
            <a:ext cx="0" cy="2305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52" name="Line 27">
            <a:extLst>
              <a:ext uri="{FF2B5EF4-FFF2-40B4-BE49-F238E27FC236}">
                <a16:creationId xmlns:a16="http://schemas.microsoft.com/office/drawing/2014/main" id="{F52102C1-086D-405C-AF6D-C8844A10492A}"/>
              </a:ext>
            </a:extLst>
          </p:cNvPr>
          <p:cNvSpPr>
            <a:spLocks noChangeShapeType="1"/>
          </p:cNvSpPr>
          <p:nvPr/>
        </p:nvSpPr>
        <p:spPr bwMode="auto">
          <a:xfrm>
            <a:off x="7835900" y="3644900"/>
            <a:ext cx="0" cy="23050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53" name="Text Box 28">
            <a:extLst>
              <a:ext uri="{FF2B5EF4-FFF2-40B4-BE49-F238E27FC236}">
                <a16:creationId xmlns:a16="http://schemas.microsoft.com/office/drawing/2014/main" id="{419DFCFF-AF57-46B1-A100-858907FD0498}"/>
              </a:ext>
            </a:extLst>
          </p:cNvPr>
          <p:cNvSpPr txBox="1">
            <a:spLocks noChangeArrowheads="1"/>
          </p:cNvSpPr>
          <p:nvPr/>
        </p:nvSpPr>
        <p:spPr bwMode="auto">
          <a:xfrm>
            <a:off x="1304925" y="5419725"/>
            <a:ext cx="290671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a:solidFill>
                  <a:schemeClr val="accent2"/>
                </a:solidFill>
              </a:rPr>
              <a:t>R</a:t>
            </a:r>
            <a:r>
              <a:rPr lang="fr-FR" altLang="fr-FR" baseline="-25000">
                <a:solidFill>
                  <a:schemeClr val="accent2"/>
                </a:solidFill>
              </a:rPr>
              <a:t>1:</a:t>
            </a:r>
            <a:r>
              <a:rPr lang="fr-FR" altLang="fr-FR">
                <a:solidFill>
                  <a:schemeClr val="accent2"/>
                </a:solidFill>
              </a:rPr>
              <a:t>Somme rangs = 106</a:t>
            </a:r>
          </a:p>
        </p:txBody>
      </p:sp>
      <p:sp>
        <p:nvSpPr>
          <p:cNvPr id="77854" name="Text Box 29">
            <a:extLst>
              <a:ext uri="{FF2B5EF4-FFF2-40B4-BE49-F238E27FC236}">
                <a16:creationId xmlns:a16="http://schemas.microsoft.com/office/drawing/2014/main" id="{83EE50F3-DD79-4034-AD91-F92245885DF4}"/>
              </a:ext>
            </a:extLst>
          </p:cNvPr>
          <p:cNvSpPr txBox="1">
            <a:spLocks noChangeArrowheads="1"/>
          </p:cNvSpPr>
          <p:nvPr/>
        </p:nvSpPr>
        <p:spPr bwMode="auto">
          <a:xfrm>
            <a:off x="4716463" y="5419725"/>
            <a:ext cx="29051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a:solidFill>
                  <a:schemeClr val="accent2"/>
                </a:solidFill>
              </a:rPr>
              <a:t>R</a:t>
            </a:r>
            <a:r>
              <a:rPr lang="fr-FR" altLang="fr-FR" baseline="-25000">
                <a:solidFill>
                  <a:schemeClr val="accent2"/>
                </a:solidFill>
              </a:rPr>
              <a:t>2</a:t>
            </a:r>
            <a:r>
              <a:rPr lang="fr-FR" altLang="fr-FR">
                <a:solidFill>
                  <a:schemeClr val="accent2"/>
                </a:solidFill>
              </a:rPr>
              <a:t> : somme rangs = 65</a:t>
            </a:r>
          </a:p>
        </p:txBody>
      </p:sp>
      <p:sp>
        <p:nvSpPr>
          <p:cNvPr id="77855" name="Text Box 30">
            <a:extLst>
              <a:ext uri="{FF2B5EF4-FFF2-40B4-BE49-F238E27FC236}">
                <a16:creationId xmlns:a16="http://schemas.microsoft.com/office/drawing/2014/main" id="{23AE9F5D-1B8A-4D26-9925-6817B3B4D1BF}"/>
              </a:ext>
            </a:extLst>
          </p:cNvPr>
          <p:cNvSpPr txBox="1">
            <a:spLocks noChangeArrowheads="1"/>
          </p:cNvSpPr>
          <p:nvPr/>
        </p:nvSpPr>
        <p:spPr bwMode="auto">
          <a:xfrm>
            <a:off x="1042988" y="3140075"/>
            <a:ext cx="361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sz="1800"/>
              <a:t>Etape 1</a:t>
            </a:r>
            <a:r>
              <a:rPr lang="fr-FR" altLang="fr-FR" sz="1800" b="0"/>
              <a:t>: Transformation en rangs</a:t>
            </a:r>
          </a:p>
        </p:txBody>
      </p:sp>
      <p:sp>
        <p:nvSpPr>
          <p:cNvPr id="77856" name="Text Box 31">
            <a:extLst>
              <a:ext uri="{FF2B5EF4-FFF2-40B4-BE49-F238E27FC236}">
                <a16:creationId xmlns:a16="http://schemas.microsoft.com/office/drawing/2014/main" id="{8645B87E-A056-465C-9544-E042C54734EB}"/>
              </a:ext>
            </a:extLst>
          </p:cNvPr>
          <p:cNvSpPr txBox="1">
            <a:spLocks noChangeArrowheads="1"/>
          </p:cNvSpPr>
          <p:nvPr/>
        </p:nvSpPr>
        <p:spPr bwMode="auto">
          <a:xfrm>
            <a:off x="3348038" y="4652963"/>
            <a:ext cx="10795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sz="1800"/>
              <a:t>Etape 2</a:t>
            </a:r>
          </a:p>
        </p:txBody>
      </p:sp>
      <p:sp>
        <p:nvSpPr>
          <p:cNvPr id="77857" name="Line 32">
            <a:extLst>
              <a:ext uri="{FF2B5EF4-FFF2-40B4-BE49-F238E27FC236}">
                <a16:creationId xmlns:a16="http://schemas.microsoft.com/office/drawing/2014/main" id="{2B3FCA1C-5E74-4749-8D70-B2A51A65D6AA}"/>
              </a:ext>
            </a:extLst>
          </p:cNvPr>
          <p:cNvSpPr>
            <a:spLocks noChangeShapeType="1"/>
          </p:cNvSpPr>
          <p:nvPr/>
        </p:nvSpPr>
        <p:spPr bwMode="auto">
          <a:xfrm flipH="1">
            <a:off x="2916238" y="5013325"/>
            <a:ext cx="503237"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7858" name="Line 33">
            <a:extLst>
              <a:ext uri="{FF2B5EF4-FFF2-40B4-BE49-F238E27FC236}">
                <a16:creationId xmlns:a16="http://schemas.microsoft.com/office/drawing/2014/main" id="{F956ADD3-7A97-4325-A7A6-5EDBF6AA3484}"/>
              </a:ext>
            </a:extLst>
          </p:cNvPr>
          <p:cNvSpPr>
            <a:spLocks noChangeShapeType="1"/>
          </p:cNvSpPr>
          <p:nvPr/>
        </p:nvSpPr>
        <p:spPr bwMode="auto">
          <a:xfrm flipH="1">
            <a:off x="3132138" y="3500438"/>
            <a:ext cx="503237"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7859" name="Line 34">
            <a:extLst>
              <a:ext uri="{FF2B5EF4-FFF2-40B4-BE49-F238E27FC236}">
                <a16:creationId xmlns:a16="http://schemas.microsoft.com/office/drawing/2014/main" id="{3A2169D2-6348-41C1-85EA-5CAE1F3B1085}"/>
              </a:ext>
            </a:extLst>
          </p:cNvPr>
          <p:cNvSpPr>
            <a:spLocks noChangeShapeType="1"/>
          </p:cNvSpPr>
          <p:nvPr/>
        </p:nvSpPr>
        <p:spPr bwMode="auto">
          <a:xfrm flipH="1" flipV="1">
            <a:off x="2916238" y="1700213"/>
            <a:ext cx="2447925" cy="1512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7860" name="Text Box 35">
            <a:extLst>
              <a:ext uri="{FF2B5EF4-FFF2-40B4-BE49-F238E27FC236}">
                <a16:creationId xmlns:a16="http://schemas.microsoft.com/office/drawing/2014/main" id="{625B4518-0C26-4B9C-A026-92AE4DA672A2}"/>
              </a:ext>
            </a:extLst>
          </p:cNvPr>
          <p:cNvSpPr txBox="1">
            <a:spLocks noChangeArrowheads="1"/>
          </p:cNvSpPr>
          <p:nvPr/>
        </p:nvSpPr>
        <p:spPr bwMode="auto">
          <a:xfrm>
            <a:off x="4911725" y="3184525"/>
            <a:ext cx="226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sz="1600"/>
              <a:t>Plus petit effectif = n</a:t>
            </a:r>
            <a:r>
              <a:rPr lang="fr-FR" altLang="fr-FR" sz="1600" baseline="-25000"/>
              <a:t>1</a:t>
            </a:r>
          </a:p>
        </p:txBody>
      </p:sp>
      <p:sp>
        <p:nvSpPr>
          <p:cNvPr id="77861" name="Text Box 38">
            <a:extLst>
              <a:ext uri="{FF2B5EF4-FFF2-40B4-BE49-F238E27FC236}">
                <a16:creationId xmlns:a16="http://schemas.microsoft.com/office/drawing/2014/main" id="{292C1B5B-6E6E-4AB6-8811-218693CA9A0B}"/>
              </a:ext>
            </a:extLst>
          </p:cNvPr>
          <p:cNvSpPr txBox="1">
            <a:spLocks noChangeArrowheads="1"/>
          </p:cNvSpPr>
          <p:nvPr/>
        </p:nvSpPr>
        <p:spPr bwMode="auto">
          <a:xfrm>
            <a:off x="158750" y="614363"/>
            <a:ext cx="123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dirty="0"/>
              <a:t>Exemple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Espace réservé de la date 1">
            <a:extLst>
              <a:ext uri="{FF2B5EF4-FFF2-40B4-BE49-F238E27FC236}">
                <a16:creationId xmlns:a16="http://schemas.microsoft.com/office/drawing/2014/main" id="{5979D85F-C6FB-486B-B219-3654056E19A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3CA0788F-B7C9-42B5-8F18-A276E06B2207}" type="datetime1">
              <a:rPr lang="fr-FR" altLang="fr-FR" sz="1400" b="0" smtClean="0"/>
              <a:pPr eaLnBrk="1" hangingPunct="1"/>
              <a:t>24/09/2020</a:t>
            </a:fld>
            <a:endParaRPr lang="fr-FR" altLang="fr-FR" sz="1400" b="0"/>
          </a:p>
        </p:txBody>
      </p:sp>
      <p:sp>
        <p:nvSpPr>
          <p:cNvPr id="35847" name="Espace réservé du pied de page 2">
            <a:extLst>
              <a:ext uri="{FF2B5EF4-FFF2-40B4-BE49-F238E27FC236}">
                <a16:creationId xmlns:a16="http://schemas.microsoft.com/office/drawing/2014/main" id="{B8DBCAB7-1474-4CCE-9C49-640880EDFCE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sz="1400" b="0"/>
              <a:t>Statistiques</a:t>
            </a:r>
          </a:p>
        </p:txBody>
      </p:sp>
      <p:sp>
        <p:nvSpPr>
          <p:cNvPr id="35848" name="Espace réservé du numéro de diapositive 3">
            <a:extLst>
              <a:ext uri="{FF2B5EF4-FFF2-40B4-BE49-F238E27FC236}">
                <a16:creationId xmlns:a16="http://schemas.microsoft.com/office/drawing/2014/main" id="{B872B95A-0F34-4488-B5A5-3515FA0203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F7A58891-ACB0-4108-A72A-49612F5D171A}" type="slidenum">
              <a:rPr lang="fr-FR" altLang="fr-FR" sz="1400" b="0"/>
              <a:pPr eaLnBrk="1" hangingPunct="1"/>
              <a:t>68</a:t>
            </a:fld>
            <a:endParaRPr lang="fr-FR" altLang="fr-FR" sz="1400" b="0"/>
          </a:p>
        </p:txBody>
      </p:sp>
      <p:sp>
        <p:nvSpPr>
          <p:cNvPr id="35849" name="Rectangle 9">
            <a:extLst>
              <a:ext uri="{FF2B5EF4-FFF2-40B4-BE49-F238E27FC236}">
                <a16:creationId xmlns:a16="http://schemas.microsoft.com/office/drawing/2014/main" id="{42B83C59-019B-495B-B2F4-3D6B86CE7875}"/>
              </a:ext>
            </a:extLst>
          </p:cNvPr>
          <p:cNvSpPr>
            <a:spLocks noChangeArrowheads="1"/>
          </p:cNvSpPr>
          <p:nvPr/>
        </p:nvSpPr>
        <p:spPr bwMode="auto">
          <a:xfrm>
            <a:off x="2219325" y="1354138"/>
            <a:ext cx="4176713" cy="2074862"/>
          </a:xfrm>
          <a:prstGeom prst="rect">
            <a:avLst/>
          </a:prstGeom>
          <a:solidFill>
            <a:srgbClr val="FFFF00"/>
          </a:solidFill>
          <a:ln w="9525">
            <a:solidFill>
              <a:schemeClr val="tx1"/>
            </a:solidFill>
            <a:miter lim="800000"/>
            <a:headEnd/>
            <a:tailEnd/>
          </a:ln>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fr-FR" altLang="fr-FR"/>
          </a:p>
        </p:txBody>
      </p:sp>
      <p:graphicFrame>
        <p:nvGraphicFramePr>
          <p:cNvPr id="35842" name="Object 4">
            <a:extLst>
              <a:ext uri="{FF2B5EF4-FFF2-40B4-BE49-F238E27FC236}">
                <a16:creationId xmlns:a16="http://schemas.microsoft.com/office/drawing/2014/main" id="{FE713372-C970-4064-AA20-24A995BA05E6}"/>
              </a:ext>
            </a:extLst>
          </p:cNvPr>
          <p:cNvGraphicFramePr>
            <a:graphicFrameLocks noChangeAspect="1"/>
          </p:cNvGraphicFramePr>
          <p:nvPr/>
        </p:nvGraphicFramePr>
        <p:xfrm>
          <a:off x="2659063" y="1484313"/>
          <a:ext cx="3382962" cy="857250"/>
        </p:xfrm>
        <a:graphic>
          <a:graphicData uri="http://schemas.openxmlformats.org/presentationml/2006/ole">
            <mc:AlternateContent xmlns:mc="http://schemas.openxmlformats.org/markup-compatibility/2006">
              <mc:Choice xmlns:v="urn:schemas-microsoft-com:vml" Requires="v">
                <p:oleObj spid="_x0000_s60426" name="Equation" r:id="rId3" imgW="1549080" imgH="393480" progId="Equation.3">
                  <p:embed/>
                </p:oleObj>
              </mc:Choice>
              <mc:Fallback>
                <p:oleObj name="Equation" r:id="rId3" imgW="1549080" imgH="393480" progId="Equation.3">
                  <p:embed/>
                  <p:pic>
                    <p:nvPicPr>
                      <p:cNvPr id="35842" name="Object 4">
                        <a:extLst>
                          <a:ext uri="{FF2B5EF4-FFF2-40B4-BE49-F238E27FC236}">
                            <a16:creationId xmlns:a16="http://schemas.microsoft.com/office/drawing/2014/main" id="{FE713372-C970-4064-AA20-24A995BA0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063" y="1484313"/>
                        <a:ext cx="3382962"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0" name="Text Box 5">
            <a:extLst>
              <a:ext uri="{FF2B5EF4-FFF2-40B4-BE49-F238E27FC236}">
                <a16:creationId xmlns:a16="http://schemas.microsoft.com/office/drawing/2014/main" id="{8E2E921F-226D-499F-952A-81A24082EE4A}"/>
              </a:ext>
            </a:extLst>
          </p:cNvPr>
          <p:cNvSpPr txBox="1">
            <a:spLocks noChangeArrowheads="1"/>
          </p:cNvSpPr>
          <p:nvPr/>
        </p:nvSpPr>
        <p:spPr bwMode="auto">
          <a:xfrm>
            <a:off x="395288" y="620713"/>
            <a:ext cx="8334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b="0"/>
              <a:t>Pour tester la différence entre les rangs, on utilise la statistique suivante.</a:t>
            </a:r>
          </a:p>
          <a:p>
            <a:pPr eaLnBrk="1" hangingPunct="1"/>
            <a:r>
              <a:rPr lang="fr-FR" altLang="fr-FR" b="0"/>
              <a:t>Calcul de U pour l’échantillon 1 &amp; 2</a:t>
            </a:r>
          </a:p>
        </p:txBody>
      </p:sp>
      <p:graphicFrame>
        <p:nvGraphicFramePr>
          <p:cNvPr id="35843" name="Object 13">
            <a:extLst>
              <a:ext uri="{FF2B5EF4-FFF2-40B4-BE49-F238E27FC236}">
                <a16:creationId xmlns:a16="http://schemas.microsoft.com/office/drawing/2014/main" id="{EECB6F57-5F0B-4692-9D9E-4734528936D0}"/>
              </a:ext>
            </a:extLst>
          </p:cNvPr>
          <p:cNvGraphicFramePr>
            <a:graphicFrameLocks noChangeAspect="1"/>
          </p:cNvGraphicFramePr>
          <p:nvPr/>
        </p:nvGraphicFramePr>
        <p:xfrm>
          <a:off x="1187450" y="4005263"/>
          <a:ext cx="6694488" cy="890587"/>
        </p:xfrm>
        <a:graphic>
          <a:graphicData uri="http://schemas.openxmlformats.org/presentationml/2006/ole">
            <mc:AlternateContent xmlns:mc="http://schemas.openxmlformats.org/markup-compatibility/2006">
              <mc:Choice xmlns:v="urn:schemas-microsoft-com:vml" Requires="v">
                <p:oleObj spid="_x0000_s60427" name="Equation" r:id="rId5" imgW="2958840" imgH="393480" progId="Equation.3">
                  <p:embed/>
                </p:oleObj>
              </mc:Choice>
              <mc:Fallback>
                <p:oleObj name="Equation" r:id="rId5" imgW="2958840" imgH="393480" progId="Equation.3">
                  <p:embed/>
                  <p:pic>
                    <p:nvPicPr>
                      <p:cNvPr id="35843" name="Object 13">
                        <a:extLst>
                          <a:ext uri="{FF2B5EF4-FFF2-40B4-BE49-F238E27FC236}">
                            <a16:creationId xmlns:a16="http://schemas.microsoft.com/office/drawing/2014/main" id="{EECB6F57-5F0B-4692-9D9E-4734528936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005263"/>
                        <a:ext cx="6694488"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1" name="Text Box 14">
            <a:extLst>
              <a:ext uri="{FF2B5EF4-FFF2-40B4-BE49-F238E27FC236}">
                <a16:creationId xmlns:a16="http://schemas.microsoft.com/office/drawing/2014/main" id="{DFD9BA21-4562-48AB-AC85-6FDBD4B00330}"/>
              </a:ext>
            </a:extLst>
          </p:cNvPr>
          <p:cNvSpPr txBox="1">
            <a:spLocks noChangeArrowheads="1"/>
          </p:cNvSpPr>
          <p:nvPr/>
        </p:nvSpPr>
        <p:spPr bwMode="auto">
          <a:xfrm>
            <a:off x="395288" y="39338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b="0"/>
              <a:t>Ici</a:t>
            </a:r>
          </a:p>
        </p:txBody>
      </p:sp>
      <p:graphicFrame>
        <p:nvGraphicFramePr>
          <p:cNvPr id="35844" name="Object 16">
            <a:extLst>
              <a:ext uri="{FF2B5EF4-FFF2-40B4-BE49-F238E27FC236}">
                <a16:creationId xmlns:a16="http://schemas.microsoft.com/office/drawing/2014/main" id="{D898689B-8F0E-46DB-82ED-93BFE1D30EB4}"/>
              </a:ext>
            </a:extLst>
          </p:cNvPr>
          <p:cNvGraphicFramePr>
            <a:graphicFrameLocks noChangeAspect="1"/>
          </p:cNvGraphicFramePr>
          <p:nvPr/>
        </p:nvGraphicFramePr>
        <p:xfrm>
          <a:off x="2544763" y="2492375"/>
          <a:ext cx="3549650" cy="857250"/>
        </p:xfrm>
        <a:graphic>
          <a:graphicData uri="http://schemas.openxmlformats.org/presentationml/2006/ole">
            <mc:AlternateContent xmlns:mc="http://schemas.openxmlformats.org/markup-compatibility/2006">
              <mc:Choice xmlns:v="urn:schemas-microsoft-com:vml" Requires="v">
                <p:oleObj spid="_x0000_s60428" name="Equation" r:id="rId7" imgW="1625400" imgH="393480" progId="Equation.3">
                  <p:embed/>
                </p:oleObj>
              </mc:Choice>
              <mc:Fallback>
                <p:oleObj name="Equation" r:id="rId7" imgW="1625400" imgH="393480" progId="Equation.3">
                  <p:embed/>
                  <p:pic>
                    <p:nvPicPr>
                      <p:cNvPr id="35844" name="Object 16">
                        <a:extLst>
                          <a:ext uri="{FF2B5EF4-FFF2-40B4-BE49-F238E27FC236}">
                            <a16:creationId xmlns:a16="http://schemas.microsoft.com/office/drawing/2014/main" id="{D898689B-8F0E-46DB-82ED-93BFE1D30E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763" y="2492375"/>
                        <a:ext cx="3549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3" name="Text Box 17">
            <a:extLst>
              <a:ext uri="{FF2B5EF4-FFF2-40B4-BE49-F238E27FC236}">
                <a16:creationId xmlns:a16="http://schemas.microsoft.com/office/drawing/2014/main" id="{41980C4C-7DCD-4327-8B7B-697739BB8A6A}"/>
              </a:ext>
            </a:extLst>
          </p:cNvPr>
          <p:cNvSpPr txBox="1">
            <a:spLocks noChangeArrowheads="1"/>
          </p:cNvSpPr>
          <p:nvPr/>
        </p:nvSpPr>
        <p:spPr bwMode="auto">
          <a:xfrm>
            <a:off x="447675" y="3567113"/>
            <a:ext cx="1925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b="0"/>
              <a:t>U = min (U</a:t>
            </a:r>
            <a:r>
              <a:rPr lang="fr-FR" altLang="fr-FR" b="0" baseline="-25000"/>
              <a:t>1</a:t>
            </a:r>
            <a:r>
              <a:rPr lang="fr-FR" altLang="fr-FR" b="0"/>
              <a:t>,U</a:t>
            </a:r>
            <a:r>
              <a:rPr lang="fr-FR" altLang="fr-FR" b="0" baseline="-25000"/>
              <a:t>2</a:t>
            </a:r>
            <a:r>
              <a:rPr lang="fr-FR" altLang="fr-FR" b="0"/>
              <a:t>)</a:t>
            </a:r>
          </a:p>
        </p:txBody>
      </p:sp>
      <p:graphicFrame>
        <p:nvGraphicFramePr>
          <p:cNvPr id="35845" name="Object 18">
            <a:extLst>
              <a:ext uri="{FF2B5EF4-FFF2-40B4-BE49-F238E27FC236}">
                <a16:creationId xmlns:a16="http://schemas.microsoft.com/office/drawing/2014/main" id="{CF040098-8A1A-49FC-86F4-530BE705188D}"/>
              </a:ext>
            </a:extLst>
          </p:cNvPr>
          <p:cNvGraphicFramePr>
            <a:graphicFrameLocks noChangeAspect="1"/>
          </p:cNvGraphicFramePr>
          <p:nvPr/>
        </p:nvGraphicFramePr>
        <p:xfrm>
          <a:off x="1116013" y="4868863"/>
          <a:ext cx="7038975" cy="890587"/>
        </p:xfrm>
        <a:graphic>
          <a:graphicData uri="http://schemas.openxmlformats.org/presentationml/2006/ole">
            <mc:AlternateContent xmlns:mc="http://schemas.openxmlformats.org/markup-compatibility/2006">
              <mc:Choice xmlns:v="urn:schemas-microsoft-com:vml" Requires="v">
                <p:oleObj spid="_x0000_s60429" name="Equation" r:id="rId9" imgW="3111480" imgH="393480" progId="Equation.3">
                  <p:embed/>
                </p:oleObj>
              </mc:Choice>
              <mc:Fallback>
                <p:oleObj name="Equation" r:id="rId9" imgW="3111480" imgH="393480" progId="Equation.3">
                  <p:embed/>
                  <p:pic>
                    <p:nvPicPr>
                      <p:cNvPr id="35845" name="Object 18">
                        <a:extLst>
                          <a:ext uri="{FF2B5EF4-FFF2-40B4-BE49-F238E27FC236}">
                            <a16:creationId xmlns:a16="http://schemas.microsoft.com/office/drawing/2014/main" id="{CF040098-8A1A-49FC-86F4-530BE70518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013" y="4868863"/>
                        <a:ext cx="7038975"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4" name="Text Box 19">
            <a:extLst>
              <a:ext uri="{FF2B5EF4-FFF2-40B4-BE49-F238E27FC236}">
                <a16:creationId xmlns:a16="http://schemas.microsoft.com/office/drawing/2014/main" id="{3041B626-EDD2-4E0E-A391-844A969F329C}"/>
              </a:ext>
            </a:extLst>
          </p:cNvPr>
          <p:cNvSpPr txBox="1">
            <a:spLocks noChangeArrowheads="1"/>
          </p:cNvSpPr>
          <p:nvPr/>
        </p:nvSpPr>
        <p:spPr bwMode="auto">
          <a:xfrm>
            <a:off x="395288" y="5805488"/>
            <a:ext cx="1504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a:t>Donc U=10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a date 1">
            <a:extLst>
              <a:ext uri="{FF2B5EF4-FFF2-40B4-BE49-F238E27FC236}">
                <a16:creationId xmlns:a16="http://schemas.microsoft.com/office/drawing/2014/main" id="{A9CFA8C3-50E6-497A-950B-092CE7FE83C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53E174FF-9E3A-44F6-95B1-121CA8198E9C}" type="datetime1">
              <a:rPr lang="fr-FR" altLang="fr-FR" sz="1400" b="0" smtClean="0"/>
              <a:pPr eaLnBrk="1" hangingPunct="1"/>
              <a:t>24/09/2020</a:t>
            </a:fld>
            <a:endParaRPr lang="fr-FR" altLang="fr-FR" sz="1400" b="0"/>
          </a:p>
        </p:txBody>
      </p:sp>
      <p:sp>
        <p:nvSpPr>
          <p:cNvPr id="78851" name="Espace réservé du pied de page 2">
            <a:extLst>
              <a:ext uri="{FF2B5EF4-FFF2-40B4-BE49-F238E27FC236}">
                <a16:creationId xmlns:a16="http://schemas.microsoft.com/office/drawing/2014/main" id="{2F1BD32E-5297-49AA-BB50-F3ACAFD1575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sz="1400" b="0"/>
              <a:t>Statistiques</a:t>
            </a:r>
          </a:p>
        </p:txBody>
      </p:sp>
      <p:sp>
        <p:nvSpPr>
          <p:cNvPr id="78852" name="Espace réservé du numéro de diapositive 3">
            <a:extLst>
              <a:ext uri="{FF2B5EF4-FFF2-40B4-BE49-F238E27FC236}">
                <a16:creationId xmlns:a16="http://schemas.microsoft.com/office/drawing/2014/main" id="{2D867C4B-5238-4E7F-9F4B-9CBB1E8482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8EBE6BEA-4F1C-4A4B-A603-AD357F5BD20B}" type="slidenum">
              <a:rPr lang="fr-FR" altLang="fr-FR" sz="1400" b="0"/>
              <a:pPr eaLnBrk="1" hangingPunct="1"/>
              <a:t>69</a:t>
            </a:fld>
            <a:endParaRPr lang="fr-FR" altLang="fr-FR" sz="1400" b="0"/>
          </a:p>
        </p:txBody>
      </p:sp>
      <p:sp>
        <p:nvSpPr>
          <p:cNvPr id="78853" name="Rectangle 13">
            <a:extLst>
              <a:ext uri="{FF2B5EF4-FFF2-40B4-BE49-F238E27FC236}">
                <a16:creationId xmlns:a16="http://schemas.microsoft.com/office/drawing/2014/main" id="{EDCFF5AD-C346-405A-B76D-65EDE3968EF3}"/>
              </a:ext>
            </a:extLst>
          </p:cNvPr>
          <p:cNvSpPr>
            <a:spLocks noChangeArrowheads="1"/>
          </p:cNvSpPr>
          <p:nvPr/>
        </p:nvSpPr>
        <p:spPr bwMode="auto">
          <a:xfrm>
            <a:off x="3276600" y="549275"/>
            <a:ext cx="5399088" cy="5975350"/>
          </a:xfrm>
          <a:prstGeom prst="rect">
            <a:avLst/>
          </a:prstGeom>
          <a:solidFill>
            <a:schemeClr val="bg1"/>
          </a:solidFill>
          <a:ln w="9525">
            <a:solidFill>
              <a:schemeClr val="tx1"/>
            </a:solidFill>
            <a:miter lim="800000"/>
            <a:headEnd/>
            <a:tailEnd/>
          </a:ln>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fr-FR" altLang="fr-FR"/>
          </a:p>
        </p:txBody>
      </p:sp>
      <p:sp>
        <p:nvSpPr>
          <p:cNvPr id="78854" name="Text Box 5">
            <a:extLst>
              <a:ext uri="{FF2B5EF4-FFF2-40B4-BE49-F238E27FC236}">
                <a16:creationId xmlns:a16="http://schemas.microsoft.com/office/drawing/2014/main" id="{13DA8232-D803-4F92-82F2-79B62F1B2176}"/>
              </a:ext>
            </a:extLst>
          </p:cNvPr>
          <p:cNvSpPr txBox="1">
            <a:spLocks noChangeArrowheads="1"/>
          </p:cNvSpPr>
          <p:nvPr/>
        </p:nvSpPr>
        <p:spPr bwMode="auto">
          <a:xfrm>
            <a:off x="250825" y="765175"/>
            <a:ext cx="27368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fr-FR" altLang="fr-FR"/>
              <a:t>Si n</a:t>
            </a:r>
            <a:r>
              <a:rPr lang="fr-FR" altLang="fr-FR" baseline="-25000"/>
              <a:t>1</a:t>
            </a:r>
            <a:r>
              <a:rPr lang="fr-FR" altLang="fr-FR"/>
              <a:t> &amp; n</a:t>
            </a:r>
            <a:r>
              <a:rPr lang="fr-FR" altLang="fr-FR" baseline="-25000"/>
              <a:t>2</a:t>
            </a:r>
            <a:r>
              <a:rPr lang="fr-FR" altLang="fr-FR"/>
              <a:t> &lt; 20:</a:t>
            </a:r>
          </a:p>
          <a:p>
            <a:pPr eaLnBrk="1" hangingPunct="1"/>
            <a:r>
              <a:rPr lang="fr-FR" altLang="fr-FR" b="0"/>
              <a:t>Valeurs limites m</a:t>
            </a:r>
            <a:r>
              <a:rPr lang="fr-FR" altLang="fr-FR" b="0">
                <a:latin typeface="Symbol" panose="05050102010706020507" pitchFamily="18" charset="2"/>
              </a:rPr>
              <a:t>a</a:t>
            </a:r>
            <a:r>
              <a:rPr lang="fr-FR" altLang="fr-FR" b="0"/>
              <a:t> fournie par une table telle que sous H</a:t>
            </a:r>
            <a:r>
              <a:rPr lang="fr-FR" altLang="fr-FR" b="0" baseline="-25000"/>
              <a:t>0</a:t>
            </a:r>
            <a:r>
              <a:rPr lang="fr-FR" altLang="fr-FR" b="0"/>
              <a:t>, P(U&lt;m</a:t>
            </a:r>
            <a:r>
              <a:rPr lang="fr-FR" altLang="fr-FR" b="0">
                <a:latin typeface="Symbol" panose="05050102010706020507" pitchFamily="18" charset="2"/>
              </a:rPr>
              <a:t>a</a:t>
            </a:r>
            <a:r>
              <a:rPr lang="fr-FR" altLang="fr-FR" b="0"/>
              <a:t>)=</a:t>
            </a:r>
            <a:r>
              <a:rPr lang="fr-FR" altLang="fr-FR" b="0">
                <a:latin typeface="Symbol" panose="05050102010706020507" pitchFamily="18" charset="2"/>
              </a:rPr>
              <a:t>a</a:t>
            </a:r>
          </a:p>
          <a:p>
            <a:pPr eaLnBrk="1" hangingPunct="1"/>
            <a:endParaRPr lang="fr-FR" altLang="fr-FR" b="0">
              <a:latin typeface="Symbol" panose="05050102010706020507" pitchFamily="18" charset="2"/>
            </a:endParaRPr>
          </a:p>
          <a:p>
            <a:pPr eaLnBrk="1" hangingPunct="1"/>
            <a:r>
              <a:rPr lang="fr-FR" altLang="fr-FR" b="0"/>
              <a:t>On rejette H</a:t>
            </a:r>
            <a:r>
              <a:rPr lang="fr-FR" altLang="fr-FR" b="0" baseline="-25000"/>
              <a:t>0</a:t>
            </a:r>
            <a:r>
              <a:rPr lang="fr-FR" altLang="fr-FR" b="0"/>
              <a:t> si U&lt;m</a:t>
            </a:r>
            <a:r>
              <a:rPr lang="fr-FR" altLang="fr-FR" b="0">
                <a:latin typeface="Symbol" panose="05050102010706020507" pitchFamily="18" charset="2"/>
              </a:rPr>
              <a:t>a</a:t>
            </a:r>
          </a:p>
          <a:p>
            <a:pPr eaLnBrk="1" hangingPunct="1"/>
            <a:endParaRPr lang="fr-FR" altLang="fr-FR" b="0"/>
          </a:p>
          <a:p>
            <a:pPr eaLnBrk="1" hangingPunct="1"/>
            <a:r>
              <a:rPr lang="fr-FR" altLang="fr-FR" b="0"/>
              <a:t>Ici U&lt;17, donc H</a:t>
            </a:r>
            <a:r>
              <a:rPr lang="fr-FR" altLang="fr-FR" b="0" baseline="-25000"/>
              <a:t>0</a:t>
            </a:r>
            <a:r>
              <a:rPr lang="fr-FR" altLang="fr-FR" b="0"/>
              <a:t> est rejeté. Il y a donc une différence significative entre les deux groupes</a:t>
            </a:r>
          </a:p>
        </p:txBody>
      </p:sp>
      <p:pic>
        <p:nvPicPr>
          <p:cNvPr id="78855" name="Picture 12" descr="mwu">
            <a:extLst>
              <a:ext uri="{FF2B5EF4-FFF2-40B4-BE49-F238E27FC236}">
                <a16:creationId xmlns:a16="http://schemas.microsoft.com/office/drawing/2014/main" id="{8AE3212D-7242-4BB2-ACDA-A67E94C6E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71500"/>
            <a:ext cx="5040313"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Oval 14">
            <a:extLst>
              <a:ext uri="{FF2B5EF4-FFF2-40B4-BE49-F238E27FC236}">
                <a16:creationId xmlns:a16="http://schemas.microsoft.com/office/drawing/2014/main" id="{39BD82B0-C7CE-4E4E-8758-5EC3E65D48EE}"/>
              </a:ext>
            </a:extLst>
          </p:cNvPr>
          <p:cNvSpPr>
            <a:spLocks noChangeArrowheads="1"/>
          </p:cNvSpPr>
          <p:nvPr/>
        </p:nvSpPr>
        <p:spPr bwMode="auto">
          <a:xfrm>
            <a:off x="5286375" y="3357563"/>
            <a:ext cx="217488" cy="2159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fr-FR" alt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p:cNvSpPr/>
          <p:nvPr/>
        </p:nvSpPr>
        <p:spPr>
          <a:xfrm>
            <a:off x="5029200" y="1447800"/>
            <a:ext cx="1905000" cy="1828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latin typeface="Arial" charset="0"/>
              <a:ea typeface="ＭＳ Ｐゴシック" charset="0"/>
              <a:cs typeface="ＭＳ Ｐゴシック" charset="0"/>
            </a:endParaRPr>
          </a:p>
        </p:txBody>
      </p:sp>
      <p:sp>
        <p:nvSpPr>
          <p:cNvPr id="21507" name="Line 8"/>
          <p:cNvSpPr>
            <a:spLocks noChangeShapeType="1"/>
          </p:cNvSpPr>
          <p:nvPr/>
        </p:nvSpPr>
        <p:spPr bwMode="auto">
          <a:xfrm>
            <a:off x="755650" y="765175"/>
            <a:ext cx="76327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1508" name="Text Box 9"/>
          <p:cNvSpPr txBox="1">
            <a:spLocks noChangeArrowheads="1"/>
          </p:cNvSpPr>
          <p:nvPr/>
        </p:nvSpPr>
        <p:spPr bwMode="auto">
          <a:xfrm>
            <a:off x="900113" y="357188"/>
            <a:ext cx="5780087"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200" b="1" i="1">
                <a:solidFill>
                  <a:srgbClr val="FF381D"/>
                </a:solidFill>
              </a:rPr>
              <a:t>Plans </a:t>
            </a:r>
            <a:r>
              <a:rPr lang="fr-FR" sz="2200" b="1" i="1">
                <a:solidFill>
                  <a:srgbClr val="FF381D"/>
                </a:solidFill>
                <a:latin typeface="Trebuchet MS" charset="0"/>
              </a:rPr>
              <a:t>d</a:t>
            </a:r>
            <a:r>
              <a:rPr lang="ja-JP" altLang="fr-FR" sz="2200" b="1" i="1">
                <a:solidFill>
                  <a:srgbClr val="FF381D"/>
                </a:solidFill>
                <a:latin typeface="Trebuchet MS" charset="0"/>
              </a:rPr>
              <a:t>’</a:t>
            </a:r>
            <a:r>
              <a:rPr lang="fr-FR" sz="2200" b="1" i="1">
                <a:solidFill>
                  <a:srgbClr val="FF381D"/>
                </a:solidFill>
                <a:latin typeface="Trebuchet MS" charset="0"/>
              </a:rPr>
              <a:t>échantillonnages</a:t>
            </a:r>
            <a:r>
              <a:rPr lang="fr-FR" sz="2200" b="1" i="1">
                <a:solidFill>
                  <a:srgbClr val="FF381D"/>
                </a:solidFill>
              </a:rPr>
              <a:t> et d</a:t>
            </a:r>
            <a:r>
              <a:rPr lang="ja-JP" altLang="fr-FR" sz="2200" b="1" i="1">
                <a:solidFill>
                  <a:srgbClr val="FF381D"/>
                </a:solidFill>
              </a:rPr>
              <a:t>’</a:t>
            </a:r>
            <a:r>
              <a:rPr lang="fr-FR" sz="2200" b="1" i="1">
                <a:solidFill>
                  <a:srgbClr val="FF381D"/>
                </a:solidFill>
              </a:rPr>
              <a:t>expériences</a:t>
            </a:r>
          </a:p>
        </p:txBody>
      </p:sp>
      <p:sp>
        <p:nvSpPr>
          <p:cNvPr id="6" name="Ellipse 5"/>
          <p:cNvSpPr/>
          <p:nvPr/>
        </p:nvSpPr>
        <p:spPr>
          <a:xfrm>
            <a:off x="533400" y="1219200"/>
            <a:ext cx="2819400" cy="2209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latin typeface="Arial" charset="0"/>
              <a:ea typeface="ＭＳ Ｐゴシック" charset="0"/>
              <a:cs typeface="ＭＳ Ｐゴシック" charset="0"/>
            </a:endParaRPr>
          </a:p>
        </p:txBody>
      </p:sp>
      <p:pic>
        <p:nvPicPr>
          <p:cNvPr id="21510"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098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4" name="Imag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288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5" name="Imag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6" name="Imag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7" name="Imag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8" name="Imag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764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9" name="Imag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0" name="Imag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6731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1" name="Imag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57600"/>
            <a:ext cx="99060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2" name="Connecteur droit 21"/>
          <p:cNvCxnSpPr/>
          <p:nvPr/>
        </p:nvCxnSpPr>
        <p:spPr>
          <a:xfrm>
            <a:off x="1447800" y="4953000"/>
            <a:ext cx="35052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rot="5400000" flipH="1" flipV="1">
            <a:off x="1524794" y="5257006"/>
            <a:ext cx="15240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Virage 24"/>
          <p:cNvSpPr/>
          <p:nvPr/>
        </p:nvSpPr>
        <p:spPr>
          <a:xfrm rot="1933504">
            <a:off x="3384550" y="1527175"/>
            <a:ext cx="1533525" cy="576263"/>
          </a:xfrm>
          <a:prstGeom prst="bentArrow">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chemeClr val="tx1"/>
              </a:solidFill>
              <a:latin typeface="Arial" charset="0"/>
              <a:ea typeface="ＭＳ Ｐゴシック" charset="0"/>
              <a:cs typeface="ＭＳ Ｐゴシック" charset="0"/>
            </a:endParaRPr>
          </a:p>
        </p:txBody>
      </p:sp>
      <p:sp>
        <p:nvSpPr>
          <p:cNvPr id="21525" name="ZoneTexte 25"/>
          <p:cNvSpPr txBox="1">
            <a:spLocks noChangeArrowheads="1"/>
          </p:cNvSpPr>
          <p:nvPr/>
        </p:nvSpPr>
        <p:spPr bwMode="auto">
          <a:xfrm>
            <a:off x="1447800" y="838200"/>
            <a:ext cx="12763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Population</a:t>
            </a:r>
          </a:p>
        </p:txBody>
      </p:sp>
      <p:sp>
        <p:nvSpPr>
          <p:cNvPr id="21526" name="ZoneTexte 26"/>
          <p:cNvSpPr txBox="1">
            <a:spLocks noChangeArrowheads="1"/>
          </p:cNvSpPr>
          <p:nvPr/>
        </p:nvSpPr>
        <p:spPr bwMode="auto">
          <a:xfrm>
            <a:off x="5334000" y="990600"/>
            <a:ext cx="13144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Echantillon</a:t>
            </a:r>
          </a:p>
        </p:txBody>
      </p:sp>
      <p:sp>
        <p:nvSpPr>
          <p:cNvPr id="21527" name="ZoneTexte 27"/>
          <p:cNvSpPr txBox="1">
            <a:spLocks noChangeArrowheads="1"/>
          </p:cNvSpPr>
          <p:nvPr/>
        </p:nvSpPr>
        <p:spPr bwMode="auto">
          <a:xfrm>
            <a:off x="3276600" y="2133600"/>
            <a:ext cx="1827213" cy="3698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Echantillonnage</a:t>
            </a:r>
          </a:p>
        </p:txBody>
      </p:sp>
      <p:sp>
        <p:nvSpPr>
          <p:cNvPr id="29" name="Virage 28"/>
          <p:cNvSpPr/>
          <p:nvPr/>
        </p:nvSpPr>
        <p:spPr>
          <a:xfrm rot="8403339">
            <a:off x="5961063" y="3232150"/>
            <a:ext cx="1533525" cy="574675"/>
          </a:xfrm>
          <a:prstGeom prst="bentArrow">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chemeClr val="tx1"/>
              </a:solidFill>
              <a:latin typeface="Arial" charset="0"/>
              <a:ea typeface="ＭＳ Ｐゴシック" charset="0"/>
              <a:cs typeface="ＭＳ Ｐゴシック" charset="0"/>
            </a:endParaRPr>
          </a:p>
        </p:txBody>
      </p:sp>
      <p:sp>
        <p:nvSpPr>
          <p:cNvPr id="21529" name="ZoneTexte 29"/>
          <p:cNvSpPr txBox="1">
            <a:spLocks noChangeArrowheads="1"/>
          </p:cNvSpPr>
          <p:nvPr/>
        </p:nvSpPr>
        <p:spPr bwMode="auto">
          <a:xfrm>
            <a:off x="6934200" y="3733800"/>
            <a:ext cx="1789113" cy="6461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Mesures sur</a:t>
            </a:r>
          </a:p>
          <a:p>
            <a:pPr eaLnBrk="1" hangingPunct="1"/>
            <a:r>
              <a:rPr lang="fr-FR" sz="1800"/>
              <a:t>chaque individu</a:t>
            </a:r>
          </a:p>
        </p:txBody>
      </p:sp>
      <p:sp>
        <p:nvSpPr>
          <p:cNvPr id="21530" name="ZoneTexte 30"/>
          <p:cNvSpPr txBox="1">
            <a:spLocks noChangeArrowheads="1"/>
          </p:cNvSpPr>
          <p:nvPr/>
        </p:nvSpPr>
        <p:spPr bwMode="auto">
          <a:xfrm>
            <a:off x="2438400" y="4267200"/>
            <a:ext cx="2476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Variables aléatoires n°</a:t>
            </a:r>
          </a:p>
        </p:txBody>
      </p:sp>
      <p:sp>
        <p:nvSpPr>
          <p:cNvPr id="21531" name="ZoneTexte 31"/>
          <p:cNvSpPr txBox="1">
            <a:spLocks noChangeArrowheads="1"/>
          </p:cNvSpPr>
          <p:nvPr/>
        </p:nvSpPr>
        <p:spPr bwMode="auto">
          <a:xfrm>
            <a:off x="2438400" y="4572000"/>
            <a:ext cx="5413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1</a:t>
            </a:r>
          </a:p>
        </p:txBody>
      </p:sp>
      <p:sp>
        <p:nvSpPr>
          <p:cNvPr id="21532" name="ZoneTexte 32"/>
          <p:cNvSpPr txBox="1">
            <a:spLocks noChangeArrowheads="1"/>
          </p:cNvSpPr>
          <p:nvPr/>
        </p:nvSpPr>
        <p:spPr bwMode="auto">
          <a:xfrm>
            <a:off x="2887663" y="4572000"/>
            <a:ext cx="541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2</a:t>
            </a:r>
          </a:p>
        </p:txBody>
      </p:sp>
      <p:sp>
        <p:nvSpPr>
          <p:cNvPr id="21533" name="ZoneTexte 33"/>
          <p:cNvSpPr txBox="1">
            <a:spLocks noChangeArrowheads="1"/>
          </p:cNvSpPr>
          <p:nvPr/>
        </p:nvSpPr>
        <p:spPr bwMode="auto">
          <a:xfrm>
            <a:off x="3344863" y="4572000"/>
            <a:ext cx="541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3</a:t>
            </a:r>
          </a:p>
        </p:txBody>
      </p:sp>
      <p:sp>
        <p:nvSpPr>
          <p:cNvPr id="21534" name="ZoneTexte 34"/>
          <p:cNvSpPr txBox="1">
            <a:spLocks noChangeArrowheads="1"/>
          </p:cNvSpPr>
          <p:nvPr/>
        </p:nvSpPr>
        <p:spPr bwMode="auto">
          <a:xfrm>
            <a:off x="3725863" y="4572000"/>
            <a:ext cx="541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a:t>
            </a:r>
          </a:p>
        </p:txBody>
      </p:sp>
      <p:sp>
        <p:nvSpPr>
          <p:cNvPr id="21535" name="ZoneTexte 35"/>
          <p:cNvSpPr txBox="1">
            <a:spLocks noChangeArrowheads="1"/>
          </p:cNvSpPr>
          <p:nvPr/>
        </p:nvSpPr>
        <p:spPr bwMode="auto">
          <a:xfrm>
            <a:off x="533400" y="5257800"/>
            <a:ext cx="12652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Individu n°</a:t>
            </a:r>
          </a:p>
        </p:txBody>
      </p:sp>
      <p:sp>
        <p:nvSpPr>
          <p:cNvPr id="21536" name="ZoneTexte 36"/>
          <p:cNvSpPr txBox="1">
            <a:spLocks noChangeArrowheads="1"/>
          </p:cNvSpPr>
          <p:nvPr/>
        </p:nvSpPr>
        <p:spPr bwMode="auto">
          <a:xfrm>
            <a:off x="1897063" y="4953000"/>
            <a:ext cx="541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1</a:t>
            </a:r>
          </a:p>
        </p:txBody>
      </p:sp>
      <p:sp>
        <p:nvSpPr>
          <p:cNvPr id="21537" name="ZoneTexte 37"/>
          <p:cNvSpPr txBox="1">
            <a:spLocks noChangeArrowheads="1"/>
          </p:cNvSpPr>
          <p:nvPr/>
        </p:nvSpPr>
        <p:spPr bwMode="auto">
          <a:xfrm>
            <a:off x="1905000" y="5345113"/>
            <a:ext cx="5413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2</a:t>
            </a:r>
          </a:p>
        </p:txBody>
      </p:sp>
      <p:sp>
        <p:nvSpPr>
          <p:cNvPr id="21538" name="ZoneTexte 38"/>
          <p:cNvSpPr txBox="1">
            <a:spLocks noChangeArrowheads="1"/>
          </p:cNvSpPr>
          <p:nvPr/>
        </p:nvSpPr>
        <p:spPr bwMode="auto">
          <a:xfrm>
            <a:off x="1905000" y="5649913"/>
            <a:ext cx="5413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3</a:t>
            </a:r>
          </a:p>
        </p:txBody>
      </p:sp>
      <p:sp>
        <p:nvSpPr>
          <p:cNvPr id="21539" name="ZoneTexte 39"/>
          <p:cNvSpPr txBox="1">
            <a:spLocks noChangeArrowheads="1"/>
          </p:cNvSpPr>
          <p:nvPr/>
        </p:nvSpPr>
        <p:spPr bwMode="auto">
          <a:xfrm>
            <a:off x="1905000" y="5954713"/>
            <a:ext cx="5413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a:t>
            </a:r>
          </a:p>
        </p:txBody>
      </p:sp>
      <p:sp>
        <p:nvSpPr>
          <p:cNvPr id="21540" name="ZoneTexte 40"/>
          <p:cNvSpPr txBox="1">
            <a:spLocks noChangeArrowheads="1"/>
          </p:cNvSpPr>
          <p:nvPr/>
        </p:nvSpPr>
        <p:spPr bwMode="auto">
          <a:xfrm>
            <a:off x="2286000" y="6488113"/>
            <a:ext cx="2725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Description des données</a:t>
            </a:r>
          </a:p>
        </p:txBody>
      </p:sp>
      <p:sp>
        <p:nvSpPr>
          <p:cNvPr id="21541" name="ZoneTexte 41"/>
          <p:cNvSpPr txBox="1">
            <a:spLocks noChangeArrowheads="1"/>
          </p:cNvSpPr>
          <p:nvPr/>
        </p:nvSpPr>
        <p:spPr bwMode="auto">
          <a:xfrm>
            <a:off x="5791200" y="6488113"/>
            <a:ext cx="723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Tests</a:t>
            </a:r>
          </a:p>
        </p:txBody>
      </p:sp>
      <p:sp>
        <p:nvSpPr>
          <p:cNvPr id="43" name="Flèche vers la droite 42"/>
          <p:cNvSpPr/>
          <p:nvPr/>
        </p:nvSpPr>
        <p:spPr>
          <a:xfrm rot="4117376">
            <a:off x="2832100" y="5859463"/>
            <a:ext cx="839788" cy="258762"/>
          </a:xfrm>
          <a:prstGeom prst="rightArrow">
            <a:avLst/>
          </a:prstGeom>
          <a:solidFill>
            <a:srgbClr val="00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latin typeface="Arial" charset="0"/>
              <a:ea typeface="ＭＳ Ｐゴシック" charset="0"/>
              <a:cs typeface="ＭＳ Ｐゴシック" charset="0"/>
            </a:endParaRPr>
          </a:p>
        </p:txBody>
      </p:sp>
      <p:sp>
        <p:nvSpPr>
          <p:cNvPr id="44" name="Flèche vers la droite 43"/>
          <p:cNvSpPr/>
          <p:nvPr/>
        </p:nvSpPr>
        <p:spPr>
          <a:xfrm rot="2123487">
            <a:off x="3717925" y="5738813"/>
            <a:ext cx="2193925" cy="282575"/>
          </a:xfrm>
          <a:prstGeom prst="rightArrow">
            <a:avLst/>
          </a:prstGeom>
          <a:solidFill>
            <a:srgbClr val="00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latin typeface="Arial" charset="0"/>
              <a:ea typeface="ＭＳ Ｐゴシック" charset="0"/>
              <a:cs typeface="ＭＳ Ｐゴシック" charset="0"/>
            </a:endParaRPr>
          </a:p>
        </p:txBody>
      </p:sp>
      <p:sp>
        <p:nvSpPr>
          <p:cNvPr id="2" name="Espace réservé du numéro de diapositive 1">
            <a:extLst>
              <a:ext uri="{FF2B5EF4-FFF2-40B4-BE49-F238E27FC236}">
                <a16:creationId xmlns:a16="http://schemas.microsoft.com/office/drawing/2014/main" id="{CE7DD4F5-E1C8-4DDE-B56F-0FC1D132EC70}"/>
              </a:ext>
            </a:extLst>
          </p:cNvPr>
          <p:cNvSpPr>
            <a:spLocks noGrp="1"/>
          </p:cNvSpPr>
          <p:nvPr>
            <p:ph type="sldNum" sz="quarter" idx="12"/>
          </p:nvPr>
        </p:nvSpPr>
        <p:spPr/>
        <p:txBody>
          <a:bodyPr/>
          <a:lstStyle/>
          <a:p>
            <a:fld id="{1BD1CC5A-BD4C-A94D-B1F2-221A06ABC680}" type="slidenum">
              <a:rPr lang="fr-FR" smtClean="0"/>
              <a:pPr/>
              <a:t>7</a:t>
            </a:fld>
            <a:endParaRPr lang="fr-FR"/>
          </a:p>
        </p:txBody>
      </p:sp>
    </p:spTree>
    <p:extLst>
      <p:ext uri="{BB962C8B-B14F-4D97-AF65-F5344CB8AC3E}">
        <p14:creationId xmlns:p14="http://schemas.microsoft.com/office/powerpoint/2010/main" val="525337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179388" y="1052513"/>
            <a:ext cx="8496300" cy="311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solidFill>
                  <a:schemeClr val="accent2"/>
                </a:solidFill>
              </a:rPr>
              <a:t>SORTIE R :</a:t>
            </a:r>
          </a:p>
          <a:p>
            <a:endParaRPr lang="fr-FR">
              <a:solidFill>
                <a:schemeClr val="accent2"/>
              </a:solidFill>
            </a:endParaRPr>
          </a:p>
          <a:p>
            <a:r>
              <a:rPr lang="fr-FR">
                <a:solidFill>
                  <a:schemeClr val="accent2"/>
                </a:solidFill>
              </a:rPr>
              <a:t>&gt;regionA = c(1, 2, 3, 5, 6, 8)</a:t>
            </a:r>
          </a:p>
          <a:p>
            <a:r>
              <a:rPr lang="fr-FR">
                <a:solidFill>
                  <a:schemeClr val="accent2"/>
                </a:solidFill>
              </a:rPr>
              <a:t>&gt;regionB = c(4, 7, 9, 10, 11, 12)</a:t>
            </a:r>
          </a:p>
          <a:p>
            <a:r>
              <a:rPr lang="fr-FR">
                <a:solidFill>
                  <a:schemeClr val="accent2"/>
                </a:solidFill>
              </a:rPr>
              <a:t>&gt;wilcox.test (regionA, regionB)</a:t>
            </a:r>
          </a:p>
          <a:p>
            <a:endParaRPr lang="fr-FR">
              <a:solidFill>
                <a:schemeClr val="accent2"/>
              </a:solidFill>
            </a:endParaRPr>
          </a:p>
          <a:p>
            <a:r>
              <a:rPr lang="fr-FR">
                <a:solidFill>
                  <a:schemeClr val="accent2"/>
                </a:solidFill>
              </a:rPr>
              <a:t>        Wilcoxon rank sum test</a:t>
            </a:r>
          </a:p>
          <a:p>
            <a:endParaRPr lang="fr-FR">
              <a:solidFill>
                <a:schemeClr val="accent2"/>
              </a:solidFill>
            </a:endParaRPr>
          </a:p>
          <a:p>
            <a:r>
              <a:rPr lang="fr-FR">
                <a:solidFill>
                  <a:schemeClr val="accent2"/>
                </a:solidFill>
              </a:rPr>
              <a:t>data:  regionA and regionB </a:t>
            </a:r>
          </a:p>
          <a:p>
            <a:r>
              <a:rPr lang="fr-FR">
                <a:solidFill>
                  <a:schemeClr val="accent2"/>
                </a:solidFill>
              </a:rPr>
              <a:t>W = 4, p-value = </a:t>
            </a:r>
            <a:r>
              <a:rPr lang="fr-FR" b="1">
                <a:solidFill>
                  <a:schemeClr val="accent2"/>
                </a:solidFill>
              </a:rPr>
              <a:t>0.02597</a:t>
            </a:r>
          </a:p>
          <a:p>
            <a:r>
              <a:rPr lang="fr-FR">
                <a:solidFill>
                  <a:schemeClr val="accent2"/>
                </a:solidFill>
              </a:rPr>
              <a:t>alternative hypothesis: true location shift is not equal to 0 </a:t>
            </a:r>
          </a:p>
        </p:txBody>
      </p:sp>
      <p:sp>
        <p:nvSpPr>
          <p:cNvPr id="2" name="Espace réservé du numéro de diapositive 1">
            <a:extLst>
              <a:ext uri="{FF2B5EF4-FFF2-40B4-BE49-F238E27FC236}">
                <a16:creationId xmlns:a16="http://schemas.microsoft.com/office/drawing/2014/main" id="{31A3158A-4397-4C2F-BDF3-4EF9A19B2191}"/>
              </a:ext>
            </a:extLst>
          </p:cNvPr>
          <p:cNvSpPr>
            <a:spLocks noGrp="1"/>
          </p:cNvSpPr>
          <p:nvPr>
            <p:ph type="sldNum" sz="quarter" idx="12"/>
          </p:nvPr>
        </p:nvSpPr>
        <p:spPr/>
        <p:txBody>
          <a:bodyPr/>
          <a:lstStyle/>
          <a:p>
            <a:fld id="{1BD1CC5A-BD4C-A94D-B1F2-221A06ABC680}" type="slidenum">
              <a:rPr lang="fr-FR" smtClean="0"/>
              <a:pPr/>
              <a:t>70</a:t>
            </a:fld>
            <a:endParaRPr lang="fr-FR"/>
          </a:p>
        </p:txBody>
      </p:sp>
    </p:spTree>
    <p:extLst>
      <p:ext uri="{BB962C8B-B14F-4D97-AF65-F5344CB8AC3E}">
        <p14:creationId xmlns:p14="http://schemas.microsoft.com/office/powerpoint/2010/main" val="2135898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4"/>
          <p:cNvSpPr>
            <a:spLocks noChangeArrowheads="1"/>
          </p:cNvSpPr>
          <p:nvPr/>
        </p:nvSpPr>
        <p:spPr bwMode="auto">
          <a:xfrm>
            <a:off x="611188" y="476250"/>
            <a:ext cx="83534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Données appariées</a:t>
            </a:r>
          </a:p>
        </p:txBody>
      </p:sp>
      <p:sp>
        <p:nvSpPr>
          <p:cNvPr id="74756" name="Rectangle 5"/>
          <p:cNvSpPr>
            <a:spLocks noChangeArrowheads="1"/>
          </p:cNvSpPr>
          <p:nvPr/>
        </p:nvSpPr>
        <p:spPr bwMode="auto">
          <a:xfrm>
            <a:off x="179388" y="1196975"/>
            <a:ext cx="8748712"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i="1"/>
              <a:t>exemple: des échantillons de crème prélevés dans 10 laiteries sont divisés</a:t>
            </a:r>
          </a:p>
          <a:p>
            <a:r>
              <a:rPr lang="fr-FR" i="1"/>
              <a:t>en deux parties. L’une est envoyée au laboratoire 1 et l’autre au laboratoire 2 pour en compter les bactéries . Résultats (10</a:t>
            </a:r>
            <a:r>
              <a:rPr lang="fr-FR" i="1" baseline="30000"/>
              <a:t>3</a:t>
            </a:r>
            <a:r>
              <a:rPr lang="fr-FR" i="1"/>
              <a:t> bact/ml):</a:t>
            </a:r>
          </a:p>
          <a:p>
            <a:endParaRPr lang="fr-FR" i="1"/>
          </a:p>
          <a:p>
            <a:r>
              <a:rPr lang="fr-FR" i="1"/>
              <a:t>lab1 : 11.7,12.1,13.3,15.1,15.9,15.3,11.9,16.2,15.1,13.8</a:t>
            </a:r>
          </a:p>
          <a:p>
            <a:r>
              <a:rPr lang="fr-FR" i="1"/>
              <a:t>lab2 : 10.9,11.9,13.4,15.4,14.8,14.8,12.3,15.0,14.2,13.2</a:t>
            </a:r>
          </a:p>
          <a:p>
            <a:r>
              <a:rPr lang="fr-FR" i="1"/>
              <a:t>lab1 - lab2 : 0.8 0.2 </a:t>
            </a:r>
            <a:r>
              <a:rPr lang="fr-FR" i="1">
                <a:solidFill>
                  <a:srgbClr val="CC3300"/>
                </a:solidFill>
              </a:rPr>
              <a:t>-0.1 -0.3</a:t>
            </a:r>
            <a:r>
              <a:rPr lang="fr-FR" i="1"/>
              <a:t> 1.1 0.5 </a:t>
            </a:r>
            <a:r>
              <a:rPr lang="fr-FR" i="1">
                <a:solidFill>
                  <a:srgbClr val="CC3300"/>
                </a:solidFill>
              </a:rPr>
              <a:t>-0.4</a:t>
            </a:r>
            <a:r>
              <a:rPr lang="fr-FR" i="1"/>
              <a:t> 1.2 0.9 0.6</a:t>
            </a:r>
          </a:p>
        </p:txBody>
      </p:sp>
      <p:sp>
        <p:nvSpPr>
          <p:cNvPr id="41990" name="Rectangle 6"/>
          <p:cNvSpPr>
            <a:spLocks noChangeArrowheads="1"/>
          </p:cNvSpPr>
          <p:nvPr/>
        </p:nvSpPr>
        <p:spPr bwMode="auto">
          <a:xfrm>
            <a:off x="179388" y="4221163"/>
            <a:ext cx="87487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Hypothèse nulle : le signe sera aléatoirement + ou - (donc avec ½ que ce soit + ou -)</a:t>
            </a:r>
          </a:p>
          <a:p>
            <a:r>
              <a:rPr lang="fr-FR"/>
              <a:t>3 signes négatifs/10 =&gt; utilisation de la loi binomiale</a:t>
            </a:r>
          </a:p>
        </p:txBody>
      </p:sp>
      <p:sp>
        <p:nvSpPr>
          <p:cNvPr id="41991" name="Rectangle 7"/>
          <p:cNvSpPr>
            <a:spLocks noChangeArrowheads="1"/>
          </p:cNvSpPr>
          <p:nvPr/>
        </p:nvSpPr>
        <p:spPr bwMode="auto">
          <a:xfrm>
            <a:off x="503238" y="3573463"/>
            <a:ext cx="708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b="1"/>
              <a:t>=&gt; Test simple = test de signe </a:t>
            </a:r>
            <a:r>
              <a:rPr lang="fr-FR"/>
              <a:t>(si hasard =&gt; autant de + que de -) </a:t>
            </a:r>
          </a:p>
        </p:txBody>
      </p:sp>
      <p:graphicFrame>
        <p:nvGraphicFramePr>
          <p:cNvPr id="41992" name="Object 2"/>
          <p:cNvGraphicFramePr>
            <a:graphicFrameLocks noChangeAspect="1"/>
          </p:cNvGraphicFramePr>
          <p:nvPr/>
        </p:nvGraphicFramePr>
        <p:xfrm>
          <a:off x="1042988" y="5445125"/>
          <a:ext cx="6096000" cy="976313"/>
        </p:xfrm>
        <a:graphic>
          <a:graphicData uri="http://schemas.openxmlformats.org/presentationml/2006/ole">
            <mc:AlternateContent xmlns:mc="http://schemas.openxmlformats.org/markup-compatibility/2006">
              <mc:Choice xmlns:v="urn:schemas-microsoft-com:vml" Requires="v">
                <p:oleObj spid="_x0000_s59404" name="Équation" r:id="rId3" imgW="2933700" imgH="469900" progId="Equation.3">
                  <p:embed/>
                </p:oleObj>
              </mc:Choice>
              <mc:Fallback>
                <p:oleObj name="Équation" r:id="rId3" imgW="2933700" imgH="469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445125"/>
                        <a:ext cx="6096000" cy="976313"/>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Espace réservé du numéro de diapositive 1">
            <a:extLst>
              <a:ext uri="{FF2B5EF4-FFF2-40B4-BE49-F238E27FC236}">
                <a16:creationId xmlns:a16="http://schemas.microsoft.com/office/drawing/2014/main" id="{FBBDBDAC-DE02-4CA3-BA0F-93CA3BD6B001}"/>
              </a:ext>
            </a:extLst>
          </p:cNvPr>
          <p:cNvSpPr>
            <a:spLocks noGrp="1"/>
          </p:cNvSpPr>
          <p:nvPr>
            <p:ph type="sldNum" sz="quarter" idx="12"/>
          </p:nvPr>
        </p:nvSpPr>
        <p:spPr/>
        <p:txBody>
          <a:bodyPr/>
          <a:lstStyle/>
          <a:p>
            <a:fld id="{1BD1CC5A-BD4C-A94D-B1F2-221A06ABC680}" type="slidenum">
              <a:rPr lang="fr-FR" smtClean="0"/>
              <a:pPr/>
              <a:t>71</a:t>
            </a:fld>
            <a:endParaRPr lang="fr-FR"/>
          </a:p>
        </p:txBody>
      </p:sp>
    </p:spTree>
    <p:extLst>
      <p:ext uri="{BB962C8B-B14F-4D97-AF65-F5344CB8AC3E}">
        <p14:creationId xmlns:p14="http://schemas.microsoft.com/office/powerpoint/2010/main" val="2615760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611188" y="476250"/>
            <a:ext cx="83534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charset="0"/>
              <a:buChar char="n"/>
            </a:pPr>
            <a:r>
              <a:rPr lang="fr-FR" sz="3200"/>
              <a:t>Test de Wilcoxon apparié</a:t>
            </a:r>
          </a:p>
        </p:txBody>
      </p:sp>
      <p:sp>
        <p:nvSpPr>
          <p:cNvPr id="75779" name="Rectangle 6"/>
          <p:cNvSpPr>
            <a:spLocks noChangeArrowheads="1"/>
          </p:cNvSpPr>
          <p:nvPr/>
        </p:nvSpPr>
        <p:spPr bwMode="auto">
          <a:xfrm>
            <a:off x="395288" y="1268413"/>
            <a:ext cx="79216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MAIS il se pourrait que le signe + soit  environ une fois sur deux mais que les différences dans un sens soient plus faibles en valeur absolue que les différences dans l’autre sens.</a:t>
            </a:r>
          </a:p>
        </p:txBody>
      </p:sp>
      <p:sp>
        <p:nvSpPr>
          <p:cNvPr id="75780" name="Rectangle 7"/>
          <p:cNvSpPr>
            <a:spLocks noChangeArrowheads="1"/>
          </p:cNvSpPr>
          <p:nvPr/>
        </p:nvSpPr>
        <p:spPr bwMode="auto">
          <a:xfrm>
            <a:off x="395288" y="2349500"/>
            <a:ext cx="83534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Symbol" charset="0"/>
              <a:buChar char="Þ"/>
            </a:pPr>
            <a:r>
              <a:rPr lang="fr-FR"/>
              <a:t> Test de Wilcoxon apparié</a:t>
            </a:r>
          </a:p>
        </p:txBody>
      </p:sp>
      <p:sp>
        <p:nvSpPr>
          <p:cNvPr id="75781" name="Rectangle 8"/>
          <p:cNvSpPr>
            <a:spLocks noChangeArrowheads="1"/>
          </p:cNvSpPr>
          <p:nvPr/>
        </p:nvSpPr>
        <p:spPr bwMode="auto">
          <a:xfrm>
            <a:off x="1547813" y="4581525"/>
            <a:ext cx="6246812"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S- = somme des rangs de signe négatif :1+3+4=8</a:t>
            </a:r>
          </a:p>
          <a:p>
            <a:r>
              <a:rPr lang="fr-FR"/>
              <a:t>S+ = somme des rangs de signe positif = 47</a:t>
            </a:r>
          </a:p>
          <a:p>
            <a:endParaRPr lang="fr-FR"/>
          </a:p>
          <a:p>
            <a:r>
              <a:rPr lang="fr-FR"/>
              <a:t>On prend la valeur de S la plus petite pour construire une statistique T que l’on teste sur une table T (ou directement valeur de p donnée par le logiciel !). </a:t>
            </a:r>
          </a:p>
          <a:p>
            <a:endParaRPr lang="fr-FR"/>
          </a:p>
        </p:txBody>
      </p:sp>
      <p:sp>
        <p:nvSpPr>
          <p:cNvPr id="75782" name="Rectangle 9"/>
          <p:cNvSpPr>
            <a:spLocks noChangeArrowheads="1"/>
          </p:cNvSpPr>
          <p:nvPr/>
        </p:nvSpPr>
        <p:spPr bwMode="auto">
          <a:xfrm>
            <a:off x="1187450" y="3141663"/>
            <a:ext cx="6496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i="1"/>
              <a:t>lab1 - lab2 : 0.8   0.2   </a:t>
            </a:r>
            <a:r>
              <a:rPr lang="fr-FR" i="1">
                <a:solidFill>
                  <a:srgbClr val="CC3300"/>
                </a:solidFill>
              </a:rPr>
              <a:t>-0.1   -0.3</a:t>
            </a:r>
            <a:r>
              <a:rPr lang="fr-FR" i="1"/>
              <a:t>  1.1   0.5   </a:t>
            </a:r>
            <a:r>
              <a:rPr lang="fr-FR" i="1">
                <a:solidFill>
                  <a:srgbClr val="CC3300"/>
                </a:solidFill>
              </a:rPr>
              <a:t>-0.4</a:t>
            </a:r>
            <a:r>
              <a:rPr lang="fr-FR" i="1"/>
              <a:t>   1.2   0.9   0.6</a:t>
            </a:r>
          </a:p>
        </p:txBody>
      </p:sp>
      <p:sp>
        <p:nvSpPr>
          <p:cNvPr id="75783" name="Rectangle 10"/>
          <p:cNvSpPr>
            <a:spLocks noChangeArrowheads="1"/>
          </p:cNvSpPr>
          <p:nvPr/>
        </p:nvSpPr>
        <p:spPr bwMode="auto">
          <a:xfrm>
            <a:off x="1836738" y="3429000"/>
            <a:ext cx="5772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t>rangs:   7      2      1        3     9      5        4    10     8     6</a:t>
            </a:r>
          </a:p>
        </p:txBody>
      </p:sp>
      <p:sp>
        <p:nvSpPr>
          <p:cNvPr id="43019" name="Rectangle 11"/>
          <p:cNvSpPr>
            <a:spLocks noChangeArrowheads="1"/>
          </p:cNvSpPr>
          <p:nvPr/>
        </p:nvSpPr>
        <p:spPr bwMode="auto">
          <a:xfrm>
            <a:off x="323850" y="4005263"/>
            <a:ext cx="70564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t>On range les valeurs absolues des différences en ordre croissant:</a:t>
            </a:r>
          </a:p>
        </p:txBody>
      </p:sp>
      <p:sp>
        <p:nvSpPr>
          <p:cNvPr id="2" name="Espace réservé du numéro de diapositive 1">
            <a:extLst>
              <a:ext uri="{FF2B5EF4-FFF2-40B4-BE49-F238E27FC236}">
                <a16:creationId xmlns:a16="http://schemas.microsoft.com/office/drawing/2014/main" id="{02370C41-11AD-448F-BEA4-CD9DD3B3C770}"/>
              </a:ext>
            </a:extLst>
          </p:cNvPr>
          <p:cNvSpPr>
            <a:spLocks noGrp="1"/>
          </p:cNvSpPr>
          <p:nvPr>
            <p:ph type="sldNum" sz="quarter" idx="12"/>
          </p:nvPr>
        </p:nvSpPr>
        <p:spPr/>
        <p:txBody>
          <a:bodyPr/>
          <a:lstStyle/>
          <a:p>
            <a:fld id="{1BD1CC5A-BD4C-A94D-B1F2-221A06ABC680}" type="slidenum">
              <a:rPr lang="fr-FR" smtClean="0"/>
              <a:pPr/>
              <a:t>72</a:t>
            </a:fld>
            <a:endParaRPr lang="fr-FR"/>
          </a:p>
        </p:txBody>
      </p:sp>
    </p:spTree>
    <p:extLst>
      <p:ext uri="{BB962C8B-B14F-4D97-AF65-F5344CB8AC3E}">
        <p14:creationId xmlns:p14="http://schemas.microsoft.com/office/powerpoint/2010/main" val="834109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684213" y="1323975"/>
            <a:ext cx="7775575" cy="311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solidFill>
                  <a:schemeClr val="accent2"/>
                </a:solidFill>
              </a:rPr>
              <a:t>SORTIE R:</a:t>
            </a:r>
          </a:p>
          <a:p>
            <a:endParaRPr lang="en-US">
              <a:solidFill>
                <a:schemeClr val="accent2"/>
              </a:solidFill>
            </a:endParaRPr>
          </a:p>
          <a:p>
            <a:r>
              <a:rPr lang="en-US">
                <a:solidFill>
                  <a:schemeClr val="accent2"/>
                </a:solidFill>
              </a:rPr>
              <a:t>&gt; lab1 = c(11.7,12.1,13.3,15.1,15.9,15.3,11.9,16.2,15.1,13.8)</a:t>
            </a:r>
          </a:p>
          <a:p>
            <a:r>
              <a:rPr lang="en-US">
                <a:solidFill>
                  <a:schemeClr val="accent2"/>
                </a:solidFill>
              </a:rPr>
              <a:t>&gt; lab2 = c(10.9,11.9,13.4,15.4,14.8,14.8,12.3,15.0,14.2,13.2)</a:t>
            </a:r>
          </a:p>
          <a:p>
            <a:r>
              <a:rPr lang="en-US">
                <a:solidFill>
                  <a:schemeClr val="accent2"/>
                </a:solidFill>
              </a:rPr>
              <a:t>&gt; wilcox.test (lab1, lab2, paired = TRUE)</a:t>
            </a:r>
          </a:p>
          <a:p>
            <a:endParaRPr lang="en-US">
              <a:solidFill>
                <a:schemeClr val="accent2"/>
              </a:solidFill>
            </a:endParaRPr>
          </a:p>
          <a:p>
            <a:r>
              <a:rPr lang="en-US">
                <a:solidFill>
                  <a:schemeClr val="accent2"/>
                </a:solidFill>
              </a:rPr>
              <a:t>        Wilcoxon signed rank test</a:t>
            </a:r>
          </a:p>
          <a:p>
            <a:endParaRPr lang="en-US">
              <a:solidFill>
                <a:schemeClr val="accent2"/>
              </a:solidFill>
            </a:endParaRPr>
          </a:p>
          <a:p>
            <a:r>
              <a:rPr lang="en-US">
                <a:solidFill>
                  <a:schemeClr val="accent2"/>
                </a:solidFill>
              </a:rPr>
              <a:t>data:  lab1 and lab2 </a:t>
            </a:r>
          </a:p>
          <a:p>
            <a:r>
              <a:rPr lang="en-US">
                <a:solidFill>
                  <a:schemeClr val="accent2"/>
                </a:solidFill>
              </a:rPr>
              <a:t>V = 47, p-value = </a:t>
            </a:r>
            <a:r>
              <a:rPr lang="en-US" b="1">
                <a:solidFill>
                  <a:schemeClr val="accent2"/>
                </a:solidFill>
              </a:rPr>
              <a:t>0.04883</a:t>
            </a:r>
          </a:p>
          <a:p>
            <a:r>
              <a:rPr lang="en-US">
                <a:solidFill>
                  <a:schemeClr val="accent2"/>
                </a:solidFill>
              </a:rPr>
              <a:t>alternative hypothesis: true location shift is not equal to 0 </a:t>
            </a:r>
          </a:p>
        </p:txBody>
      </p:sp>
      <p:sp>
        <p:nvSpPr>
          <p:cNvPr id="2" name="Espace réservé du numéro de diapositive 1">
            <a:extLst>
              <a:ext uri="{FF2B5EF4-FFF2-40B4-BE49-F238E27FC236}">
                <a16:creationId xmlns:a16="http://schemas.microsoft.com/office/drawing/2014/main" id="{68C4D85D-EEFF-4C70-AF2C-DF03CAA99BE3}"/>
              </a:ext>
            </a:extLst>
          </p:cNvPr>
          <p:cNvSpPr>
            <a:spLocks noGrp="1"/>
          </p:cNvSpPr>
          <p:nvPr>
            <p:ph type="sldNum" sz="quarter" idx="12"/>
          </p:nvPr>
        </p:nvSpPr>
        <p:spPr/>
        <p:txBody>
          <a:bodyPr/>
          <a:lstStyle/>
          <a:p>
            <a:fld id="{1BD1CC5A-BD4C-A94D-B1F2-221A06ABC680}" type="slidenum">
              <a:rPr lang="fr-FR" smtClean="0"/>
              <a:pPr/>
              <a:t>73</a:t>
            </a:fld>
            <a:endParaRPr lang="fr-FR"/>
          </a:p>
        </p:txBody>
      </p:sp>
    </p:spTree>
    <p:extLst>
      <p:ext uri="{BB962C8B-B14F-4D97-AF65-F5344CB8AC3E}">
        <p14:creationId xmlns:p14="http://schemas.microsoft.com/office/powerpoint/2010/main" val="262274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46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 Box 5"/>
          <p:cNvSpPr txBox="1">
            <a:spLocks noChangeArrowheads="1"/>
          </p:cNvSpPr>
          <p:nvPr/>
        </p:nvSpPr>
        <p:spPr bwMode="auto">
          <a:xfrm rot="-177565">
            <a:off x="2484438" y="2060575"/>
            <a:ext cx="5276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On à des données et on veut en tirer des informations</a:t>
            </a:r>
          </a:p>
        </p:txBody>
      </p:sp>
      <p:sp>
        <p:nvSpPr>
          <p:cNvPr id="2" name="Espace réservé du numéro de diapositive 1">
            <a:extLst>
              <a:ext uri="{FF2B5EF4-FFF2-40B4-BE49-F238E27FC236}">
                <a16:creationId xmlns:a16="http://schemas.microsoft.com/office/drawing/2014/main" id="{F2DBE658-F887-495C-935F-604343CB0B5A}"/>
              </a:ext>
            </a:extLst>
          </p:cNvPr>
          <p:cNvSpPr>
            <a:spLocks noGrp="1"/>
          </p:cNvSpPr>
          <p:nvPr>
            <p:ph type="sldNum" sz="quarter" idx="12"/>
          </p:nvPr>
        </p:nvSpPr>
        <p:spPr/>
        <p:txBody>
          <a:bodyPr/>
          <a:lstStyle/>
          <a:p>
            <a:fld id="{1BD1CC5A-BD4C-A94D-B1F2-221A06ABC680}" type="slidenum">
              <a:rPr lang="fr-FR" smtClean="0"/>
              <a:pPr/>
              <a:t>8</a:t>
            </a:fld>
            <a:endParaRPr lang="fr-FR"/>
          </a:p>
        </p:txBody>
      </p:sp>
    </p:spTree>
    <p:extLst>
      <p:ext uri="{BB962C8B-B14F-4D97-AF65-F5344CB8AC3E}">
        <p14:creationId xmlns:p14="http://schemas.microsoft.com/office/powerpoint/2010/main" val="417692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3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 Box 5"/>
          <p:cNvSpPr txBox="1">
            <a:spLocks noChangeArrowheads="1"/>
          </p:cNvSpPr>
          <p:nvPr/>
        </p:nvSpPr>
        <p:spPr bwMode="auto">
          <a:xfrm>
            <a:off x="2124075" y="2371725"/>
            <a:ext cx="8699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latin typeface="Trebuchet MS" charset="0"/>
              </a:rPr>
              <a:t>effectif</a:t>
            </a:r>
          </a:p>
        </p:txBody>
      </p:sp>
      <p:sp>
        <p:nvSpPr>
          <p:cNvPr id="23556" name="Rectangle 6"/>
          <p:cNvSpPr>
            <a:spLocks noChangeArrowheads="1"/>
          </p:cNvSpPr>
          <p:nvPr/>
        </p:nvSpPr>
        <p:spPr bwMode="auto">
          <a:xfrm>
            <a:off x="3132138" y="2636838"/>
            <a:ext cx="215900" cy="2873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23557" name="Text Box 7"/>
          <p:cNvSpPr txBox="1">
            <a:spLocks noChangeArrowheads="1"/>
          </p:cNvSpPr>
          <p:nvPr/>
        </p:nvSpPr>
        <p:spPr bwMode="auto">
          <a:xfrm>
            <a:off x="3078163" y="2516188"/>
            <a:ext cx="3413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i</a:t>
            </a:r>
          </a:p>
        </p:txBody>
      </p:sp>
      <p:sp>
        <p:nvSpPr>
          <p:cNvPr id="23558" name="Rectangle 9"/>
          <p:cNvSpPr>
            <a:spLocks noChangeArrowheads="1"/>
          </p:cNvSpPr>
          <p:nvPr/>
        </p:nvSpPr>
        <p:spPr bwMode="auto">
          <a:xfrm>
            <a:off x="3832225" y="3141663"/>
            <a:ext cx="163513" cy="2873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23559" name="Text Box 10"/>
          <p:cNvSpPr txBox="1">
            <a:spLocks noChangeArrowheads="1"/>
          </p:cNvSpPr>
          <p:nvPr/>
        </p:nvSpPr>
        <p:spPr bwMode="auto">
          <a:xfrm>
            <a:off x="3746500" y="3046413"/>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i</a:t>
            </a:r>
          </a:p>
        </p:txBody>
      </p:sp>
      <p:sp>
        <p:nvSpPr>
          <p:cNvPr id="23560" name="Rectangle 11"/>
          <p:cNvSpPr>
            <a:spLocks noChangeArrowheads="1"/>
          </p:cNvSpPr>
          <p:nvPr/>
        </p:nvSpPr>
        <p:spPr bwMode="auto">
          <a:xfrm>
            <a:off x="3452813" y="3644900"/>
            <a:ext cx="163512" cy="2873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23561" name="Text Box 12"/>
          <p:cNvSpPr txBox="1">
            <a:spLocks noChangeArrowheads="1"/>
          </p:cNvSpPr>
          <p:nvPr/>
        </p:nvSpPr>
        <p:spPr bwMode="auto">
          <a:xfrm>
            <a:off x="3348038" y="3573463"/>
            <a:ext cx="3413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i</a:t>
            </a:r>
          </a:p>
        </p:txBody>
      </p:sp>
      <p:sp>
        <p:nvSpPr>
          <p:cNvPr id="23562" name="Rectangle 14"/>
          <p:cNvSpPr>
            <a:spLocks noChangeArrowheads="1"/>
          </p:cNvSpPr>
          <p:nvPr/>
        </p:nvSpPr>
        <p:spPr bwMode="auto">
          <a:xfrm>
            <a:off x="5505450" y="981075"/>
            <a:ext cx="1368425" cy="9350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23563" name="Rectangle 15"/>
          <p:cNvSpPr>
            <a:spLocks noChangeArrowheads="1"/>
          </p:cNvSpPr>
          <p:nvPr/>
        </p:nvSpPr>
        <p:spPr bwMode="auto">
          <a:xfrm>
            <a:off x="5649913" y="908050"/>
            <a:ext cx="2160587" cy="1296988"/>
          </a:xfrm>
          <a:prstGeom prst="rect">
            <a:avLst/>
          </a:prstGeom>
          <a:solidFill>
            <a:schemeClr val="bg1"/>
          </a:solidFill>
          <a:ln w="28575">
            <a:solidFill>
              <a:schemeClr val="tx1"/>
            </a:solidFill>
            <a:miter lim="800000"/>
            <a:headEnd/>
            <a:tailEnd/>
          </a:ln>
        </p:spPr>
        <p:txBody>
          <a:bodyPr wrap="none" anchor="ctr"/>
          <a:lstStyle/>
          <a:p>
            <a:endParaRPr lang="fr-FR"/>
          </a:p>
        </p:txBody>
      </p:sp>
      <p:sp>
        <p:nvSpPr>
          <p:cNvPr id="23564" name="Text Box 17"/>
          <p:cNvSpPr txBox="1">
            <a:spLocks noChangeArrowheads="1"/>
          </p:cNvSpPr>
          <p:nvPr/>
        </p:nvSpPr>
        <p:spPr bwMode="auto">
          <a:xfrm>
            <a:off x="5607050" y="860425"/>
            <a:ext cx="9921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latin typeface="Trebuchet MS" charset="0"/>
              </a:rPr>
              <a:t>modalité</a:t>
            </a:r>
          </a:p>
        </p:txBody>
      </p:sp>
      <p:sp>
        <p:nvSpPr>
          <p:cNvPr id="23565" name="Text Box 18"/>
          <p:cNvSpPr txBox="1">
            <a:spLocks noChangeArrowheads="1"/>
          </p:cNvSpPr>
          <p:nvPr/>
        </p:nvSpPr>
        <p:spPr bwMode="auto">
          <a:xfrm>
            <a:off x="6586538" y="860425"/>
            <a:ext cx="952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latin typeface="Trebuchet MS" charset="0"/>
              </a:rPr>
              <a:t>effectifs</a:t>
            </a:r>
          </a:p>
        </p:txBody>
      </p:sp>
      <p:sp>
        <p:nvSpPr>
          <p:cNvPr id="23566" name="Text Box 19"/>
          <p:cNvSpPr txBox="1">
            <a:spLocks noChangeArrowheads="1"/>
          </p:cNvSpPr>
          <p:nvPr/>
        </p:nvSpPr>
        <p:spPr bwMode="auto">
          <a:xfrm>
            <a:off x="7450138" y="860425"/>
            <a:ext cx="3413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i</a:t>
            </a:r>
          </a:p>
        </p:txBody>
      </p:sp>
      <p:sp>
        <p:nvSpPr>
          <p:cNvPr id="23567" name="Line 20"/>
          <p:cNvSpPr>
            <a:spLocks noChangeShapeType="1"/>
          </p:cNvSpPr>
          <p:nvPr/>
        </p:nvSpPr>
        <p:spPr bwMode="auto">
          <a:xfrm>
            <a:off x="6657975" y="908050"/>
            <a:ext cx="0" cy="12969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3568" name="Line 22"/>
          <p:cNvSpPr>
            <a:spLocks noChangeShapeType="1"/>
          </p:cNvSpPr>
          <p:nvPr/>
        </p:nvSpPr>
        <p:spPr bwMode="auto">
          <a:xfrm flipH="1">
            <a:off x="5649913" y="1196975"/>
            <a:ext cx="2160587"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3569" name="Text Box 23"/>
          <p:cNvSpPr txBox="1">
            <a:spLocks noChangeArrowheads="1"/>
          </p:cNvSpPr>
          <p:nvPr/>
        </p:nvSpPr>
        <p:spPr bwMode="auto">
          <a:xfrm>
            <a:off x="5937250" y="1125538"/>
            <a:ext cx="3698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a:t>
            </a:r>
            <a:r>
              <a:rPr lang="fr-FR" sz="1800" i="1" baseline="-25000">
                <a:latin typeface="Trebuchet MS" charset="0"/>
              </a:rPr>
              <a:t>1</a:t>
            </a:r>
          </a:p>
        </p:txBody>
      </p:sp>
      <p:sp>
        <p:nvSpPr>
          <p:cNvPr id="23570" name="Line 25"/>
          <p:cNvSpPr>
            <a:spLocks noChangeShapeType="1"/>
          </p:cNvSpPr>
          <p:nvPr/>
        </p:nvSpPr>
        <p:spPr bwMode="auto">
          <a:xfrm flipH="1">
            <a:off x="5648325" y="1700213"/>
            <a:ext cx="2162175" cy="63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3571" name="Text Box 27"/>
          <p:cNvSpPr txBox="1">
            <a:spLocks noChangeArrowheads="1"/>
          </p:cNvSpPr>
          <p:nvPr/>
        </p:nvSpPr>
        <p:spPr bwMode="auto">
          <a:xfrm>
            <a:off x="5937250" y="1379538"/>
            <a:ext cx="3698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a:t>
            </a:r>
            <a:r>
              <a:rPr lang="fr-FR" sz="1800" i="1" baseline="-25000">
                <a:latin typeface="Trebuchet MS" charset="0"/>
              </a:rPr>
              <a:t>2</a:t>
            </a:r>
          </a:p>
        </p:txBody>
      </p:sp>
      <p:sp>
        <p:nvSpPr>
          <p:cNvPr id="23572" name="Text Box 29"/>
          <p:cNvSpPr txBox="1">
            <a:spLocks noChangeArrowheads="1"/>
          </p:cNvSpPr>
          <p:nvPr/>
        </p:nvSpPr>
        <p:spPr bwMode="auto">
          <a:xfrm>
            <a:off x="5937250" y="1633538"/>
            <a:ext cx="333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t>
            </a:r>
            <a:endParaRPr lang="fr-FR" sz="1800" i="1" baseline="-25000">
              <a:latin typeface="Trebuchet MS" charset="0"/>
            </a:endParaRPr>
          </a:p>
        </p:txBody>
      </p:sp>
      <p:sp>
        <p:nvSpPr>
          <p:cNvPr id="23573" name="Text Box 30"/>
          <p:cNvSpPr txBox="1">
            <a:spLocks noChangeArrowheads="1"/>
          </p:cNvSpPr>
          <p:nvPr/>
        </p:nvSpPr>
        <p:spPr bwMode="auto">
          <a:xfrm>
            <a:off x="5937250" y="1868488"/>
            <a:ext cx="3667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a:t>
            </a:r>
            <a:r>
              <a:rPr lang="fr-FR" sz="1800" i="1" baseline="-25000">
                <a:latin typeface="Trebuchet MS" charset="0"/>
              </a:rPr>
              <a:t>k</a:t>
            </a:r>
          </a:p>
        </p:txBody>
      </p:sp>
      <p:sp>
        <p:nvSpPr>
          <p:cNvPr id="23574" name="Text Box 31"/>
          <p:cNvSpPr txBox="1">
            <a:spLocks noChangeArrowheads="1"/>
          </p:cNvSpPr>
          <p:nvPr/>
        </p:nvSpPr>
        <p:spPr bwMode="auto">
          <a:xfrm>
            <a:off x="7037388" y="1125538"/>
            <a:ext cx="3746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1</a:t>
            </a:r>
          </a:p>
        </p:txBody>
      </p:sp>
      <p:sp>
        <p:nvSpPr>
          <p:cNvPr id="23575" name="Text Box 32"/>
          <p:cNvSpPr txBox="1">
            <a:spLocks noChangeArrowheads="1"/>
          </p:cNvSpPr>
          <p:nvPr/>
        </p:nvSpPr>
        <p:spPr bwMode="auto">
          <a:xfrm>
            <a:off x="7037388" y="1379538"/>
            <a:ext cx="3746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2</a:t>
            </a:r>
          </a:p>
        </p:txBody>
      </p:sp>
      <p:sp>
        <p:nvSpPr>
          <p:cNvPr id="23576" name="Text Box 34"/>
          <p:cNvSpPr txBox="1">
            <a:spLocks noChangeArrowheads="1"/>
          </p:cNvSpPr>
          <p:nvPr/>
        </p:nvSpPr>
        <p:spPr bwMode="auto">
          <a:xfrm>
            <a:off x="7037388" y="1868488"/>
            <a:ext cx="371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n</a:t>
            </a:r>
            <a:r>
              <a:rPr lang="fr-FR" sz="1800" i="1" baseline="-25000">
                <a:latin typeface="Trebuchet MS" charset="0"/>
              </a:rPr>
              <a:t>k</a:t>
            </a:r>
          </a:p>
        </p:txBody>
      </p:sp>
      <p:sp>
        <p:nvSpPr>
          <p:cNvPr id="23577" name="Text Box 35"/>
          <p:cNvSpPr txBox="1">
            <a:spLocks noChangeArrowheads="1"/>
          </p:cNvSpPr>
          <p:nvPr/>
        </p:nvSpPr>
        <p:spPr bwMode="auto">
          <a:xfrm>
            <a:off x="7018338" y="1628775"/>
            <a:ext cx="333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a:t>
            </a:r>
            <a:endParaRPr lang="fr-FR" sz="1800" i="1" baseline="-25000">
              <a:latin typeface="Trebuchet MS" charset="0"/>
            </a:endParaRPr>
          </a:p>
        </p:txBody>
      </p:sp>
      <p:sp>
        <p:nvSpPr>
          <p:cNvPr id="23578" name="Line 36"/>
          <p:cNvSpPr>
            <a:spLocks noChangeShapeType="1"/>
          </p:cNvSpPr>
          <p:nvPr/>
        </p:nvSpPr>
        <p:spPr bwMode="auto">
          <a:xfrm flipH="1">
            <a:off x="5649913" y="1484313"/>
            <a:ext cx="2160587"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3579" name="Line 37"/>
          <p:cNvSpPr>
            <a:spLocks noChangeShapeType="1"/>
          </p:cNvSpPr>
          <p:nvPr/>
        </p:nvSpPr>
        <p:spPr bwMode="auto">
          <a:xfrm flipH="1">
            <a:off x="5649913" y="1916113"/>
            <a:ext cx="2162175" cy="63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3580" name="Rectangle 38"/>
          <p:cNvSpPr>
            <a:spLocks noChangeArrowheads="1"/>
          </p:cNvSpPr>
          <p:nvPr/>
        </p:nvSpPr>
        <p:spPr bwMode="auto">
          <a:xfrm>
            <a:off x="3132138" y="3141663"/>
            <a:ext cx="1152525" cy="2873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23581" name="Line 41"/>
          <p:cNvSpPr>
            <a:spLocks noChangeShapeType="1"/>
          </p:cNvSpPr>
          <p:nvPr/>
        </p:nvSpPr>
        <p:spPr bwMode="auto">
          <a:xfrm>
            <a:off x="827088" y="692150"/>
            <a:ext cx="748982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3582" name="Text Box 42"/>
          <p:cNvSpPr txBox="1">
            <a:spLocks noChangeArrowheads="1"/>
          </p:cNvSpPr>
          <p:nvPr/>
        </p:nvSpPr>
        <p:spPr bwMode="auto">
          <a:xfrm>
            <a:off x="3059113" y="3021013"/>
            <a:ext cx="311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latin typeface="Trebuchet MS" charset="0"/>
              </a:rPr>
              <a:t>f</a:t>
            </a:r>
            <a:r>
              <a:rPr lang="fr-FR" sz="1800" i="1" baseline="-25000">
                <a:latin typeface="Trebuchet MS" charset="0"/>
              </a:rPr>
              <a:t>i</a:t>
            </a:r>
          </a:p>
        </p:txBody>
      </p:sp>
      <p:sp>
        <p:nvSpPr>
          <p:cNvPr id="23583" name="Text Box 43"/>
          <p:cNvSpPr txBox="1">
            <a:spLocks noChangeArrowheads="1"/>
          </p:cNvSpPr>
          <p:nvPr/>
        </p:nvSpPr>
        <p:spPr bwMode="auto">
          <a:xfrm>
            <a:off x="3851275" y="3500438"/>
            <a:ext cx="1270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i="1"/>
              <a:t>=100*f</a:t>
            </a:r>
            <a:r>
              <a:rPr lang="fr-FR" sz="1800" i="1" baseline="-25000"/>
              <a:t>i</a:t>
            </a:r>
            <a:r>
              <a:rPr lang="fr-FR" sz="1800"/>
              <a:t>  </a:t>
            </a:r>
            <a:r>
              <a:rPr lang="fr-FR" sz="1600" i="1">
                <a:latin typeface="Trebuchet MS" charset="0"/>
              </a:rPr>
              <a:t>=F</a:t>
            </a:r>
            <a:r>
              <a:rPr lang="fr-FR" sz="1800" i="1" baseline="-25000">
                <a:latin typeface="Trebuchet MS" charset="0"/>
              </a:rPr>
              <a:t>i</a:t>
            </a:r>
          </a:p>
        </p:txBody>
      </p:sp>
      <p:sp>
        <p:nvSpPr>
          <p:cNvPr id="23584" name="Rectangle 44"/>
          <p:cNvSpPr>
            <a:spLocks noChangeArrowheads="1"/>
          </p:cNvSpPr>
          <p:nvPr/>
        </p:nvSpPr>
        <p:spPr bwMode="auto">
          <a:xfrm>
            <a:off x="5508625" y="5510213"/>
            <a:ext cx="625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i="1"/>
              <a:t>=F</a:t>
            </a:r>
            <a:r>
              <a:rPr lang="fr-FR" i="1" baseline="-25000"/>
              <a:t>i</a:t>
            </a:r>
            <a:r>
              <a:rPr lang="fr-FR" i="1" baseline="30000"/>
              <a:t>%</a:t>
            </a:r>
          </a:p>
        </p:txBody>
      </p:sp>
      <p:sp>
        <p:nvSpPr>
          <p:cNvPr id="23585" name="Text Box 45"/>
          <p:cNvSpPr txBox="1">
            <a:spLocks noChangeArrowheads="1"/>
          </p:cNvSpPr>
          <p:nvPr/>
        </p:nvSpPr>
        <p:spPr bwMode="auto">
          <a:xfrm rot="-177565">
            <a:off x="3492500" y="2997200"/>
            <a:ext cx="19923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latin typeface="Bradley Hand ITC" charset="0"/>
              </a:rPr>
              <a:t>=effectif/n =ni/n</a:t>
            </a:r>
          </a:p>
        </p:txBody>
      </p:sp>
      <p:sp>
        <p:nvSpPr>
          <p:cNvPr id="2" name="Espace réservé du numéro de diapositive 1">
            <a:extLst>
              <a:ext uri="{FF2B5EF4-FFF2-40B4-BE49-F238E27FC236}">
                <a16:creationId xmlns:a16="http://schemas.microsoft.com/office/drawing/2014/main" id="{C3907ED7-36D7-4C56-9EC0-E5C06B9441CB}"/>
              </a:ext>
            </a:extLst>
          </p:cNvPr>
          <p:cNvSpPr>
            <a:spLocks noGrp="1"/>
          </p:cNvSpPr>
          <p:nvPr>
            <p:ph type="sldNum" sz="quarter" idx="12"/>
          </p:nvPr>
        </p:nvSpPr>
        <p:spPr/>
        <p:txBody>
          <a:bodyPr/>
          <a:lstStyle/>
          <a:p>
            <a:fld id="{1BD1CC5A-BD4C-A94D-B1F2-221A06ABC680}" type="slidenum">
              <a:rPr lang="fr-FR" smtClean="0"/>
              <a:pPr/>
              <a:t>9</a:t>
            </a:fld>
            <a:endParaRPr lang="fr-FR"/>
          </a:p>
        </p:txBody>
      </p:sp>
    </p:spTree>
    <p:extLst>
      <p:ext uri="{BB962C8B-B14F-4D97-AF65-F5344CB8AC3E}">
        <p14:creationId xmlns:p14="http://schemas.microsoft.com/office/powerpoint/2010/main" val="422205287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TotalTime>
  <Words>4931</Words>
  <Application>Microsoft Office PowerPoint</Application>
  <PresentationFormat>Affichage à l'écran (4:3)</PresentationFormat>
  <Paragraphs>682</Paragraphs>
  <Slides>73</Slides>
  <Notes>4</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2</vt:i4>
      </vt:variant>
      <vt:variant>
        <vt:lpstr>Titres des diapositives</vt:lpstr>
      </vt:variant>
      <vt:variant>
        <vt:i4>73</vt:i4>
      </vt:variant>
    </vt:vector>
  </HeadingPairs>
  <TitlesOfParts>
    <vt:vector size="84" baseType="lpstr">
      <vt:lpstr>Arial</vt:lpstr>
      <vt:lpstr>Bradley Hand ITC</vt:lpstr>
      <vt:lpstr>Calibri</vt:lpstr>
      <vt:lpstr>Courier New</vt:lpstr>
      <vt:lpstr>Garamond</vt:lpstr>
      <vt:lpstr>Symbol</vt:lpstr>
      <vt:lpstr>Trebuchet MS</vt:lpstr>
      <vt:lpstr>Wingdings</vt:lpstr>
      <vt:lpstr>Thème Office</vt:lpstr>
      <vt:lpstr>Équation</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Statistiques inférentielles et tests simples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Sebastien couette</dc:creator>
  <cp:lastModifiedBy>Fabrice Monna</cp:lastModifiedBy>
  <cp:revision>14</cp:revision>
  <dcterms:created xsi:type="dcterms:W3CDTF">2012-11-09T17:53:49Z</dcterms:created>
  <dcterms:modified xsi:type="dcterms:W3CDTF">2020-09-24T06:38:07Z</dcterms:modified>
</cp:coreProperties>
</file>