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3"/>
  </p:notesMasterIdLst>
  <p:sldIdLst>
    <p:sldId id="256" r:id="rId2"/>
    <p:sldId id="286" r:id="rId3"/>
    <p:sldId id="279" r:id="rId4"/>
    <p:sldId id="281" r:id="rId5"/>
    <p:sldId id="280" r:id="rId6"/>
    <p:sldId id="320" r:id="rId7"/>
    <p:sldId id="288" r:id="rId8"/>
    <p:sldId id="339" r:id="rId9"/>
    <p:sldId id="337" r:id="rId10"/>
    <p:sldId id="289" r:id="rId11"/>
    <p:sldId id="291" r:id="rId12"/>
    <p:sldId id="292" r:id="rId13"/>
    <p:sldId id="293" r:id="rId14"/>
    <p:sldId id="295" r:id="rId15"/>
    <p:sldId id="296" r:id="rId16"/>
    <p:sldId id="397" r:id="rId17"/>
    <p:sldId id="398" r:id="rId18"/>
    <p:sldId id="276" r:id="rId19"/>
    <p:sldId id="299" r:id="rId20"/>
    <p:sldId id="306" r:id="rId21"/>
    <p:sldId id="311" r:id="rId22"/>
    <p:sldId id="310" r:id="rId23"/>
    <p:sldId id="314" r:id="rId24"/>
    <p:sldId id="309" r:id="rId25"/>
    <p:sldId id="315" r:id="rId26"/>
    <p:sldId id="316" r:id="rId27"/>
    <p:sldId id="317" r:id="rId28"/>
    <p:sldId id="318" r:id="rId29"/>
    <p:sldId id="340" r:id="rId30"/>
    <p:sldId id="323" r:id="rId31"/>
    <p:sldId id="326" r:id="rId32"/>
    <p:sldId id="327" r:id="rId33"/>
    <p:sldId id="325" r:id="rId34"/>
    <p:sldId id="330" r:id="rId35"/>
    <p:sldId id="331" r:id="rId36"/>
    <p:sldId id="332" r:id="rId37"/>
    <p:sldId id="422" r:id="rId38"/>
    <p:sldId id="336" r:id="rId39"/>
    <p:sldId id="404" r:id="rId40"/>
    <p:sldId id="345" r:id="rId41"/>
    <p:sldId id="347" r:id="rId42"/>
    <p:sldId id="348" r:id="rId43"/>
    <p:sldId id="373" r:id="rId44"/>
    <p:sldId id="453" r:id="rId45"/>
    <p:sldId id="454" r:id="rId46"/>
    <p:sldId id="455" r:id="rId47"/>
    <p:sldId id="433" r:id="rId48"/>
    <p:sldId id="374" r:id="rId49"/>
    <p:sldId id="366" r:id="rId50"/>
    <p:sldId id="272" r:id="rId51"/>
    <p:sldId id="405" r:id="rId52"/>
    <p:sldId id="399" r:id="rId53"/>
    <p:sldId id="400" r:id="rId54"/>
    <p:sldId id="389" r:id="rId55"/>
    <p:sldId id="375" r:id="rId56"/>
    <p:sldId id="376" r:id="rId57"/>
    <p:sldId id="377" r:id="rId58"/>
    <p:sldId id="391" r:id="rId59"/>
    <p:sldId id="392" r:id="rId60"/>
    <p:sldId id="393" r:id="rId61"/>
    <p:sldId id="395" r:id="rId62"/>
    <p:sldId id="410" r:id="rId63"/>
    <p:sldId id="419" r:id="rId64"/>
    <p:sldId id="378" r:id="rId65"/>
    <p:sldId id="380" r:id="rId66"/>
    <p:sldId id="381" r:id="rId67"/>
    <p:sldId id="382" r:id="rId68"/>
    <p:sldId id="383" r:id="rId69"/>
    <p:sldId id="384" r:id="rId70"/>
    <p:sldId id="385" r:id="rId71"/>
    <p:sldId id="401" r:id="rId72"/>
    <p:sldId id="386" r:id="rId73"/>
    <p:sldId id="387" r:id="rId74"/>
    <p:sldId id="390" r:id="rId75"/>
    <p:sldId id="388" r:id="rId76"/>
    <p:sldId id="411" r:id="rId77"/>
    <p:sldId id="412" r:id="rId78"/>
    <p:sldId id="415" r:id="rId79"/>
    <p:sldId id="414" r:id="rId80"/>
    <p:sldId id="417" r:id="rId81"/>
    <p:sldId id="418" r:id="rId82"/>
    <p:sldId id="408" r:id="rId83"/>
    <p:sldId id="409" r:id="rId84"/>
    <p:sldId id="425" r:id="rId85"/>
    <p:sldId id="407" r:id="rId86"/>
    <p:sldId id="406" r:id="rId87"/>
    <p:sldId id="416" r:id="rId88"/>
    <p:sldId id="452" r:id="rId89"/>
    <p:sldId id="403" r:id="rId90"/>
    <p:sldId id="426" r:id="rId91"/>
    <p:sldId id="429" r:id="rId92"/>
    <p:sldId id="432" r:id="rId93"/>
    <p:sldId id="427" r:id="rId94"/>
    <p:sldId id="428" r:id="rId95"/>
    <p:sldId id="430" r:id="rId96"/>
    <p:sldId id="431" r:id="rId97"/>
    <p:sldId id="444" r:id="rId98"/>
    <p:sldId id="445" r:id="rId99"/>
    <p:sldId id="446" r:id="rId100"/>
    <p:sldId id="447" r:id="rId101"/>
    <p:sldId id="437" r:id="rId102"/>
    <p:sldId id="438" r:id="rId103"/>
    <p:sldId id="436" r:id="rId104"/>
    <p:sldId id="439" r:id="rId105"/>
    <p:sldId id="440" r:id="rId106"/>
    <p:sldId id="441" r:id="rId107"/>
    <p:sldId id="443" r:id="rId108"/>
    <p:sldId id="448" r:id="rId109"/>
    <p:sldId id="449" r:id="rId110"/>
    <p:sldId id="450" r:id="rId111"/>
    <p:sldId id="451" r:id="rId11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31" autoAdjust="0"/>
    <p:restoredTop sz="87484" autoAdjust="0"/>
  </p:normalViewPr>
  <p:slideViewPr>
    <p:cSldViewPr snapToGrid="0">
      <p:cViewPr varScale="1">
        <p:scale>
          <a:sx n="116" d="100"/>
          <a:sy n="116" d="100"/>
        </p:scale>
        <p:origin x="169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025F83-1B9A-409F-B102-C0EB6A1C086F}" type="datetimeFigureOut">
              <a:rPr lang="fr-FR" smtClean="0"/>
              <a:t>15/09/2020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E34F7B-C5F8-410F-88F0-F436AA5A3605}" type="slidenum">
              <a:rPr lang="fr-FR" smtClean="0"/>
              <a:t>‹N°›</a:t>
            </a:fld>
            <a:endParaRPr lang="fr-FR"/>
          </a:p>
        </p:txBody>
      </p:sp>
    </p:spTree>
    <p:extLst>
      <p:ext uri="{BB962C8B-B14F-4D97-AF65-F5344CB8AC3E}">
        <p14:creationId xmlns:p14="http://schemas.microsoft.com/office/powerpoint/2010/main" val="11085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20</a:t>
            </a:fld>
            <a:endParaRPr lang="fr-FR"/>
          </a:p>
        </p:txBody>
      </p:sp>
    </p:spTree>
    <p:extLst>
      <p:ext uri="{BB962C8B-B14F-4D97-AF65-F5344CB8AC3E}">
        <p14:creationId xmlns:p14="http://schemas.microsoft.com/office/powerpoint/2010/main" val="50959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29</a:t>
            </a:fld>
            <a:endParaRPr lang="fr-FR"/>
          </a:p>
        </p:txBody>
      </p:sp>
    </p:spTree>
    <p:extLst>
      <p:ext uri="{BB962C8B-B14F-4D97-AF65-F5344CB8AC3E}">
        <p14:creationId xmlns:p14="http://schemas.microsoft.com/office/powerpoint/2010/main" val="35492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21</a:t>
            </a:fld>
            <a:endParaRPr lang="fr-FR"/>
          </a:p>
        </p:txBody>
      </p:sp>
    </p:spTree>
    <p:extLst>
      <p:ext uri="{BB962C8B-B14F-4D97-AF65-F5344CB8AC3E}">
        <p14:creationId xmlns:p14="http://schemas.microsoft.com/office/powerpoint/2010/main" val="206558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22</a:t>
            </a:fld>
            <a:endParaRPr lang="fr-FR"/>
          </a:p>
        </p:txBody>
      </p:sp>
    </p:spTree>
    <p:extLst>
      <p:ext uri="{BB962C8B-B14F-4D97-AF65-F5344CB8AC3E}">
        <p14:creationId xmlns:p14="http://schemas.microsoft.com/office/powerpoint/2010/main" val="155285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23</a:t>
            </a:fld>
            <a:endParaRPr lang="fr-FR"/>
          </a:p>
        </p:txBody>
      </p:sp>
    </p:spTree>
    <p:extLst>
      <p:ext uri="{BB962C8B-B14F-4D97-AF65-F5344CB8AC3E}">
        <p14:creationId xmlns:p14="http://schemas.microsoft.com/office/powerpoint/2010/main" val="60726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24</a:t>
            </a:fld>
            <a:endParaRPr lang="fr-FR"/>
          </a:p>
        </p:txBody>
      </p:sp>
    </p:spTree>
    <p:extLst>
      <p:ext uri="{BB962C8B-B14F-4D97-AF65-F5344CB8AC3E}">
        <p14:creationId xmlns:p14="http://schemas.microsoft.com/office/powerpoint/2010/main" val="130310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25</a:t>
            </a:fld>
            <a:endParaRPr lang="fr-FR"/>
          </a:p>
        </p:txBody>
      </p:sp>
    </p:spTree>
    <p:extLst>
      <p:ext uri="{BB962C8B-B14F-4D97-AF65-F5344CB8AC3E}">
        <p14:creationId xmlns:p14="http://schemas.microsoft.com/office/powerpoint/2010/main" val="213533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26</a:t>
            </a:fld>
            <a:endParaRPr lang="fr-FR"/>
          </a:p>
        </p:txBody>
      </p:sp>
    </p:spTree>
    <p:extLst>
      <p:ext uri="{BB962C8B-B14F-4D97-AF65-F5344CB8AC3E}">
        <p14:creationId xmlns:p14="http://schemas.microsoft.com/office/powerpoint/2010/main" val="166015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27</a:t>
            </a:fld>
            <a:endParaRPr lang="fr-FR"/>
          </a:p>
        </p:txBody>
      </p:sp>
    </p:spTree>
    <p:extLst>
      <p:ext uri="{BB962C8B-B14F-4D97-AF65-F5344CB8AC3E}">
        <p14:creationId xmlns:p14="http://schemas.microsoft.com/office/powerpoint/2010/main" val="2588612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E34F7B-C5F8-410F-88F0-F436AA5A3605}" type="slidenum">
              <a:rPr lang="fr-FR" smtClean="0"/>
              <a:t>28</a:t>
            </a:fld>
            <a:endParaRPr lang="fr-FR"/>
          </a:p>
        </p:txBody>
      </p:sp>
    </p:spTree>
    <p:extLst>
      <p:ext uri="{BB962C8B-B14F-4D97-AF65-F5344CB8AC3E}">
        <p14:creationId xmlns:p14="http://schemas.microsoft.com/office/powerpoint/2010/main" val="83563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9D08721-58C8-4D78-940F-DA2A0B34C302}" type="datetimeFigureOut">
              <a:rPr lang="fr-FR" smtClean="0"/>
              <a:t>15/09/2020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413429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D08721-58C8-4D78-940F-DA2A0B34C302}" type="datetimeFigureOut">
              <a:rPr lang="fr-FR" smtClean="0"/>
              <a:t>15/09/2020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416968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D08721-58C8-4D78-940F-DA2A0B34C302}" type="datetimeFigureOut">
              <a:rPr lang="fr-FR" smtClean="0"/>
              <a:t>15/09/2020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50373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9D08721-58C8-4D78-940F-DA2A0B34C302}" type="datetimeFigureOut">
              <a:rPr lang="fr-FR" smtClean="0"/>
              <a:t>15/09/2020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130678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9D08721-58C8-4D78-940F-DA2A0B34C302}" type="datetimeFigureOut">
              <a:rPr lang="fr-FR" smtClean="0"/>
              <a:t>15/09/2020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3442711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9D08721-58C8-4D78-940F-DA2A0B34C302}" type="datetimeFigureOut">
              <a:rPr lang="fr-FR" smtClean="0"/>
              <a:t>15/09/2020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105558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9D08721-58C8-4D78-940F-DA2A0B34C302}" type="datetimeFigureOut">
              <a:rPr lang="fr-FR" smtClean="0"/>
              <a:t>15/09/2020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154756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9D08721-58C8-4D78-940F-DA2A0B34C302}" type="datetimeFigureOut">
              <a:rPr lang="fr-FR" smtClean="0"/>
              <a:t>15/09/2020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364789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08721-58C8-4D78-940F-DA2A0B34C302}" type="datetimeFigureOut">
              <a:rPr lang="fr-FR" smtClean="0"/>
              <a:t>15/09/2020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118516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E9D08721-58C8-4D78-940F-DA2A0B34C302}" type="datetimeFigureOut">
              <a:rPr lang="fr-FR" smtClean="0"/>
              <a:t>15/09/2020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22017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E9D08721-58C8-4D78-940F-DA2A0B34C302}" type="datetimeFigureOut">
              <a:rPr lang="fr-FR" smtClean="0"/>
              <a:t>15/09/2020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7435CC4-FA94-4CB5-8842-DC0CAD6B437E}" type="slidenum">
              <a:rPr lang="fr-FR" smtClean="0"/>
              <a:t>‹N°›</a:t>
            </a:fld>
            <a:endParaRPr lang="fr-FR"/>
          </a:p>
        </p:txBody>
      </p:sp>
    </p:spTree>
    <p:extLst>
      <p:ext uri="{BB962C8B-B14F-4D97-AF65-F5344CB8AC3E}">
        <p14:creationId xmlns:p14="http://schemas.microsoft.com/office/powerpoint/2010/main" val="348780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08721-58C8-4D78-940F-DA2A0B34C302}" type="datetimeFigureOut">
              <a:rPr lang="fr-FR" smtClean="0"/>
              <a:t>15/09/2020</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35CC4-FA94-4CB5-8842-DC0CAD6B437E}" type="slidenum">
              <a:rPr lang="fr-FR" smtClean="0"/>
              <a:t>‹N°›</a:t>
            </a:fld>
            <a:endParaRPr lang="fr-FR"/>
          </a:p>
        </p:txBody>
      </p:sp>
    </p:spTree>
    <p:extLst>
      <p:ext uri="{BB962C8B-B14F-4D97-AF65-F5344CB8AC3E}">
        <p14:creationId xmlns:p14="http://schemas.microsoft.com/office/powerpoint/2010/main" val="3851219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5" Type="http://schemas.openxmlformats.org/officeDocument/2006/relationships/image" Target="../media/image159.emf"/><Relationship Id="rId4" Type="http://schemas.openxmlformats.org/officeDocument/2006/relationships/image" Target="../media/image158.jpg"/></Relationships>
</file>

<file path=ppt/slides/_rels/slide10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7.jpeg"/><Relationship Id="rId5" Type="http://schemas.openxmlformats.org/officeDocument/2006/relationships/image" Target="../media/image12.png"/><Relationship Id="rId10" Type="http://schemas.openxmlformats.org/officeDocument/2006/relationships/image" Target="../media/image6.jpeg"/><Relationship Id="rId4" Type="http://schemas.openxmlformats.org/officeDocument/2006/relationships/image" Target="../media/image11.jpe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ctrTitle"/>
          </p:nvPr>
        </p:nvSpPr>
        <p:spPr>
          <a:xfrm>
            <a:off x="685800" y="1919401"/>
            <a:ext cx="7772400" cy="1470025"/>
          </a:xfrm>
        </p:spPr>
        <p:txBody>
          <a:bodyPr>
            <a:normAutofit fontScale="90000"/>
          </a:bodyPr>
          <a:lstStyle/>
          <a:p>
            <a:r>
              <a:rPr lang="fr-FR" altLang="fr-FR" sz="3600" b="1" dirty="0"/>
              <a:t>Principes de </a:t>
            </a:r>
            <a:br>
              <a:rPr lang="fr-FR" altLang="fr-FR" sz="3600" b="1" dirty="0"/>
            </a:br>
            <a:r>
              <a:rPr lang="fr-FR" altLang="fr-FR" sz="3600" b="1" dirty="0"/>
              <a:t>Modélisation 3D</a:t>
            </a:r>
            <a:br>
              <a:rPr lang="fr-FR" altLang="fr-FR" sz="3600" b="1" dirty="0"/>
            </a:br>
            <a:r>
              <a:rPr lang="fr-FR" altLang="fr-FR" sz="3600" b="1" dirty="0"/>
              <a:t>MASTER</a:t>
            </a:r>
            <a:endParaRPr lang="cs-CZ" altLang="fr-FR" sz="3600" b="1" dirty="0"/>
          </a:p>
        </p:txBody>
      </p:sp>
      <p:sp>
        <p:nvSpPr>
          <p:cNvPr id="10"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p>
        </p:txBody>
      </p:sp>
      <p:cxnSp>
        <p:nvCxnSpPr>
          <p:cNvPr id="11" name="Connecteur droit 10"/>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63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délník 17"/>
          <p:cNvSpPr/>
          <p:nvPr/>
        </p:nvSpPr>
        <p:spPr>
          <a:xfrm>
            <a:off x="323850" y="549275"/>
            <a:ext cx="6523038"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LA LUMIERE STRUCTURE</a:t>
            </a:r>
            <a:r>
              <a:rPr lang="fr-FR" dirty="0"/>
              <a:t>E</a:t>
            </a:r>
            <a:endParaRPr lang="cs-CZ"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55" y="961673"/>
            <a:ext cx="6201283" cy="4119481"/>
          </a:xfrm>
          <a:prstGeom prst="rect">
            <a:avLst/>
          </a:prstGeom>
        </p:spPr>
      </p:pic>
    </p:spTree>
    <p:extLst>
      <p:ext uri="{BB962C8B-B14F-4D97-AF65-F5344CB8AC3E}">
        <p14:creationId xmlns:p14="http://schemas.microsoft.com/office/powerpoint/2010/main" val="9604961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 : PETITS OBJETS</a:t>
            </a:r>
            <a:endParaRPr lang="cs-CZ"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412" y="1239981"/>
            <a:ext cx="8255176" cy="4471554"/>
          </a:xfrm>
          <a:prstGeom prst="rect">
            <a:avLst/>
          </a:prstGeom>
        </p:spPr>
      </p:pic>
    </p:spTree>
    <p:extLst>
      <p:ext uri="{BB962C8B-B14F-4D97-AF65-F5344CB8AC3E}">
        <p14:creationId xmlns:p14="http://schemas.microsoft.com/office/powerpoint/2010/main" val="3254957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pic>
        <p:nvPicPr>
          <p:cNvPr id="4" name="Image 3"/>
          <p:cNvPicPr>
            <a:picLocks noChangeAspect="1"/>
          </p:cNvPicPr>
          <p:nvPr/>
        </p:nvPicPr>
        <p:blipFill>
          <a:blip r:embed="rId2"/>
          <a:stretch>
            <a:fillRect/>
          </a:stretch>
        </p:blipFill>
        <p:spPr>
          <a:xfrm>
            <a:off x="733424" y="819957"/>
            <a:ext cx="7636297" cy="5190317"/>
          </a:xfrm>
          <a:prstGeom prst="rect">
            <a:avLst/>
          </a:prstGeom>
        </p:spPr>
      </p:pic>
      <p:sp>
        <p:nvSpPr>
          <p:cNvPr id="6" name="ZoneTexte 5"/>
          <p:cNvSpPr txBox="1"/>
          <p:nvPr/>
        </p:nvSpPr>
        <p:spPr>
          <a:xfrm>
            <a:off x="733424" y="6127524"/>
            <a:ext cx="2304092" cy="369332"/>
          </a:xfrm>
          <a:prstGeom prst="rect">
            <a:avLst/>
          </a:prstGeom>
          <a:noFill/>
        </p:spPr>
        <p:txBody>
          <a:bodyPr wrap="none" rtlCol="0">
            <a:spAutoFit/>
          </a:bodyPr>
          <a:lstStyle/>
          <a:p>
            <a:r>
              <a:rPr lang="fr-FR" dirty="0" err="1"/>
              <a:t>Tatslyn</a:t>
            </a:r>
            <a:r>
              <a:rPr lang="fr-FR" dirty="0"/>
              <a:t> </a:t>
            </a:r>
            <a:r>
              <a:rPr lang="fr-FR" dirty="0" err="1"/>
              <a:t>Ereg</a:t>
            </a:r>
            <a:r>
              <a:rPr lang="fr-FR" dirty="0"/>
              <a:t>, Mongolie</a:t>
            </a:r>
          </a:p>
        </p:txBody>
      </p:sp>
    </p:spTree>
    <p:extLst>
      <p:ext uri="{BB962C8B-B14F-4D97-AF65-F5344CB8AC3E}">
        <p14:creationId xmlns:p14="http://schemas.microsoft.com/office/powerpoint/2010/main" val="15820262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92965" y="542925"/>
            <a:ext cx="6666287" cy="5867400"/>
          </a:xfrm>
          <a:prstGeom prst="rect">
            <a:avLst/>
          </a:prstGeom>
        </p:spPr>
      </p:pic>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spTree>
    <p:extLst>
      <p:ext uri="{BB962C8B-B14F-4D97-AF65-F5344CB8AC3E}">
        <p14:creationId xmlns:p14="http://schemas.microsoft.com/office/powerpoint/2010/main" val="12480152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411" y="1457326"/>
            <a:ext cx="4199064" cy="4011348"/>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2941" t="2517" r="20067" b="7322"/>
          <a:stretch/>
        </p:blipFill>
        <p:spPr>
          <a:xfrm>
            <a:off x="4762499" y="1457326"/>
            <a:ext cx="4229101" cy="4095749"/>
          </a:xfrm>
          <a:prstGeom prst="rect">
            <a:avLst/>
          </a:prstGeom>
        </p:spPr>
      </p:pic>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spTree>
    <p:extLst>
      <p:ext uri="{BB962C8B-B14F-4D97-AF65-F5344CB8AC3E}">
        <p14:creationId xmlns:p14="http://schemas.microsoft.com/office/powerpoint/2010/main" val="42444517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612" y="562754"/>
            <a:ext cx="6430307" cy="6142846"/>
          </a:xfrm>
          <a:prstGeom prst="rect">
            <a:avLst/>
          </a:prstGeom>
        </p:spPr>
      </p:pic>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spTree>
    <p:extLst>
      <p:ext uri="{BB962C8B-B14F-4D97-AF65-F5344CB8AC3E}">
        <p14:creationId xmlns:p14="http://schemas.microsoft.com/office/powerpoint/2010/main" val="37849497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670" y="762000"/>
            <a:ext cx="2115155" cy="2625135"/>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21979" t="5053" r="26980" b="11845"/>
          <a:stretch/>
        </p:blipFill>
        <p:spPr>
          <a:xfrm>
            <a:off x="2476500" y="705348"/>
            <a:ext cx="2333625" cy="273843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1153" y="1257299"/>
            <a:ext cx="3748997" cy="4657725"/>
          </a:xfrm>
          <a:prstGeom prst="rect">
            <a:avLst/>
          </a:prstGeom>
        </p:spPr>
      </p:pic>
      <p:pic>
        <p:nvPicPr>
          <p:cNvPr id="7" name="Image 6"/>
          <p:cNvPicPr>
            <a:picLocks noChangeAspect="1"/>
          </p:cNvPicPr>
          <p:nvPr/>
        </p:nvPicPr>
        <p:blipFill>
          <a:blip r:embed="rId5"/>
          <a:stretch>
            <a:fillRect/>
          </a:stretch>
        </p:blipFill>
        <p:spPr>
          <a:xfrm>
            <a:off x="1733549" y="3530659"/>
            <a:ext cx="2295525" cy="3027878"/>
          </a:xfrm>
          <a:prstGeom prst="rect">
            <a:avLst/>
          </a:prstGeom>
        </p:spPr>
      </p:pic>
      <p:sp>
        <p:nvSpPr>
          <p:cNvPr id="8" name="ZoneTexte 7"/>
          <p:cNvSpPr txBox="1"/>
          <p:nvPr/>
        </p:nvSpPr>
        <p:spPr>
          <a:xfrm>
            <a:off x="5657849" y="6076950"/>
            <a:ext cx="2159437" cy="369332"/>
          </a:xfrm>
          <a:prstGeom prst="rect">
            <a:avLst/>
          </a:prstGeom>
          <a:noFill/>
        </p:spPr>
        <p:txBody>
          <a:bodyPr wrap="none" rtlCol="0">
            <a:spAutoFit/>
          </a:bodyPr>
          <a:lstStyle/>
          <a:p>
            <a:r>
              <a:rPr lang="fr-FR" dirty="0"/>
              <a:t>Vallée des Merveilles</a:t>
            </a:r>
          </a:p>
        </p:txBody>
      </p:sp>
      <p:sp>
        <p:nvSpPr>
          <p:cNvPr id="10"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cxnSp>
        <p:nvCxnSpPr>
          <p:cNvPr id="12" name="Connecteur droit 11"/>
          <p:cNvCxnSpPr/>
          <p:nvPr/>
        </p:nvCxnSpPr>
        <p:spPr>
          <a:xfrm>
            <a:off x="5895975" y="1067296"/>
            <a:ext cx="226695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737567" y="726041"/>
            <a:ext cx="753732" cy="369332"/>
          </a:xfrm>
          <a:prstGeom prst="rect">
            <a:avLst/>
          </a:prstGeom>
          <a:noFill/>
        </p:spPr>
        <p:txBody>
          <a:bodyPr wrap="none" rtlCol="0">
            <a:spAutoFit/>
          </a:bodyPr>
          <a:lstStyle/>
          <a:p>
            <a:r>
              <a:rPr lang="fr-FR" dirty="0"/>
              <a:t>20 cm</a:t>
            </a:r>
          </a:p>
        </p:txBody>
      </p:sp>
    </p:spTree>
    <p:extLst>
      <p:ext uri="{BB962C8B-B14F-4D97-AF65-F5344CB8AC3E}">
        <p14:creationId xmlns:p14="http://schemas.microsoft.com/office/powerpoint/2010/main" val="19616166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243" y="1019175"/>
            <a:ext cx="4106817" cy="4076700"/>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060" y="1925889"/>
            <a:ext cx="4503300" cy="4246310"/>
          </a:xfrm>
          <a:prstGeom prst="rect">
            <a:avLst/>
          </a:prstGeom>
        </p:spPr>
      </p:pic>
      <p:sp>
        <p:nvSpPr>
          <p:cNvPr id="10" name="ZoneTexte 9"/>
          <p:cNvSpPr txBox="1"/>
          <p:nvPr/>
        </p:nvSpPr>
        <p:spPr>
          <a:xfrm>
            <a:off x="971550" y="5987533"/>
            <a:ext cx="881973" cy="369332"/>
          </a:xfrm>
          <a:prstGeom prst="rect">
            <a:avLst/>
          </a:prstGeom>
          <a:noFill/>
        </p:spPr>
        <p:txBody>
          <a:bodyPr wrap="none" rtlCol="0">
            <a:spAutoFit/>
          </a:bodyPr>
          <a:lstStyle/>
          <a:p>
            <a:r>
              <a:rPr lang="fr-FR" dirty="0"/>
              <a:t>Sibérie </a:t>
            </a:r>
          </a:p>
        </p:txBody>
      </p:sp>
      <p:sp>
        <p:nvSpPr>
          <p:cNvPr id="11"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cxnSp>
        <p:nvCxnSpPr>
          <p:cNvPr id="13" name="Connecteur droit 12"/>
          <p:cNvCxnSpPr/>
          <p:nvPr/>
        </p:nvCxnSpPr>
        <p:spPr>
          <a:xfrm>
            <a:off x="4400550" y="876300"/>
            <a:ext cx="4362450" cy="28575"/>
          </a:xfrm>
          <a:prstGeom prst="line">
            <a:avLst/>
          </a:prstGeom>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473245" y="535543"/>
            <a:ext cx="538930" cy="369332"/>
          </a:xfrm>
          <a:prstGeom prst="rect">
            <a:avLst/>
          </a:prstGeom>
          <a:noFill/>
        </p:spPr>
        <p:txBody>
          <a:bodyPr wrap="none" rtlCol="0">
            <a:spAutoFit/>
          </a:bodyPr>
          <a:lstStyle/>
          <a:p>
            <a:r>
              <a:rPr lang="fr-FR" dirty="0"/>
              <a:t>5 m</a:t>
            </a:r>
          </a:p>
        </p:txBody>
      </p:sp>
    </p:spTree>
    <p:extLst>
      <p:ext uri="{BB962C8B-B14F-4D97-AF65-F5344CB8AC3E}">
        <p14:creationId xmlns:p14="http://schemas.microsoft.com/office/powerpoint/2010/main" val="16683480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971550" y="5987533"/>
            <a:ext cx="2738570" cy="369332"/>
          </a:xfrm>
          <a:prstGeom prst="rect">
            <a:avLst/>
          </a:prstGeom>
          <a:noFill/>
        </p:spPr>
        <p:txBody>
          <a:bodyPr wrap="none" rtlCol="0">
            <a:spAutoFit/>
          </a:bodyPr>
          <a:lstStyle/>
          <a:p>
            <a:r>
              <a:rPr lang="fr-FR" dirty="0"/>
              <a:t>Aval du glacier des Bossons</a:t>
            </a:r>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979" y="527589"/>
            <a:ext cx="6092571" cy="6104757"/>
          </a:xfrm>
          <a:prstGeom prst="rect">
            <a:avLst/>
          </a:prstGeom>
        </p:spPr>
      </p:pic>
      <p:cxnSp>
        <p:nvCxnSpPr>
          <p:cNvPr id="7" name="Connecteur droit 6"/>
          <p:cNvCxnSpPr/>
          <p:nvPr/>
        </p:nvCxnSpPr>
        <p:spPr>
          <a:xfrm>
            <a:off x="6238875" y="695325"/>
            <a:ext cx="2571750" cy="9525"/>
          </a:xfrm>
          <a:prstGeom prst="line">
            <a:avLst/>
          </a:prstGeom>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7196775" y="342923"/>
            <a:ext cx="655949" cy="369332"/>
          </a:xfrm>
          <a:prstGeom prst="rect">
            <a:avLst/>
          </a:prstGeom>
          <a:noFill/>
        </p:spPr>
        <p:txBody>
          <a:bodyPr wrap="none" rtlCol="0">
            <a:spAutoFit/>
          </a:bodyPr>
          <a:lstStyle/>
          <a:p>
            <a:r>
              <a:rPr lang="fr-FR" dirty="0"/>
              <a:t>10 m</a:t>
            </a:r>
          </a:p>
        </p:txBody>
      </p:sp>
    </p:spTree>
    <p:extLst>
      <p:ext uri="{BB962C8B-B14F-4D97-AF65-F5344CB8AC3E}">
        <p14:creationId xmlns:p14="http://schemas.microsoft.com/office/powerpoint/2010/main" val="41008717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971550" y="5987533"/>
            <a:ext cx="2738570" cy="369332"/>
          </a:xfrm>
          <a:prstGeom prst="rect">
            <a:avLst/>
          </a:prstGeom>
          <a:noFill/>
        </p:spPr>
        <p:txBody>
          <a:bodyPr wrap="none" rtlCol="0">
            <a:spAutoFit/>
          </a:bodyPr>
          <a:lstStyle/>
          <a:p>
            <a:r>
              <a:rPr lang="fr-FR" dirty="0"/>
              <a:t>Aval du glacier des Bossons</a:t>
            </a:r>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6788"/>
            <a:ext cx="4524375" cy="4484199"/>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453" y="1830524"/>
            <a:ext cx="4726547" cy="4684575"/>
          </a:xfrm>
          <a:prstGeom prst="rect">
            <a:avLst/>
          </a:prstGeom>
        </p:spPr>
      </p:pic>
    </p:spTree>
    <p:extLst>
      <p:ext uri="{BB962C8B-B14F-4D97-AF65-F5344CB8AC3E}">
        <p14:creationId xmlns:p14="http://schemas.microsoft.com/office/powerpoint/2010/main" val="4629646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971550" y="5987533"/>
            <a:ext cx="2665666" cy="369332"/>
          </a:xfrm>
          <a:prstGeom prst="rect">
            <a:avLst/>
          </a:prstGeom>
          <a:noFill/>
        </p:spPr>
        <p:txBody>
          <a:bodyPr wrap="none" rtlCol="0">
            <a:spAutoFit/>
          </a:bodyPr>
          <a:lstStyle/>
          <a:p>
            <a:r>
              <a:rPr lang="fr-FR" dirty="0"/>
              <a:t>Plage d’</a:t>
            </a:r>
            <a:r>
              <a:rPr lang="fr-FR" dirty="0" err="1"/>
              <a:t>Anza</a:t>
            </a:r>
            <a:r>
              <a:rPr lang="fr-FR" dirty="0"/>
              <a:t>, près d’Agadir</a:t>
            </a:r>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12846"/>
            <a:ext cx="8220075" cy="4738956"/>
          </a:xfrm>
          <a:prstGeom prst="rect">
            <a:avLst/>
          </a:prstGeom>
        </p:spPr>
      </p:pic>
    </p:spTree>
    <p:extLst>
      <p:ext uri="{BB962C8B-B14F-4D97-AF65-F5344CB8AC3E}">
        <p14:creationId xmlns:p14="http://schemas.microsoft.com/office/powerpoint/2010/main" val="2864488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C:\Users\Peppe\SkyDrive\__3D_MUNI\Prezentace_doctech\alien_et_a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836613"/>
            <a:ext cx="38100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6"/>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LA LUMIERE STRUCTURE</a:t>
            </a:r>
            <a:r>
              <a:rPr lang="fr-FR" dirty="0"/>
              <a:t>E</a:t>
            </a:r>
            <a:endParaRPr lang="cs-CZ" dirty="0"/>
          </a:p>
        </p:txBody>
      </p:sp>
    </p:spTree>
    <p:extLst>
      <p:ext uri="{BB962C8B-B14F-4D97-AF65-F5344CB8AC3E}">
        <p14:creationId xmlns:p14="http://schemas.microsoft.com/office/powerpoint/2010/main" val="16937527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971550" y="5987533"/>
            <a:ext cx="2665666" cy="369332"/>
          </a:xfrm>
          <a:prstGeom prst="rect">
            <a:avLst/>
          </a:prstGeom>
          <a:noFill/>
        </p:spPr>
        <p:txBody>
          <a:bodyPr wrap="none" rtlCol="0">
            <a:spAutoFit/>
          </a:bodyPr>
          <a:lstStyle/>
          <a:p>
            <a:r>
              <a:rPr lang="fr-FR" dirty="0"/>
              <a:t>Plage d’</a:t>
            </a:r>
            <a:r>
              <a:rPr lang="fr-FR" dirty="0" err="1"/>
              <a:t>Anza</a:t>
            </a:r>
            <a:r>
              <a:rPr lang="fr-FR" dirty="0"/>
              <a:t>, près d’Agadir</a:t>
            </a:r>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980515"/>
            <a:ext cx="8448676" cy="4880464"/>
          </a:xfrm>
          <a:prstGeom prst="rect">
            <a:avLst/>
          </a:prstGeom>
        </p:spPr>
      </p:pic>
    </p:spTree>
    <p:extLst>
      <p:ext uri="{BB962C8B-B14F-4D97-AF65-F5344CB8AC3E}">
        <p14:creationId xmlns:p14="http://schemas.microsoft.com/office/powerpoint/2010/main" val="5670405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971550" y="5987533"/>
            <a:ext cx="2665666" cy="369332"/>
          </a:xfrm>
          <a:prstGeom prst="rect">
            <a:avLst/>
          </a:prstGeom>
          <a:noFill/>
        </p:spPr>
        <p:txBody>
          <a:bodyPr wrap="none" rtlCol="0">
            <a:spAutoFit/>
          </a:bodyPr>
          <a:lstStyle/>
          <a:p>
            <a:r>
              <a:rPr lang="fr-FR" dirty="0"/>
              <a:t>Plage d’</a:t>
            </a:r>
            <a:r>
              <a:rPr lang="fr-FR" dirty="0" err="1"/>
              <a:t>Anza</a:t>
            </a:r>
            <a:r>
              <a:rPr lang="fr-FR" dirty="0"/>
              <a:t>, près d’Agadir</a:t>
            </a:r>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Quelques exemples d’études</a:t>
            </a:r>
            <a:endParaRPr lang="cs-CZ"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171"/>
            <a:ext cx="9001125" cy="5140147"/>
          </a:xfrm>
          <a:prstGeom prst="rect">
            <a:avLst/>
          </a:prstGeom>
        </p:spPr>
      </p:pic>
    </p:spTree>
    <p:extLst>
      <p:ext uri="{BB962C8B-B14F-4D97-AF65-F5344CB8AC3E}">
        <p14:creationId xmlns:p14="http://schemas.microsoft.com/office/powerpoint/2010/main" val="119538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C:\Users\Peppe\SkyDrive\__3D_MUNI\Prezentace_doctech\alien_et_a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836613"/>
            <a:ext cx="38100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C:\Users\Peppe\SkyDrive\__3D_MUNI\Prezentace_doctech\proj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6543">
            <a:off x="1427163" y="3778250"/>
            <a:ext cx="177958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7"/>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LA LUMIERE STRUCTURE</a:t>
            </a:r>
            <a:r>
              <a:rPr lang="fr-FR" dirty="0"/>
              <a:t>E</a:t>
            </a:r>
            <a:endParaRPr lang="cs-CZ" dirty="0"/>
          </a:p>
        </p:txBody>
      </p:sp>
    </p:spTree>
    <p:extLst>
      <p:ext uri="{BB962C8B-B14F-4D97-AF65-F5344CB8AC3E}">
        <p14:creationId xmlns:p14="http://schemas.microsoft.com/office/powerpoint/2010/main" val="4188923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C:\Users\Peppe\SkyDrive\__3D_MUNI\Prezentace_doctech\alien_et_a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836613"/>
            <a:ext cx="38100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Users\Peppe\SkyDrive\__3D_MUNI\Prezentace_doctech\proj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6543">
            <a:off x="1427163" y="3778250"/>
            <a:ext cx="177958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7"/>
          <p:cNvCxnSpPr/>
          <p:nvPr/>
        </p:nvCxnSpPr>
        <p:spPr>
          <a:xfrm flipH="1">
            <a:off x="2195513" y="2998788"/>
            <a:ext cx="431800" cy="11826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2555875" y="2998788"/>
            <a:ext cx="3960813" cy="136683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16200000">
            <a:off x="3490913" y="-26987"/>
            <a:ext cx="2162175" cy="38893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11" name="Connecteur droit 10"/>
          <p:cNvCxnSpPr/>
          <p:nvPr/>
        </p:nvCxnSpPr>
        <p:spPr>
          <a:xfrm>
            <a:off x="2627313" y="1062038"/>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a:off x="2627313" y="1350963"/>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3" name="Connecteur droit 12"/>
          <p:cNvCxnSpPr/>
          <p:nvPr/>
        </p:nvCxnSpPr>
        <p:spPr>
          <a:xfrm>
            <a:off x="2627313" y="1638300"/>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4" name="Connecteur droit 13"/>
          <p:cNvCxnSpPr/>
          <p:nvPr/>
        </p:nvCxnSpPr>
        <p:spPr>
          <a:xfrm>
            <a:off x="2627313" y="1927225"/>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5" name="Connecteur droit 14"/>
          <p:cNvCxnSpPr/>
          <p:nvPr/>
        </p:nvCxnSpPr>
        <p:spPr>
          <a:xfrm>
            <a:off x="2627313" y="2214563"/>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6" name="Connecteur droit 15"/>
          <p:cNvCxnSpPr/>
          <p:nvPr/>
        </p:nvCxnSpPr>
        <p:spPr>
          <a:xfrm>
            <a:off x="2627313" y="2501900"/>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627313" y="2790825"/>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8" name="Connecteur droit 17"/>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LA LUMIERE STRUCTURE</a:t>
            </a:r>
            <a:r>
              <a:rPr lang="fr-FR" dirty="0"/>
              <a:t>E</a:t>
            </a:r>
            <a:endParaRPr lang="cs-CZ" dirty="0"/>
          </a:p>
        </p:txBody>
      </p:sp>
    </p:spTree>
    <p:extLst>
      <p:ext uri="{BB962C8B-B14F-4D97-AF65-F5344CB8AC3E}">
        <p14:creationId xmlns:p14="http://schemas.microsoft.com/office/powerpoint/2010/main" val="272011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C:\Users\Peppe\SkyDrive\__3D_MUNI\Prezentace_doctech\alien_et_a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836613"/>
            <a:ext cx="38100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C:\Users\Peppe\SkyDrive\__3D_MUNI\Prezentace_doctech\proj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6543">
            <a:off x="1427163" y="3778250"/>
            <a:ext cx="177958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C:\Users\Peppe\SkyDrive\__3D_MUNI\Prezentace_doctech\Canon-EOS-40D-Digital-SLR-Came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56245" flipH="1">
            <a:off x="6284913" y="4176713"/>
            <a:ext cx="12922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7"/>
          <p:cNvCxnSpPr/>
          <p:nvPr/>
        </p:nvCxnSpPr>
        <p:spPr>
          <a:xfrm flipH="1">
            <a:off x="2195513" y="2998788"/>
            <a:ext cx="431800" cy="11826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2555875" y="2998788"/>
            <a:ext cx="3960813" cy="136683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16200000">
            <a:off x="3490913" y="-26987"/>
            <a:ext cx="2162175" cy="38893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11" name="Connecteur droit 10"/>
          <p:cNvCxnSpPr/>
          <p:nvPr/>
        </p:nvCxnSpPr>
        <p:spPr>
          <a:xfrm>
            <a:off x="2627313" y="1062038"/>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a:off x="2627313" y="1350963"/>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3" name="Connecteur droit 12"/>
          <p:cNvCxnSpPr/>
          <p:nvPr/>
        </p:nvCxnSpPr>
        <p:spPr>
          <a:xfrm>
            <a:off x="2627313" y="1638300"/>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4" name="Connecteur droit 13"/>
          <p:cNvCxnSpPr/>
          <p:nvPr/>
        </p:nvCxnSpPr>
        <p:spPr>
          <a:xfrm>
            <a:off x="2627313" y="1927225"/>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5" name="Connecteur droit 14"/>
          <p:cNvCxnSpPr/>
          <p:nvPr/>
        </p:nvCxnSpPr>
        <p:spPr>
          <a:xfrm>
            <a:off x="2627313" y="2214563"/>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6" name="Connecteur droit 15"/>
          <p:cNvCxnSpPr/>
          <p:nvPr/>
        </p:nvCxnSpPr>
        <p:spPr>
          <a:xfrm>
            <a:off x="2627313" y="2501900"/>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2627313" y="2790825"/>
            <a:ext cx="3889375" cy="0"/>
          </a:xfrm>
          <a:prstGeom prst="line">
            <a:avLst/>
          </a:prstGeom>
          <a:ln w="152400"/>
        </p:spPr>
        <p:style>
          <a:lnRef idx="1">
            <a:schemeClr val="dk1"/>
          </a:lnRef>
          <a:fillRef idx="0">
            <a:schemeClr val="dk1"/>
          </a:fillRef>
          <a:effectRef idx="0">
            <a:schemeClr val="dk1"/>
          </a:effectRef>
          <a:fontRef idx="minor">
            <a:schemeClr val="tx1"/>
          </a:fontRef>
        </p:style>
      </p:cxnSp>
      <p:cxnSp>
        <p:nvCxnSpPr>
          <p:cNvPr id="18" name="Connecteur droit 17"/>
          <p:cNvCxnSpPr/>
          <p:nvPr/>
        </p:nvCxnSpPr>
        <p:spPr>
          <a:xfrm>
            <a:off x="2627313" y="2998788"/>
            <a:ext cx="3810000" cy="155575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Connecteur droit 18"/>
          <p:cNvCxnSpPr>
            <a:endCxn id="21508" idx="2"/>
          </p:cNvCxnSpPr>
          <p:nvPr/>
        </p:nvCxnSpPr>
        <p:spPr>
          <a:xfrm>
            <a:off x="6516688" y="836613"/>
            <a:ext cx="495300" cy="334486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 name="Connecteur droit 22"/>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1"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LA LUMIERE STRUCTURE</a:t>
            </a:r>
            <a:r>
              <a:rPr lang="fr-FR" dirty="0"/>
              <a:t>E</a:t>
            </a:r>
            <a:endParaRPr lang="cs-CZ" dirty="0"/>
          </a:p>
        </p:txBody>
      </p:sp>
    </p:spTree>
    <p:extLst>
      <p:ext uri="{BB962C8B-B14F-4D97-AF65-F5344CB8AC3E}">
        <p14:creationId xmlns:p14="http://schemas.microsoft.com/office/powerpoint/2010/main" val="47325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_structured light 2_FIN.mp4.wmv">
            <a:hlinkClick r:id="" action="ppaction://media"/>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3138" y="-26988"/>
            <a:ext cx="12177713" cy="6884988"/>
          </a:xfrm>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LA LUMIERE STRUCTURE</a:t>
            </a:r>
            <a:r>
              <a:rPr lang="fr-FR" dirty="0"/>
              <a:t>E</a:t>
            </a:r>
            <a:endParaRPr lang="cs-CZ" dirty="0"/>
          </a:p>
        </p:txBody>
      </p:sp>
    </p:spTree>
    <p:extLst>
      <p:ext uri="{BB962C8B-B14F-4D97-AF65-F5344CB8AC3E}">
        <p14:creationId xmlns:p14="http://schemas.microsoft.com/office/powerpoint/2010/main" val="450226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reconstructme.net/wp-content/uploads/2014/07/Pic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866775"/>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geniusgadget.com/wp-content/uploads/2014/07/kinect-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4368799"/>
            <a:ext cx="2971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fivedots.coe.psu.ac.th/~ad/jg/nui16/kinec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728662"/>
            <a:ext cx="4038600" cy="2181226"/>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http://files.channel9.msdn.com/wlwimages/f1dda9cc6de74512b7c19f0101402403/SNAGHTMLf4bfa26%5B3%5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274" y="3448050"/>
            <a:ext cx="4747111" cy="272414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LA KINECT</a:t>
            </a:r>
            <a:endParaRPr lang="cs-CZ" dirty="0"/>
          </a:p>
        </p:txBody>
      </p:sp>
    </p:spTree>
    <p:extLst>
      <p:ext uri="{BB962C8B-B14F-4D97-AF65-F5344CB8AC3E}">
        <p14:creationId xmlns:p14="http://schemas.microsoft.com/office/powerpoint/2010/main" val="345229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8" name="Picture 8" descr="http://www.mjdinteractive.com/wp-content/uploads/2013/09/Leap-Motion-Technolog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0" y="566210"/>
            <a:ext cx="4592637" cy="2200801"/>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https://sites.google.com/site/chuongvnguyen/_/rsrc/1357543077818/blog/workingprincipleofleapmotiondevice/leap2b.jpg?height=220&amp;width=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 y="2220912"/>
            <a:ext cx="3800475" cy="2095501"/>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https://sites.google.com/site/chuongvnguyen/_/rsrc/1357543077743/blog/workingprincipleofleapmotiondevice/LeapPrinciple.png?height=233&amp;width=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25" y="2503487"/>
            <a:ext cx="3810000" cy="2219326"/>
          </a:xfrm>
          <a:prstGeom prst="rect">
            <a:avLst/>
          </a:prstGeom>
          <a:noFill/>
          <a:extLst>
            <a:ext uri="{909E8E84-426E-40DD-AFC4-6F175D3DCCD1}">
              <a14:hiddenFill xmlns:a14="http://schemas.microsoft.com/office/drawing/2010/main">
                <a:solidFill>
                  <a:srgbClr val="FFFFFF"/>
                </a:solidFill>
              </a14:hiddenFill>
            </a:ext>
          </a:extLst>
        </p:spPr>
      </p:pic>
      <p:pic>
        <p:nvPicPr>
          <p:cNvPr id="46090" name="Picture 10" descr="http://static.techspot.com/articles-info/702/images/leap-motion-revie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7025" y="4513788"/>
            <a:ext cx="2755900" cy="2040320"/>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 LEAP MOTION</a:t>
            </a:r>
            <a:endParaRPr lang="cs-CZ" dirty="0"/>
          </a:p>
        </p:txBody>
      </p:sp>
    </p:spTree>
    <p:extLst>
      <p:ext uri="{BB962C8B-B14F-4D97-AF65-F5344CB8AC3E}">
        <p14:creationId xmlns:p14="http://schemas.microsoft.com/office/powerpoint/2010/main" val="383971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t>COMPUTER TOMOGRAPHY - </a:t>
            </a:r>
            <a:r>
              <a:rPr lang="cs-CZ" dirty="0" err="1"/>
              <a:t>Tomodensitométrie</a:t>
            </a:r>
            <a:r>
              <a:rPr lang="cs-CZ" dirty="0"/>
              <a:t> (CT) - Principe</a:t>
            </a:r>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5" y="1801587"/>
            <a:ext cx="6604289" cy="2928136"/>
          </a:xfrm>
          <a:prstGeom prst="rect">
            <a:avLst/>
          </a:prstGeom>
        </p:spPr>
      </p:pic>
      <p:pic>
        <p:nvPicPr>
          <p:cNvPr id="20" name="Picture 14" descr="C:\Users\Peppe\SkyDrive\__3D_MUNI\Prezentace_doctech\ct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25" y="3875088"/>
            <a:ext cx="17081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C:\Users\Peppe\SkyDrive\__3D_MUNI\Prezentace_doctech\ct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7588" y="2506663"/>
            <a:ext cx="14509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C:\Users\Peppe\SkyDrive\__3D_MUNI\Prezentace_doctech\metrotom_800_mach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9513" y="1484313"/>
            <a:ext cx="11271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bdélník 17"/>
          <p:cNvSpPr/>
          <p:nvPr/>
        </p:nvSpPr>
        <p:spPr>
          <a:xfrm>
            <a:off x="7110413" y="1341438"/>
            <a:ext cx="1838325" cy="38163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 name="ZoneTexte 3"/>
          <p:cNvSpPr txBox="1"/>
          <p:nvPr/>
        </p:nvSpPr>
        <p:spPr>
          <a:xfrm>
            <a:off x="28189" y="6124909"/>
            <a:ext cx="974434" cy="369332"/>
          </a:xfrm>
          <a:prstGeom prst="rect">
            <a:avLst/>
          </a:prstGeom>
          <a:noFill/>
        </p:spPr>
        <p:txBody>
          <a:bodyPr wrap="none" rtlCol="0">
            <a:spAutoFit/>
          </a:bodyPr>
          <a:lstStyle/>
          <a:p>
            <a:r>
              <a:rPr lang="fr-FR" dirty="0"/>
              <a:t>rayons</a:t>
            </a:r>
            <a:r>
              <a:rPr lang="cs-CZ" dirty="0"/>
              <a:t> X</a:t>
            </a:r>
            <a:endParaRPr lang="fr-FR" dirty="0"/>
          </a:p>
        </p:txBody>
      </p:sp>
      <p:sp>
        <p:nvSpPr>
          <p:cNvPr id="24" name="ZoneTexte 23"/>
          <p:cNvSpPr txBox="1"/>
          <p:nvPr/>
        </p:nvSpPr>
        <p:spPr>
          <a:xfrm rot="16200000">
            <a:off x="-450881" y="2122948"/>
            <a:ext cx="1235146" cy="276999"/>
          </a:xfrm>
          <a:prstGeom prst="rect">
            <a:avLst/>
          </a:prstGeom>
          <a:noFill/>
        </p:spPr>
        <p:txBody>
          <a:bodyPr wrap="none" rtlCol="0">
            <a:spAutoFit/>
          </a:bodyPr>
          <a:lstStyle/>
          <a:p>
            <a:r>
              <a:rPr lang="fr-FR" sz="1200" dirty="0"/>
              <a:t>Source + capteur</a:t>
            </a:r>
          </a:p>
        </p:txBody>
      </p:sp>
      <p:sp>
        <p:nvSpPr>
          <p:cNvPr id="25" name="ZoneTexte 24"/>
          <p:cNvSpPr txBox="1"/>
          <p:nvPr/>
        </p:nvSpPr>
        <p:spPr>
          <a:xfrm rot="16200000">
            <a:off x="1368421" y="2122949"/>
            <a:ext cx="563680" cy="276999"/>
          </a:xfrm>
          <a:prstGeom prst="rect">
            <a:avLst/>
          </a:prstGeom>
          <a:noFill/>
        </p:spPr>
        <p:txBody>
          <a:bodyPr wrap="none" rtlCol="0">
            <a:spAutoFit/>
          </a:bodyPr>
          <a:lstStyle/>
          <a:p>
            <a:r>
              <a:rPr lang="fr-FR" sz="1200" dirty="0"/>
              <a:t>miroir</a:t>
            </a:r>
          </a:p>
        </p:txBody>
      </p:sp>
      <p:sp>
        <p:nvSpPr>
          <p:cNvPr id="13" name="ZoneTexte 12"/>
          <p:cNvSpPr txBox="1"/>
          <p:nvPr/>
        </p:nvSpPr>
        <p:spPr>
          <a:xfrm>
            <a:off x="5968132" y="1446547"/>
            <a:ext cx="577722" cy="276999"/>
          </a:xfrm>
          <a:prstGeom prst="rect">
            <a:avLst/>
          </a:prstGeom>
          <a:noFill/>
        </p:spPr>
        <p:txBody>
          <a:bodyPr wrap="none" rtlCol="0">
            <a:spAutoFit/>
          </a:bodyPr>
          <a:lstStyle/>
          <a:p>
            <a:r>
              <a:rPr lang="fr-FR" sz="1200" dirty="0"/>
              <a:t>scan 1</a:t>
            </a:r>
          </a:p>
        </p:txBody>
      </p:sp>
    </p:spTree>
    <p:extLst>
      <p:ext uri="{BB962C8B-B14F-4D97-AF65-F5344CB8AC3E}">
        <p14:creationId xmlns:p14="http://schemas.microsoft.com/office/powerpoint/2010/main" val="365422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dirty="0"/>
              <a:t>COMPUTER TOMOGRAPHY - </a:t>
            </a:r>
            <a:r>
              <a:rPr lang="cs-CZ" dirty="0" err="1"/>
              <a:t>Tomodensitométrie</a:t>
            </a:r>
            <a:r>
              <a:rPr lang="cs-CZ" dirty="0"/>
              <a:t> (CT) - Principe</a:t>
            </a:r>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0" name="Picture 14" descr="C:\Users\Peppe\SkyDrive\__3D_MUNI\Prezentace_doctech\ct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3875088"/>
            <a:ext cx="17081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descr="C:\Users\Peppe\SkyDrive\__3D_MUNI\Prezentace_doctech\ct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588" y="2506663"/>
            <a:ext cx="14509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descr="C:\Users\Peppe\SkyDrive\__3D_MUNI\Prezentace_doctech\metrotom_800_mach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9513" y="1484313"/>
            <a:ext cx="11271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bdélník 17"/>
          <p:cNvSpPr/>
          <p:nvPr/>
        </p:nvSpPr>
        <p:spPr>
          <a:xfrm>
            <a:off x="7110413" y="1341438"/>
            <a:ext cx="1838325" cy="38163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90" y="1301813"/>
            <a:ext cx="6821336" cy="3711512"/>
          </a:xfrm>
          <a:prstGeom prst="rect">
            <a:avLst/>
          </a:prstGeom>
        </p:spPr>
      </p:pic>
    </p:spTree>
    <p:extLst>
      <p:ext uri="{BB962C8B-B14F-4D97-AF65-F5344CB8AC3E}">
        <p14:creationId xmlns:p14="http://schemas.microsoft.com/office/powerpoint/2010/main" val="427696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délník 17"/>
          <p:cNvSpPr/>
          <p:nvPr/>
        </p:nvSpPr>
        <p:spPr>
          <a:xfrm>
            <a:off x="323850" y="549275"/>
            <a:ext cx="6523038"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199" y="1392259"/>
            <a:ext cx="6302729" cy="3003095"/>
          </a:xfrm>
          <a:prstGeom prst="rect">
            <a:avLst/>
          </a:prstGeom>
        </p:spPr>
      </p:pic>
      <p:sp>
        <p:nvSpPr>
          <p:cNvPr id="11" name="ZoneTexte 10"/>
          <p:cNvSpPr txBox="1"/>
          <p:nvPr/>
        </p:nvSpPr>
        <p:spPr>
          <a:xfrm>
            <a:off x="1340427" y="5808518"/>
            <a:ext cx="1148841" cy="369332"/>
          </a:xfrm>
          <a:prstGeom prst="rect">
            <a:avLst/>
          </a:prstGeom>
          <a:noFill/>
        </p:spPr>
        <p:txBody>
          <a:bodyPr wrap="none" rtlCol="0">
            <a:spAutoFit/>
          </a:bodyPr>
          <a:lstStyle/>
          <a:p>
            <a:r>
              <a:rPr lang="cs-CZ" dirty="0" err="1"/>
              <a:t>Microscan</a:t>
            </a:r>
            <a:endParaRPr lang="fr-FR" dirty="0"/>
          </a:p>
        </p:txBody>
      </p:sp>
      <p:sp>
        <p:nvSpPr>
          <p:cNvPr id="1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dirty="0"/>
              <a:t>POSITIONNEMENT DANS L’ESPACE</a:t>
            </a:r>
            <a:endParaRPr lang="cs-CZ" dirty="0"/>
          </a:p>
        </p:txBody>
      </p:sp>
      <p:pic>
        <p:nvPicPr>
          <p:cNvPr id="12"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241" y="4458982"/>
            <a:ext cx="2646647" cy="1984985"/>
          </a:xfrm>
          <a:prstGeom prst="rect">
            <a:avLst/>
          </a:prstGeom>
        </p:spPr>
      </p:pic>
    </p:spTree>
    <p:extLst>
      <p:ext uri="{BB962C8B-B14F-4D97-AF65-F5344CB8AC3E}">
        <p14:creationId xmlns:p14="http://schemas.microsoft.com/office/powerpoint/2010/main" val="37245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690" y="1484313"/>
            <a:ext cx="4079957" cy="3065319"/>
          </a:xfrm>
          <a:prstGeom prst="rect">
            <a:avLst/>
          </a:prstGeom>
        </p:spPr>
      </p:pic>
      <p:sp>
        <p:nvSpPr>
          <p:cNvPr id="12" name="ZoneTexte 11"/>
          <p:cNvSpPr txBox="1"/>
          <p:nvPr/>
        </p:nvSpPr>
        <p:spPr>
          <a:xfrm>
            <a:off x="107950" y="574634"/>
            <a:ext cx="2806217" cy="369332"/>
          </a:xfrm>
          <a:prstGeom prst="rect">
            <a:avLst/>
          </a:prstGeom>
          <a:noFill/>
        </p:spPr>
        <p:txBody>
          <a:bodyPr wrap="none" rtlCol="0">
            <a:spAutoFit/>
          </a:bodyPr>
          <a:lstStyle/>
          <a:p>
            <a:r>
              <a:rPr lang="fr-FR" dirty="0"/>
              <a:t>Principe identique à un CT…</a:t>
            </a:r>
          </a:p>
        </p:txBody>
      </p:sp>
      <p:sp>
        <p:nvSpPr>
          <p:cNvPr id="13" name="Rectangle 12"/>
          <p:cNvSpPr/>
          <p:nvPr/>
        </p:nvSpPr>
        <p:spPr>
          <a:xfrm rot="20999812">
            <a:off x="1254760" y="2278803"/>
            <a:ext cx="1401603" cy="1870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20999812">
            <a:off x="4255415" y="2133147"/>
            <a:ext cx="1434961" cy="2309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3984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690" y="1484313"/>
            <a:ext cx="4079957" cy="3065319"/>
          </a:xfrm>
          <a:prstGeom prst="rect">
            <a:avLst/>
          </a:prstGeom>
        </p:spPr>
      </p:pic>
    </p:spTree>
    <p:extLst>
      <p:ext uri="{BB962C8B-B14F-4D97-AF65-F5344CB8AC3E}">
        <p14:creationId xmlns:p14="http://schemas.microsoft.com/office/powerpoint/2010/main" val="408396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690" y="1484313"/>
            <a:ext cx="4079957" cy="3065319"/>
          </a:xfrm>
          <a:prstGeom prst="rect">
            <a:avLst/>
          </a:prstGeom>
        </p:spPr>
      </p:pic>
      <p:sp>
        <p:nvSpPr>
          <p:cNvPr id="2" name="Rectangle 1"/>
          <p:cNvSpPr/>
          <p:nvPr/>
        </p:nvSpPr>
        <p:spPr>
          <a:xfrm>
            <a:off x="2596055" y="1713186"/>
            <a:ext cx="1401603" cy="170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014805">
            <a:off x="4792723" y="5474031"/>
            <a:ext cx="477299" cy="534507"/>
          </a:xfrm>
          <a:prstGeom prst="rect">
            <a:avLst/>
          </a:prstGeom>
        </p:spPr>
      </p:pic>
    </p:spTree>
    <p:extLst>
      <p:ext uri="{BB962C8B-B14F-4D97-AF65-F5344CB8AC3E}">
        <p14:creationId xmlns:p14="http://schemas.microsoft.com/office/powerpoint/2010/main" val="23824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690" y="1484313"/>
            <a:ext cx="4079957" cy="3065319"/>
          </a:xfrm>
          <a:prstGeom prst="rect">
            <a:avLst/>
          </a:prstGeom>
        </p:spPr>
      </p:pic>
      <p:sp>
        <p:nvSpPr>
          <p:cNvPr id="2" name="Rectangle 1"/>
          <p:cNvSpPr/>
          <p:nvPr/>
        </p:nvSpPr>
        <p:spPr>
          <a:xfrm>
            <a:off x="2596055" y="1713186"/>
            <a:ext cx="1401603" cy="1702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48" y="3158836"/>
            <a:ext cx="867364" cy="1482723"/>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30337" y="3364099"/>
            <a:ext cx="868463" cy="1484602"/>
          </a:xfrm>
          <a:prstGeom prst="rect">
            <a:avLst/>
          </a:prstGeom>
        </p:spPr>
      </p:pic>
    </p:spTree>
    <p:extLst>
      <p:ext uri="{BB962C8B-B14F-4D97-AF65-F5344CB8AC3E}">
        <p14:creationId xmlns:p14="http://schemas.microsoft.com/office/powerpoint/2010/main" val="122138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222" y="1435018"/>
            <a:ext cx="4649940" cy="3079848"/>
          </a:xfrm>
          <a:prstGeom prst="rect">
            <a:avLst/>
          </a:prstGeom>
        </p:spPr>
      </p:pic>
      <p:pic>
        <p:nvPicPr>
          <p:cNvPr id="26" name="Imag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48" y="3158836"/>
            <a:ext cx="867364" cy="1482723"/>
          </a:xfrm>
          <a:prstGeom prst="rect">
            <a:avLst/>
          </a:prstGeom>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30337" y="3364099"/>
            <a:ext cx="868463" cy="1484602"/>
          </a:xfrm>
          <a:prstGeom prst="rect">
            <a:avLst/>
          </a:prstGeom>
        </p:spPr>
      </p:pic>
    </p:spTree>
    <p:extLst>
      <p:ext uri="{BB962C8B-B14F-4D97-AF65-F5344CB8AC3E}">
        <p14:creationId xmlns:p14="http://schemas.microsoft.com/office/powerpoint/2010/main" val="3295503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48" y="3158836"/>
            <a:ext cx="867364" cy="1482723"/>
          </a:xfrm>
          <a:prstGeom prst="rect">
            <a:avLst/>
          </a:prstGeom>
        </p:spPr>
      </p:pic>
      <p:pic>
        <p:nvPicPr>
          <p:cNvPr id="27" name="Imag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30337" y="3364099"/>
            <a:ext cx="868463" cy="1484602"/>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513" y="1435018"/>
            <a:ext cx="4312219" cy="3079849"/>
          </a:xfrm>
          <a:prstGeom prst="rect">
            <a:avLst/>
          </a:prstGeom>
        </p:spPr>
      </p:pic>
    </p:spTree>
    <p:extLst>
      <p:ext uri="{BB962C8B-B14F-4D97-AF65-F5344CB8AC3E}">
        <p14:creationId xmlns:p14="http://schemas.microsoft.com/office/powerpoint/2010/main" val="1434153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48" y="3158836"/>
            <a:ext cx="867364" cy="1482723"/>
          </a:xfrm>
          <a:prstGeom prst="rect">
            <a:avLst/>
          </a:prstGeom>
        </p:spPr>
      </p:pic>
      <p:pic>
        <p:nvPicPr>
          <p:cNvPr id="27" name="Imag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30337" y="3364099"/>
            <a:ext cx="868463" cy="1484602"/>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690" y="1484313"/>
            <a:ext cx="4079957" cy="3065319"/>
          </a:xfrm>
          <a:prstGeom prst="rect">
            <a:avLst/>
          </a:prstGeom>
        </p:spPr>
      </p:pic>
    </p:spTree>
    <p:extLst>
      <p:ext uri="{BB962C8B-B14F-4D97-AF65-F5344CB8AC3E}">
        <p14:creationId xmlns:p14="http://schemas.microsoft.com/office/powerpoint/2010/main" val="205869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1052513"/>
            <a:ext cx="6931025" cy="40322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747" y="2328863"/>
            <a:ext cx="6412675" cy="1744281"/>
          </a:xfrm>
          <a:prstGeom prst="rect">
            <a:avLst/>
          </a:prstGeom>
        </p:spPr>
      </p:pic>
      <p:sp>
        <p:nvSpPr>
          <p:cNvPr id="3" name="ZoneTexte 2"/>
          <p:cNvSpPr txBox="1"/>
          <p:nvPr/>
        </p:nvSpPr>
        <p:spPr>
          <a:xfrm>
            <a:off x="1151907" y="3708909"/>
            <a:ext cx="918631" cy="246221"/>
          </a:xfrm>
          <a:prstGeom prst="rect">
            <a:avLst/>
          </a:prstGeom>
          <a:solidFill>
            <a:schemeClr val="bg1"/>
          </a:solidFill>
        </p:spPr>
        <p:txBody>
          <a:bodyPr wrap="square" rtlCol="0">
            <a:spAutoFit/>
          </a:bodyPr>
          <a:lstStyle/>
          <a:p>
            <a:r>
              <a:rPr lang="fr-FR" sz="1000" dirty="0"/>
              <a:t>General </a:t>
            </a:r>
            <a:r>
              <a:rPr lang="fr-FR" sz="1000" dirty="0" err="1"/>
              <a:t>cone</a:t>
            </a:r>
            <a:endParaRPr lang="fr-FR" sz="1000" dirty="0"/>
          </a:p>
        </p:txBody>
      </p:sp>
    </p:spTree>
    <p:extLst>
      <p:ext uri="{BB962C8B-B14F-4D97-AF65-F5344CB8AC3E}">
        <p14:creationId xmlns:p14="http://schemas.microsoft.com/office/powerpoint/2010/main" val="4112468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783771"/>
            <a:ext cx="6931025" cy="49638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563" y="1052513"/>
            <a:ext cx="6305797" cy="4187858"/>
          </a:xfrm>
          <a:prstGeom prst="rect">
            <a:avLst/>
          </a:prstGeom>
        </p:spPr>
      </p:pic>
      <p:sp>
        <p:nvSpPr>
          <p:cNvPr id="5" name="ZoneTexte 4"/>
          <p:cNvSpPr txBox="1"/>
          <p:nvPr/>
        </p:nvSpPr>
        <p:spPr>
          <a:xfrm>
            <a:off x="420563" y="5965649"/>
            <a:ext cx="1125629" cy="369332"/>
          </a:xfrm>
          <a:prstGeom prst="rect">
            <a:avLst/>
          </a:prstGeom>
          <a:noFill/>
        </p:spPr>
        <p:txBody>
          <a:bodyPr wrap="none" rtlCol="0">
            <a:spAutoFit/>
          </a:bodyPr>
          <a:lstStyle/>
          <a:p>
            <a:r>
              <a:rPr lang="fr-FR" dirty="0"/>
              <a:t>3D SOM…</a:t>
            </a:r>
          </a:p>
        </p:txBody>
      </p:sp>
    </p:spTree>
    <p:extLst>
      <p:ext uri="{BB962C8B-B14F-4D97-AF65-F5344CB8AC3E}">
        <p14:creationId xmlns:p14="http://schemas.microsoft.com/office/powerpoint/2010/main" val="428713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17"/>
          <p:cNvSpPr/>
          <p:nvPr/>
        </p:nvSpPr>
        <p:spPr>
          <a:xfrm>
            <a:off x="107950" y="783771"/>
            <a:ext cx="6931025" cy="496388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SILHOUETTES (</a:t>
            </a:r>
            <a:r>
              <a:rPr lang="fr-FR" dirty="0" err="1"/>
              <a:t>SfS</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420563" y="5965649"/>
            <a:ext cx="1125629" cy="369332"/>
          </a:xfrm>
          <a:prstGeom prst="rect">
            <a:avLst/>
          </a:prstGeom>
          <a:noFill/>
        </p:spPr>
        <p:txBody>
          <a:bodyPr wrap="none" rtlCol="0">
            <a:spAutoFit/>
          </a:bodyPr>
          <a:lstStyle/>
          <a:p>
            <a:r>
              <a:rPr lang="fr-FR" dirty="0"/>
              <a:t>3D SOM…</a:t>
            </a:r>
          </a:p>
        </p:txBody>
      </p:sp>
      <p:pic>
        <p:nvPicPr>
          <p:cNvPr id="8"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 y="1341438"/>
            <a:ext cx="6854391" cy="3855595"/>
          </a:xfrm>
          <a:prstGeom prst="rect">
            <a:avLst/>
          </a:prstGeom>
        </p:spPr>
      </p:pic>
    </p:spTree>
    <p:extLst>
      <p:ext uri="{BB962C8B-B14F-4D97-AF65-F5344CB8AC3E}">
        <p14:creationId xmlns:p14="http://schemas.microsoft.com/office/powerpoint/2010/main" val="253473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TIME-OF-FLIGHT (</a:t>
            </a:r>
            <a:r>
              <a:rPr lang="cs-CZ" dirty="0" err="1"/>
              <a:t>ToF</a:t>
            </a:r>
            <a:r>
              <a:rPr lang="cs-CZ" dirty="0"/>
              <a:t>)</a:t>
            </a:r>
          </a:p>
        </p:txBody>
      </p:sp>
      <p:pic>
        <p:nvPicPr>
          <p:cNvPr id="2662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075" y="765175"/>
            <a:ext cx="701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5" descr="C:\Users\Peppe\SkyDrive\__3D_MUNI\Prezentace_doctech\terest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3357563"/>
            <a:ext cx="111442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7" descr="C:\Users\Peppe\SkyDrive\__3D_MUNI\Prezentace_doctech\terest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784225"/>
            <a:ext cx="6143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bdélník 17"/>
          <p:cNvSpPr/>
          <p:nvPr/>
        </p:nvSpPr>
        <p:spPr>
          <a:xfrm>
            <a:off x="323850" y="549275"/>
            <a:ext cx="6523038"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6637" name="Picture 9" descr="C:\Users\Peppe\SkyDrive\__3D_MUNI\Prezentace_doctech\ter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205038"/>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0" descr="C:\Users\Peppe\SkyDrive\__3D_MUNI\Prezentace_doctech\terest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3588" y="2297113"/>
            <a:ext cx="91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17"/>
          <p:cNvSpPr/>
          <p:nvPr/>
        </p:nvSpPr>
        <p:spPr>
          <a:xfrm>
            <a:off x="7110413" y="549275"/>
            <a:ext cx="1838325" cy="49022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632" y="1345547"/>
            <a:ext cx="6472217" cy="3122543"/>
          </a:xfrm>
          <a:prstGeom prst="rect">
            <a:avLst/>
          </a:prstGeom>
        </p:spPr>
      </p:pic>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424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STEREO</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ZoneTexte 19"/>
          <p:cNvSpPr txBox="1"/>
          <p:nvPr/>
        </p:nvSpPr>
        <p:spPr>
          <a:xfrm>
            <a:off x="320747" y="4274673"/>
            <a:ext cx="5829288" cy="307777"/>
          </a:xfrm>
          <a:prstGeom prst="rect">
            <a:avLst/>
          </a:prstGeom>
          <a:noFill/>
        </p:spPr>
        <p:txBody>
          <a:bodyPr wrap="none" rtlCol="0">
            <a:spAutoFit/>
          </a:bodyPr>
          <a:lstStyle/>
          <a:p>
            <a:r>
              <a:rPr lang="fr-FR" sz="1400" dirty="0"/>
              <a:t>1) On a un objet (une hache) et on veut savoir où se trouvent les points P et R</a:t>
            </a:r>
          </a:p>
        </p:txBody>
      </p:sp>
      <p:pic>
        <p:nvPicPr>
          <p:cNvPr id="30" name="Imag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48" y="707428"/>
            <a:ext cx="4299204" cy="3336036"/>
          </a:xfrm>
          <a:prstGeom prst="rect">
            <a:avLst/>
          </a:prstGeom>
        </p:spPr>
      </p:pic>
    </p:spTree>
    <p:extLst>
      <p:ext uri="{BB962C8B-B14F-4D97-AF65-F5344CB8AC3E}">
        <p14:creationId xmlns:p14="http://schemas.microsoft.com/office/powerpoint/2010/main" val="229556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STEREO</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ZoneTexte 19"/>
          <p:cNvSpPr txBox="1"/>
          <p:nvPr/>
        </p:nvSpPr>
        <p:spPr>
          <a:xfrm>
            <a:off x="320747" y="4274673"/>
            <a:ext cx="8338565" cy="1384995"/>
          </a:xfrm>
          <a:prstGeom prst="rect">
            <a:avLst/>
          </a:prstGeom>
          <a:noFill/>
        </p:spPr>
        <p:txBody>
          <a:bodyPr wrap="none" rtlCol="0">
            <a:spAutoFit/>
          </a:bodyPr>
          <a:lstStyle/>
          <a:p>
            <a:r>
              <a:rPr lang="fr-FR" sz="1400" dirty="0"/>
              <a:t>1) On a un objet (une hache) et on veut savoir où se trouvent les points P et R</a:t>
            </a:r>
          </a:p>
          <a:p>
            <a:r>
              <a:rPr lang="fr-FR" sz="1400" dirty="0"/>
              <a:t>2) On prends deux photo par deux Cameras (Camera 1 et 2) – ces deux cameras doivent être calibrées</a:t>
            </a:r>
            <a:r>
              <a:rPr lang="cs-CZ" sz="1400" dirty="0"/>
              <a:t>-</a:t>
            </a:r>
            <a:endParaRPr lang="fr-FR" sz="1400" dirty="0"/>
          </a:p>
          <a:p>
            <a:r>
              <a:rPr lang="fr-FR" sz="1400" dirty="0"/>
              <a:t>on connait au moins</a:t>
            </a:r>
          </a:p>
          <a:p>
            <a:pPr marL="285750" indent="-285750">
              <a:buFontTx/>
              <a:buChar char="-"/>
            </a:pPr>
            <a:r>
              <a:rPr lang="fr-FR" sz="1400" dirty="0"/>
              <a:t>Positions des leurs centres optiques (les points O1 et O2)</a:t>
            </a:r>
          </a:p>
          <a:p>
            <a:pPr marL="285750" indent="-285750">
              <a:buFontTx/>
              <a:buChar char="-"/>
            </a:pPr>
            <a:r>
              <a:rPr lang="fr-FR" sz="1400" dirty="0"/>
              <a:t>Et la ligne entre ces deux centres (</a:t>
            </a:r>
            <a:r>
              <a:rPr lang="fr-FR" sz="1400" dirty="0" err="1"/>
              <a:t>baseline</a:t>
            </a:r>
            <a:r>
              <a:rPr lang="fr-FR" sz="1400" dirty="0"/>
              <a:t>)</a:t>
            </a:r>
          </a:p>
          <a:p>
            <a:r>
              <a:rPr lang="fr-FR" sz="1400" dirty="0"/>
              <a:t>3) Sur chaque de ces deux images on voit les points P1</a:t>
            </a:r>
            <a:r>
              <a:rPr lang="cs-CZ" sz="1400" dirty="0"/>
              <a:t>, R1 et P2, R2</a:t>
            </a:r>
            <a:r>
              <a:rPr lang="fr-FR" sz="1400" dirty="0"/>
              <a:t> qui correspondent à point</a:t>
            </a:r>
            <a:r>
              <a:rPr lang="cs-CZ" sz="1400" dirty="0"/>
              <a:t>s</a:t>
            </a:r>
            <a:r>
              <a:rPr lang="fr-FR" sz="1400" dirty="0"/>
              <a:t> P</a:t>
            </a:r>
            <a:r>
              <a:rPr lang="cs-CZ" sz="1400" dirty="0"/>
              <a:t> et R</a:t>
            </a:r>
            <a:r>
              <a:rPr lang="fr-FR" sz="1400" dirty="0"/>
              <a:t> sur l’objet</a:t>
            </a:r>
          </a:p>
        </p:txBody>
      </p:sp>
      <p:pic>
        <p:nvPicPr>
          <p:cNvPr id="24" name="Imag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48" y="707428"/>
            <a:ext cx="4299204" cy="3336036"/>
          </a:xfrm>
          <a:prstGeom prst="rect">
            <a:avLst/>
          </a:prstGeom>
        </p:spPr>
      </p:pic>
    </p:spTree>
    <p:extLst>
      <p:ext uri="{BB962C8B-B14F-4D97-AF65-F5344CB8AC3E}">
        <p14:creationId xmlns:p14="http://schemas.microsoft.com/office/powerpoint/2010/main" val="690241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STEREO</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ZoneTexte 19"/>
          <p:cNvSpPr txBox="1"/>
          <p:nvPr/>
        </p:nvSpPr>
        <p:spPr>
          <a:xfrm>
            <a:off x="320747" y="4274673"/>
            <a:ext cx="8413906" cy="2031325"/>
          </a:xfrm>
          <a:prstGeom prst="rect">
            <a:avLst/>
          </a:prstGeom>
          <a:noFill/>
        </p:spPr>
        <p:txBody>
          <a:bodyPr wrap="none" rtlCol="0">
            <a:spAutoFit/>
          </a:bodyPr>
          <a:lstStyle/>
          <a:p>
            <a:r>
              <a:rPr lang="fr-FR" sz="1400" dirty="0"/>
              <a:t>1) On a un objet (une hache) et on veut savoir où se trouvent les points P et R</a:t>
            </a:r>
          </a:p>
          <a:p>
            <a:r>
              <a:rPr lang="fr-FR" sz="1400" dirty="0"/>
              <a:t>2) On prends deux photo par deux Cameras (Camera 1 et 2) – ces deux cameras doivent être calibrées</a:t>
            </a:r>
            <a:r>
              <a:rPr lang="cs-CZ" sz="1400" dirty="0"/>
              <a:t>-</a:t>
            </a:r>
            <a:endParaRPr lang="fr-FR" sz="1400" dirty="0"/>
          </a:p>
          <a:p>
            <a:r>
              <a:rPr lang="fr-FR" sz="1400" dirty="0"/>
              <a:t>on connait au moins</a:t>
            </a:r>
          </a:p>
          <a:p>
            <a:pPr marL="285750" indent="-285750">
              <a:buFontTx/>
              <a:buChar char="-"/>
            </a:pPr>
            <a:r>
              <a:rPr lang="fr-FR" sz="1400" dirty="0"/>
              <a:t>Positions des leurs centres optiques (les points O1 et O2)</a:t>
            </a:r>
          </a:p>
          <a:p>
            <a:pPr marL="285750" indent="-285750">
              <a:buFontTx/>
              <a:buChar char="-"/>
            </a:pPr>
            <a:r>
              <a:rPr lang="fr-FR" sz="1400" dirty="0"/>
              <a:t>Et la ligne entre ces deux centres (</a:t>
            </a:r>
            <a:r>
              <a:rPr lang="fr-FR" sz="1400" dirty="0" err="1"/>
              <a:t>baseline</a:t>
            </a:r>
            <a:r>
              <a:rPr lang="fr-FR" sz="1400" dirty="0"/>
              <a:t>)</a:t>
            </a:r>
          </a:p>
          <a:p>
            <a:r>
              <a:rPr lang="fr-FR" sz="1400" dirty="0"/>
              <a:t>3) Sur chacune de ces deux images on voit les points P1</a:t>
            </a:r>
            <a:r>
              <a:rPr lang="cs-CZ" sz="1400" dirty="0"/>
              <a:t>, R1 et P2, R2</a:t>
            </a:r>
            <a:r>
              <a:rPr lang="fr-FR" sz="1400" dirty="0"/>
              <a:t> qui correspondent à point</a:t>
            </a:r>
            <a:r>
              <a:rPr lang="cs-CZ" sz="1400" dirty="0"/>
              <a:t>s</a:t>
            </a:r>
            <a:r>
              <a:rPr lang="fr-FR" sz="1400" dirty="0"/>
              <a:t> P</a:t>
            </a:r>
            <a:r>
              <a:rPr lang="cs-CZ" sz="1400" dirty="0"/>
              <a:t> et R</a:t>
            </a:r>
            <a:r>
              <a:rPr lang="fr-FR" sz="1400" dirty="0"/>
              <a:t> sur l’objet</a:t>
            </a:r>
          </a:p>
          <a:p>
            <a:r>
              <a:rPr lang="fr-FR" sz="1400" dirty="0"/>
              <a:t>4) Ces quatre points se trouvent sur les lignes dites </a:t>
            </a:r>
            <a:r>
              <a:rPr lang="fr-FR" sz="1400" dirty="0" err="1"/>
              <a:t>épipolaires</a:t>
            </a:r>
            <a:endParaRPr lang="fr-FR" sz="1400" dirty="0"/>
          </a:p>
          <a:p>
            <a:r>
              <a:rPr lang="fr-FR" sz="1400" dirty="0"/>
              <a:t>5) Ces deux lignes </a:t>
            </a:r>
            <a:r>
              <a:rPr lang="fr-FR" sz="1400" dirty="0" err="1"/>
              <a:t>épipolaires</a:t>
            </a:r>
            <a:r>
              <a:rPr lang="fr-FR" sz="1400" dirty="0"/>
              <a:t> croisent la </a:t>
            </a:r>
            <a:r>
              <a:rPr lang="fr-FR" sz="1400" dirty="0" err="1"/>
              <a:t>baseline</a:t>
            </a:r>
            <a:r>
              <a:rPr lang="fr-FR" sz="1400" dirty="0"/>
              <a:t> dans les points e1 et e2</a:t>
            </a:r>
          </a:p>
          <a:p>
            <a:endParaRPr lang="fr-FR" sz="1400" dirty="0"/>
          </a:p>
        </p:txBody>
      </p:sp>
      <p:pic>
        <p:nvPicPr>
          <p:cNvPr id="24" name="Imag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48" y="707428"/>
            <a:ext cx="4299204" cy="3336036"/>
          </a:xfrm>
          <a:prstGeom prst="rect">
            <a:avLst/>
          </a:prstGeom>
        </p:spPr>
      </p:pic>
    </p:spTree>
    <p:extLst>
      <p:ext uri="{BB962C8B-B14F-4D97-AF65-F5344CB8AC3E}">
        <p14:creationId xmlns:p14="http://schemas.microsoft.com/office/powerpoint/2010/main" val="3897740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STEREO</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8" name="Imag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48" y="907072"/>
            <a:ext cx="4299204" cy="3136392"/>
          </a:xfrm>
          <a:prstGeom prst="rect">
            <a:avLst/>
          </a:prstGeom>
        </p:spPr>
      </p:pic>
    </p:spTree>
    <p:extLst>
      <p:ext uri="{BB962C8B-B14F-4D97-AF65-F5344CB8AC3E}">
        <p14:creationId xmlns:p14="http://schemas.microsoft.com/office/powerpoint/2010/main" val="1822670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STEREO</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3" name="Imag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48" y="707428"/>
            <a:ext cx="4299204" cy="3336036"/>
          </a:xfrm>
          <a:prstGeom prst="rect">
            <a:avLst/>
          </a:prstGeom>
        </p:spPr>
      </p:pic>
    </p:spTree>
    <p:extLst>
      <p:ext uri="{BB962C8B-B14F-4D97-AF65-F5344CB8AC3E}">
        <p14:creationId xmlns:p14="http://schemas.microsoft.com/office/powerpoint/2010/main" val="1740975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STEREO</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48" y="1411425"/>
            <a:ext cx="4299204" cy="2634996"/>
          </a:xfrm>
          <a:prstGeom prst="rect">
            <a:avLst/>
          </a:prstGeom>
        </p:spPr>
      </p:pic>
    </p:spTree>
    <p:extLst>
      <p:ext uri="{BB962C8B-B14F-4D97-AF65-F5344CB8AC3E}">
        <p14:creationId xmlns:p14="http://schemas.microsoft.com/office/powerpoint/2010/main" val="2984658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STEREO</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48" y="707428"/>
            <a:ext cx="4299204" cy="3336036"/>
          </a:xfrm>
          <a:prstGeom prst="rect">
            <a:avLst/>
          </a:prstGeom>
        </p:spPr>
      </p:pic>
    </p:spTree>
    <p:extLst>
      <p:ext uri="{BB962C8B-B14F-4D97-AF65-F5344CB8AC3E}">
        <p14:creationId xmlns:p14="http://schemas.microsoft.com/office/powerpoint/2010/main" val="3981968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hotogrammetric 3D modeling pipeline: from the image data acquisition to the generation of the final textured 3D model. According to the application and type of scene or object, sparse or dense point clouds are generated using interactive or automated proced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1389062"/>
            <a:ext cx="6096000" cy="415290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MOTION (</a:t>
            </a:r>
            <a:r>
              <a:rPr lang="fr-FR" dirty="0" err="1"/>
              <a:t>SfM</a:t>
            </a:r>
            <a:r>
              <a:rPr lang="fr-FR" dirty="0"/>
              <a:t>)</a:t>
            </a:r>
            <a:endParaRPr lang="cs-CZ" dirty="0"/>
          </a:p>
        </p:txBody>
      </p:sp>
    </p:spTree>
    <p:extLst>
      <p:ext uri="{BB962C8B-B14F-4D97-AF65-F5344CB8AC3E}">
        <p14:creationId xmlns:p14="http://schemas.microsoft.com/office/powerpoint/2010/main" val="4211507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MOTION (</a:t>
            </a:r>
            <a:r>
              <a:rPr lang="fr-FR" dirty="0" err="1"/>
              <a:t>SfM</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ZoneTexte 19"/>
          <p:cNvSpPr txBox="1"/>
          <p:nvPr/>
        </p:nvSpPr>
        <p:spPr>
          <a:xfrm>
            <a:off x="320747" y="4274673"/>
            <a:ext cx="4413259" cy="523220"/>
          </a:xfrm>
          <a:prstGeom prst="rect">
            <a:avLst/>
          </a:prstGeom>
          <a:noFill/>
        </p:spPr>
        <p:txBody>
          <a:bodyPr wrap="none" rtlCol="0">
            <a:spAutoFit/>
          </a:bodyPr>
          <a:lstStyle/>
          <a:p>
            <a:r>
              <a:rPr lang="fr-FR" sz="1400" dirty="0" err="1"/>
              <a:t>SfM</a:t>
            </a:r>
            <a:r>
              <a:rPr lang="fr-FR" sz="1400" dirty="0"/>
              <a:t> basé sur la stéréovision…</a:t>
            </a:r>
          </a:p>
          <a:p>
            <a:r>
              <a:rPr lang="fr-FR" sz="1400" dirty="0"/>
              <a:t>On prend plusieurs photos de l’objet sous plusieurs angles</a:t>
            </a:r>
            <a:endParaRPr lang="cs-CZ" sz="14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245" y="1184524"/>
            <a:ext cx="6815328" cy="2481072"/>
          </a:xfrm>
          <a:prstGeom prst="rect">
            <a:avLst/>
          </a:prstGeom>
        </p:spPr>
      </p:pic>
    </p:spTree>
    <p:extLst>
      <p:ext uri="{BB962C8B-B14F-4D97-AF65-F5344CB8AC3E}">
        <p14:creationId xmlns:p14="http://schemas.microsoft.com/office/powerpoint/2010/main" val="1232712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jidul.com/wp/wp-content/uploads/2011/04/show_matchpoin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275" y="2009775"/>
            <a:ext cx="4857750" cy="27527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MOTION (</a:t>
            </a:r>
            <a:r>
              <a:rPr lang="fr-FR" dirty="0" err="1"/>
              <a:t>SfM</a:t>
            </a:r>
            <a:r>
              <a:rPr lang="fr-FR" dirty="0"/>
              <a:t>)</a:t>
            </a:r>
            <a:endParaRPr lang="cs-CZ" dirty="0"/>
          </a:p>
        </p:txBody>
      </p:sp>
      <p:sp>
        <p:nvSpPr>
          <p:cNvPr id="4" name="ZoneTexte 3"/>
          <p:cNvSpPr txBox="1"/>
          <p:nvPr/>
        </p:nvSpPr>
        <p:spPr>
          <a:xfrm>
            <a:off x="1524000" y="986909"/>
            <a:ext cx="6330323" cy="369332"/>
          </a:xfrm>
          <a:prstGeom prst="rect">
            <a:avLst/>
          </a:prstGeom>
          <a:noFill/>
        </p:spPr>
        <p:txBody>
          <a:bodyPr wrap="none" rtlCol="0">
            <a:spAutoFit/>
          </a:bodyPr>
          <a:lstStyle/>
          <a:p>
            <a:r>
              <a:rPr lang="fr-FR" dirty="0"/>
              <a:t>TROUVER DES POINTS HOMOLOGUES (ALGORITHME SIFT, SURF…)</a:t>
            </a:r>
          </a:p>
        </p:txBody>
      </p:sp>
    </p:spTree>
    <p:extLst>
      <p:ext uri="{BB962C8B-B14F-4D97-AF65-F5344CB8AC3E}">
        <p14:creationId xmlns:p14="http://schemas.microsoft.com/office/powerpoint/2010/main" val="2387874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TIME-OF-FLIGHT (</a:t>
            </a:r>
            <a:r>
              <a:rPr lang="cs-CZ" dirty="0" err="1"/>
              <a:t>ToF</a:t>
            </a:r>
            <a:r>
              <a:rPr lang="cs-CZ" dirty="0"/>
              <a:t>)</a:t>
            </a:r>
          </a:p>
        </p:txBody>
      </p:sp>
      <p:pic>
        <p:nvPicPr>
          <p:cNvPr id="2662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075" y="765175"/>
            <a:ext cx="701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5" descr="C:\Users\Peppe\SkyDrive\__3D_MUNI\Prezentace_doctech\terest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88" y="3357563"/>
            <a:ext cx="111442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7" descr="C:\Users\Peppe\SkyDrive\__3D_MUNI\Prezentace_doctech\terest3.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784225"/>
            <a:ext cx="6143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9" descr="C:\Users\Peppe\SkyDrive\__3D_MUNI\Prezentace_doctech\ter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2205038"/>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0" descr="C:\Users\Peppe\SkyDrive\__3D_MUNI\Prezentace_doctech\terest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3588" y="2297113"/>
            <a:ext cx="91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17"/>
          <p:cNvSpPr/>
          <p:nvPr/>
        </p:nvSpPr>
        <p:spPr>
          <a:xfrm>
            <a:off x="7110413" y="549275"/>
            <a:ext cx="1838325" cy="49022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4449" y="549275"/>
            <a:ext cx="4801018" cy="5766954"/>
          </a:xfrm>
          <a:prstGeom prst="rect">
            <a:avLst/>
          </a:prstGeom>
        </p:spPr>
      </p:pic>
      <p:sp>
        <p:nvSpPr>
          <p:cNvPr id="14" name="Obdélník 17"/>
          <p:cNvSpPr/>
          <p:nvPr/>
        </p:nvSpPr>
        <p:spPr>
          <a:xfrm>
            <a:off x="323850" y="549275"/>
            <a:ext cx="6523038" cy="586191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extLst>
      <p:ext uri="{BB962C8B-B14F-4D97-AF65-F5344CB8AC3E}">
        <p14:creationId xmlns:p14="http://schemas.microsoft.com/office/powerpoint/2010/main" val="1449017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MOTION (</a:t>
            </a:r>
            <a:r>
              <a:rPr lang="fr-FR" dirty="0" err="1"/>
              <a:t>SfM</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245" y="1184524"/>
            <a:ext cx="6815328" cy="2481072"/>
          </a:xfrm>
          <a:prstGeom prst="rect">
            <a:avLst/>
          </a:prstGeom>
        </p:spPr>
      </p:pic>
      <p:sp>
        <p:nvSpPr>
          <p:cNvPr id="8" name="ZoneTexte 7"/>
          <p:cNvSpPr txBox="1"/>
          <p:nvPr/>
        </p:nvSpPr>
        <p:spPr>
          <a:xfrm>
            <a:off x="666750" y="4781550"/>
            <a:ext cx="3809826" cy="369332"/>
          </a:xfrm>
          <a:prstGeom prst="rect">
            <a:avLst/>
          </a:prstGeom>
          <a:noFill/>
        </p:spPr>
        <p:txBody>
          <a:bodyPr wrap="none" rtlCol="0">
            <a:spAutoFit/>
          </a:bodyPr>
          <a:lstStyle/>
          <a:p>
            <a:r>
              <a:rPr lang="fr-FR" dirty="0"/>
              <a:t>Positionnement de points homologues</a:t>
            </a:r>
          </a:p>
        </p:txBody>
      </p:sp>
    </p:spTree>
    <p:extLst>
      <p:ext uri="{BB962C8B-B14F-4D97-AF65-F5344CB8AC3E}">
        <p14:creationId xmlns:p14="http://schemas.microsoft.com/office/powerpoint/2010/main" val="502069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MOTION (</a:t>
            </a:r>
            <a:r>
              <a:rPr lang="fr-FR" dirty="0" err="1"/>
              <a:t>SfM</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473" y="792856"/>
            <a:ext cx="6214872" cy="3264408"/>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473" y="1123564"/>
            <a:ext cx="6214872" cy="29337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383" y="661145"/>
            <a:ext cx="2835388" cy="1032203"/>
          </a:xfrm>
          <a:prstGeom prst="rect">
            <a:avLst/>
          </a:prstGeom>
        </p:spPr>
      </p:pic>
      <p:sp>
        <p:nvSpPr>
          <p:cNvPr id="10" name="ZoneTexte 9"/>
          <p:cNvSpPr txBox="1"/>
          <p:nvPr/>
        </p:nvSpPr>
        <p:spPr>
          <a:xfrm>
            <a:off x="371475" y="4867275"/>
            <a:ext cx="6235233" cy="646331"/>
          </a:xfrm>
          <a:prstGeom prst="rect">
            <a:avLst/>
          </a:prstGeom>
          <a:noFill/>
        </p:spPr>
        <p:txBody>
          <a:bodyPr wrap="none" rtlCol="0">
            <a:spAutoFit/>
          </a:bodyPr>
          <a:lstStyle/>
          <a:p>
            <a:r>
              <a:rPr lang="fr-FR" dirty="0"/>
              <a:t>Positionnement des caméras dans l’espace (</a:t>
            </a:r>
            <a:r>
              <a:rPr lang="fr-FR" dirty="0" err="1"/>
              <a:t>Bundler</a:t>
            </a:r>
            <a:r>
              <a:rPr lang="fr-FR" dirty="0"/>
              <a:t> </a:t>
            </a:r>
            <a:r>
              <a:rPr lang="fr-FR" dirty="0" err="1"/>
              <a:t>adjustment</a:t>
            </a:r>
            <a:r>
              <a:rPr lang="fr-FR" dirty="0"/>
              <a:t>)</a:t>
            </a:r>
          </a:p>
          <a:p>
            <a:r>
              <a:rPr lang="fr-FR" dirty="0"/>
              <a:t>Création d’un nuage « </a:t>
            </a:r>
            <a:r>
              <a:rPr lang="fr-FR" dirty="0" err="1"/>
              <a:t>sparse</a:t>
            </a:r>
            <a:r>
              <a:rPr lang="fr-FR" dirty="0"/>
              <a:t> »</a:t>
            </a:r>
          </a:p>
        </p:txBody>
      </p:sp>
    </p:spTree>
    <p:extLst>
      <p:ext uri="{BB962C8B-B14F-4D97-AF65-F5344CB8AC3E}">
        <p14:creationId xmlns:p14="http://schemas.microsoft.com/office/powerpoint/2010/main" val="256767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473" y="792856"/>
            <a:ext cx="6214872" cy="3264408"/>
          </a:xfrm>
          <a:prstGeom prst="rect">
            <a:avLst/>
          </a:prstGeom>
        </p:spPr>
      </p:pic>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MOTION (</a:t>
            </a:r>
            <a:r>
              <a:rPr lang="fr-FR" dirty="0" err="1"/>
              <a:t>SfM</a:t>
            </a:r>
            <a:r>
              <a:rPr lang="fr-FR" dirty="0"/>
              <a:t>)</a:t>
            </a:r>
            <a:endParaRPr lang="cs-CZ" dirty="0"/>
          </a:p>
        </p:txBody>
      </p:sp>
      <p:cxnSp>
        <p:nvCxnSpPr>
          <p:cNvPr id="16" name="Connecteur droit 15"/>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Obdélník 17"/>
          <p:cNvSpPr/>
          <p:nvPr/>
        </p:nvSpPr>
        <p:spPr>
          <a:xfrm>
            <a:off x="107950" y="606980"/>
            <a:ext cx="8836353" cy="363616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83" y="661145"/>
            <a:ext cx="2835388" cy="1032203"/>
          </a:xfrm>
          <a:prstGeom prst="rect">
            <a:avLst/>
          </a:prstGeom>
        </p:spPr>
      </p:pic>
      <p:sp>
        <p:nvSpPr>
          <p:cNvPr id="2" name="ZoneTexte 1"/>
          <p:cNvSpPr txBox="1"/>
          <p:nvPr/>
        </p:nvSpPr>
        <p:spPr>
          <a:xfrm>
            <a:off x="438150" y="4829175"/>
            <a:ext cx="6282361" cy="923330"/>
          </a:xfrm>
          <a:prstGeom prst="rect">
            <a:avLst/>
          </a:prstGeom>
          <a:noFill/>
        </p:spPr>
        <p:txBody>
          <a:bodyPr wrap="none" rtlCol="0">
            <a:spAutoFit/>
          </a:bodyPr>
          <a:lstStyle/>
          <a:p>
            <a:r>
              <a:rPr lang="fr-FR" dirty="0"/>
              <a:t>Eventuellement création d’un modèle 3D et placage de la texture</a:t>
            </a:r>
          </a:p>
          <a:p>
            <a:r>
              <a:rPr lang="fr-FR" dirty="0"/>
              <a:t>Ou bien </a:t>
            </a:r>
          </a:p>
          <a:p>
            <a:r>
              <a:rPr lang="fr-FR" dirty="0"/>
              <a:t>Densification, création d’un modèle 3D et placage de la texture</a:t>
            </a:r>
          </a:p>
        </p:txBody>
      </p:sp>
    </p:spTree>
    <p:extLst>
      <p:ext uri="{BB962C8B-B14F-4D97-AF65-F5344CB8AC3E}">
        <p14:creationId xmlns:p14="http://schemas.microsoft.com/office/powerpoint/2010/main" val="473627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17"/>
          <p:cNvSpPr/>
          <p:nvPr/>
        </p:nvSpPr>
        <p:spPr>
          <a:xfrm>
            <a:off x="338138" y="1256145"/>
            <a:ext cx="8260917" cy="50061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0" name="Connecteur droit 9"/>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84" y="1505132"/>
            <a:ext cx="7707099" cy="4443086"/>
          </a:xfrm>
          <a:prstGeom prst="rect">
            <a:avLst/>
          </a:prstGeom>
        </p:spPr>
      </p:pic>
      <p:sp>
        <p:nvSpPr>
          <p:cNvPr id="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SHAPE FROM MOTION (</a:t>
            </a:r>
            <a:r>
              <a:rPr lang="fr-FR" dirty="0" err="1"/>
              <a:t>SfM</a:t>
            </a:r>
            <a:r>
              <a:rPr lang="fr-FR" dirty="0"/>
              <a:t>)</a:t>
            </a:r>
            <a:endParaRPr lang="cs-CZ" dirty="0"/>
          </a:p>
        </p:txBody>
      </p:sp>
      <p:sp>
        <p:nvSpPr>
          <p:cNvPr id="2" name="ZoneTexte 1">
            <a:extLst>
              <a:ext uri="{FF2B5EF4-FFF2-40B4-BE49-F238E27FC236}">
                <a16:creationId xmlns:a16="http://schemas.microsoft.com/office/drawing/2014/main" id="{56ED0035-E5CF-4128-8519-2DF719C00BF2}"/>
              </a:ext>
            </a:extLst>
          </p:cNvPr>
          <p:cNvSpPr txBox="1"/>
          <p:nvPr/>
        </p:nvSpPr>
        <p:spPr>
          <a:xfrm>
            <a:off x="370703" y="840259"/>
            <a:ext cx="8228352" cy="369332"/>
          </a:xfrm>
          <a:prstGeom prst="rect">
            <a:avLst/>
          </a:prstGeom>
          <a:noFill/>
        </p:spPr>
        <p:txBody>
          <a:bodyPr wrap="square" rtlCol="0">
            <a:spAutoFit/>
          </a:bodyPr>
          <a:lstStyle/>
          <a:p>
            <a:r>
              <a:rPr lang="fr-FR" dirty="0"/>
              <a:t>Le workflow: nuage </a:t>
            </a:r>
            <a:r>
              <a:rPr lang="fr-FR" dirty="0" err="1"/>
              <a:t>sparse</a:t>
            </a:r>
            <a:r>
              <a:rPr lang="fr-FR" dirty="0"/>
              <a:t> / nuage dense / </a:t>
            </a:r>
            <a:r>
              <a:rPr lang="fr-FR" dirty="0" err="1"/>
              <a:t>mesh</a:t>
            </a:r>
            <a:r>
              <a:rPr lang="fr-FR" dirty="0"/>
              <a:t> / texture  </a:t>
            </a:r>
          </a:p>
        </p:txBody>
      </p:sp>
    </p:spTree>
    <p:extLst>
      <p:ext uri="{BB962C8B-B14F-4D97-AF65-F5344CB8AC3E}">
        <p14:creationId xmlns:p14="http://schemas.microsoft.com/office/powerpoint/2010/main" val="353917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01925" y="741916"/>
            <a:ext cx="8669547" cy="4650851"/>
          </a:xfrm>
          <a:prstGeom prst="rect">
            <a:avLst/>
          </a:prstGeom>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Positionnement des caméras</a:t>
            </a:r>
            <a:endParaRPr lang="cs-CZ" dirty="0"/>
          </a:p>
        </p:txBody>
      </p:sp>
    </p:spTree>
    <p:extLst>
      <p:ext uri="{BB962C8B-B14F-4D97-AF65-F5344CB8AC3E}">
        <p14:creationId xmlns:p14="http://schemas.microsoft.com/office/powerpoint/2010/main" val="3455299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Densification du nuage</a:t>
            </a:r>
            <a:endParaRPr lang="cs-CZ" dirty="0"/>
          </a:p>
        </p:txBody>
      </p:sp>
      <p:pic>
        <p:nvPicPr>
          <p:cNvPr id="4" name="Image 3"/>
          <p:cNvPicPr>
            <a:picLocks noChangeAspect="1"/>
          </p:cNvPicPr>
          <p:nvPr/>
        </p:nvPicPr>
        <p:blipFill>
          <a:blip r:embed="rId2"/>
          <a:stretch>
            <a:fillRect/>
          </a:stretch>
        </p:blipFill>
        <p:spPr>
          <a:xfrm>
            <a:off x="172528" y="738052"/>
            <a:ext cx="8738727" cy="4687963"/>
          </a:xfrm>
          <a:prstGeom prst="rect">
            <a:avLst/>
          </a:prstGeom>
        </p:spPr>
      </p:pic>
    </p:spTree>
    <p:extLst>
      <p:ext uri="{BB962C8B-B14F-4D97-AF65-F5344CB8AC3E}">
        <p14:creationId xmlns:p14="http://schemas.microsoft.com/office/powerpoint/2010/main" val="1408756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Maillage</a:t>
            </a:r>
            <a:endParaRPr lang="cs-CZ" dirty="0"/>
          </a:p>
        </p:txBody>
      </p:sp>
      <p:pic>
        <p:nvPicPr>
          <p:cNvPr id="2" name="Image 1"/>
          <p:cNvPicPr>
            <a:picLocks noChangeAspect="1"/>
          </p:cNvPicPr>
          <p:nvPr/>
        </p:nvPicPr>
        <p:blipFill>
          <a:blip r:embed="rId2"/>
          <a:stretch>
            <a:fillRect/>
          </a:stretch>
        </p:blipFill>
        <p:spPr>
          <a:xfrm>
            <a:off x="209152" y="828136"/>
            <a:ext cx="8725695" cy="4680972"/>
          </a:xfrm>
          <a:prstGeom prst="rect">
            <a:avLst/>
          </a:prstGeom>
        </p:spPr>
      </p:pic>
    </p:spTree>
    <p:extLst>
      <p:ext uri="{BB962C8B-B14F-4D97-AF65-F5344CB8AC3E}">
        <p14:creationId xmlns:p14="http://schemas.microsoft.com/office/powerpoint/2010/main" val="3239945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Plaquage de la texture et mise à l’échelle</a:t>
            </a:r>
            <a:endParaRPr lang="cs-CZ" dirty="0"/>
          </a:p>
        </p:txBody>
      </p:sp>
      <p:pic>
        <p:nvPicPr>
          <p:cNvPr id="4" name="Image 3"/>
          <p:cNvPicPr>
            <a:picLocks noChangeAspect="1"/>
          </p:cNvPicPr>
          <p:nvPr/>
        </p:nvPicPr>
        <p:blipFill>
          <a:blip r:embed="rId2"/>
          <a:stretch>
            <a:fillRect/>
          </a:stretch>
        </p:blipFill>
        <p:spPr>
          <a:xfrm>
            <a:off x="320041" y="1155939"/>
            <a:ext cx="8503917" cy="4561997"/>
          </a:xfrm>
          <a:prstGeom prst="rect">
            <a:avLst/>
          </a:prstGeom>
        </p:spPr>
      </p:pic>
    </p:spTree>
    <p:extLst>
      <p:ext uri="{BB962C8B-B14F-4D97-AF65-F5344CB8AC3E}">
        <p14:creationId xmlns:p14="http://schemas.microsoft.com/office/powerpoint/2010/main" val="2843649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APPLICATIONS EN ARCHEO</a:t>
            </a:r>
            <a:endParaRPr lang="cs-CZ" dirty="0"/>
          </a:p>
        </p:txBody>
      </p:sp>
      <p:sp>
        <p:nvSpPr>
          <p:cNvPr id="5" name="Espace réservé du contenu 2"/>
          <p:cNvSpPr>
            <a:spLocks noGrp="1"/>
          </p:cNvSpPr>
          <p:nvPr>
            <p:ph idx="1"/>
          </p:nvPr>
        </p:nvSpPr>
        <p:spPr>
          <a:xfrm>
            <a:off x="338138" y="676275"/>
            <a:ext cx="8446276" cy="4525963"/>
          </a:xfrm>
        </p:spPr>
        <p:txBody>
          <a:bodyPr>
            <a:normAutofit/>
          </a:bodyPr>
          <a:lstStyle/>
          <a:p>
            <a:pPr marL="0" indent="0">
              <a:buFont typeface="Arial" panose="020B0604020202020204" pitchFamily="34" charset="0"/>
              <a:buNone/>
            </a:pPr>
            <a:r>
              <a:rPr lang="fr-FR" altLang="fr-FR" sz="1800" b="1" dirty="0"/>
              <a:t>Archivage, documentation, visualisation, reconstitution, présentation…</a:t>
            </a:r>
          </a:p>
          <a:p>
            <a:pPr marL="0" indent="0">
              <a:buFont typeface="Arial" panose="020B0604020202020204" pitchFamily="34" charset="0"/>
              <a:buNone/>
            </a:pPr>
            <a:r>
              <a:rPr lang="fr-FR" altLang="fr-FR" sz="1800" b="1" dirty="0"/>
              <a:t>Attention aux trous!!!</a:t>
            </a:r>
            <a:endParaRPr lang="fr-FR" altLang="fr-FR" sz="1400" dirty="0"/>
          </a:p>
        </p:txBody>
      </p:sp>
      <p:sp>
        <p:nvSpPr>
          <p:cNvPr id="9" name="Obdélník 17"/>
          <p:cNvSpPr/>
          <p:nvPr/>
        </p:nvSpPr>
        <p:spPr>
          <a:xfrm>
            <a:off x="734291" y="1510894"/>
            <a:ext cx="7592292" cy="4339625"/>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0" name="Connecteur droit 9"/>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03" y="1684111"/>
            <a:ext cx="7286267" cy="3824534"/>
          </a:xfrm>
          <a:prstGeom prst="rect">
            <a:avLst/>
          </a:prstGeom>
        </p:spPr>
      </p:pic>
    </p:spTree>
    <p:extLst>
      <p:ext uri="{BB962C8B-B14F-4D97-AF65-F5344CB8AC3E}">
        <p14:creationId xmlns:p14="http://schemas.microsoft.com/office/powerpoint/2010/main" val="1577381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17"/>
          <p:cNvSpPr/>
          <p:nvPr/>
        </p:nvSpPr>
        <p:spPr>
          <a:xfrm>
            <a:off x="276460" y="1126836"/>
            <a:ext cx="8581213" cy="495069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46" y="1336779"/>
            <a:ext cx="8072582" cy="4540827"/>
          </a:xfrm>
          <a:prstGeom prst="rect">
            <a:avLst/>
          </a:prstGeom>
        </p:spPr>
      </p:pic>
      <p:sp>
        <p:nvSpPr>
          <p:cNvPr id="8" name="Obdélník 17"/>
          <p:cNvSpPr/>
          <p:nvPr/>
        </p:nvSpPr>
        <p:spPr>
          <a:xfrm>
            <a:off x="7232073" y="333375"/>
            <a:ext cx="1911927" cy="1597025"/>
          </a:xfrm>
          <a:prstGeom prst="rect">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APPLICATIONS EN ARCHEO</a:t>
            </a:r>
            <a:endParaRPr lang="cs-CZ" dirty="0"/>
          </a:p>
        </p:txBody>
      </p:sp>
      <p:sp>
        <p:nvSpPr>
          <p:cNvPr id="5" name="Espace réservé du contenu 2"/>
          <p:cNvSpPr>
            <a:spLocks noGrp="1"/>
          </p:cNvSpPr>
          <p:nvPr>
            <p:ph idx="1"/>
          </p:nvPr>
        </p:nvSpPr>
        <p:spPr>
          <a:xfrm>
            <a:off x="338138" y="676275"/>
            <a:ext cx="8446276" cy="4525963"/>
          </a:xfrm>
        </p:spPr>
        <p:txBody>
          <a:bodyPr>
            <a:normAutofit/>
          </a:bodyPr>
          <a:lstStyle/>
          <a:p>
            <a:pPr marL="0" indent="0">
              <a:buFont typeface="Arial" panose="020B0604020202020204" pitchFamily="34" charset="0"/>
              <a:buNone/>
            </a:pPr>
            <a:r>
              <a:rPr lang="fr-FR" altLang="fr-FR" sz="1800" b="1" dirty="0"/>
              <a:t>Dessins automatisés…</a:t>
            </a:r>
            <a:endParaRPr lang="fr-FR" altLang="fr-FR" sz="1400" dirty="0"/>
          </a:p>
        </p:txBody>
      </p:sp>
      <p:cxnSp>
        <p:nvCxnSpPr>
          <p:cNvPr id="10" name="Connecteur droit 9"/>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772" y="333375"/>
            <a:ext cx="1773228" cy="1410071"/>
          </a:xfrm>
          <a:prstGeom prst="rect">
            <a:avLst/>
          </a:prstGeom>
        </p:spPr>
      </p:pic>
    </p:spTree>
    <p:extLst>
      <p:ext uri="{BB962C8B-B14F-4D97-AF65-F5344CB8AC3E}">
        <p14:creationId xmlns:p14="http://schemas.microsoft.com/office/powerpoint/2010/main" val="142430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TIME-OF-FLIGHT (</a:t>
            </a:r>
            <a:r>
              <a:rPr lang="cs-CZ" dirty="0" err="1"/>
              <a:t>ToF</a:t>
            </a:r>
            <a:r>
              <a:rPr lang="cs-CZ" dirty="0"/>
              <a:t>)</a:t>
            </a:r>
          </a:p>
        </p:txBody>
      </p:sp>
      <p:pic>
        <p:nvPicPr>
          <p:cNvPr id="26627" name="Picture 6" descr="C:\Users\Peppe\SkyDrive\__3D_MUNI\Prezentace_doctech\dem.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463" y="3716338"/>
            <a:ext cx="268922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3075" y="765175"/>
            <a:ext cx="701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2" descr="C:\Users\Peppe\SkyDrive\__3D_MUNI\Prezentace_doctech\stonehen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182813"/>
            <a:ext cx="26892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 descr="C:\Users\Peppe\SkyDrive\__3D_MUNI\Prezentace_doctech\teret.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63" y="609600"/>
            <a:ext cx="2689225"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descr="C:\Users\Peppe\SkyDrive\__3D_MUNI\Prezentace_doctech\excavation.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638" y="3803650"/>
            <a:ext cx="26892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5" descr="C:\Users\Peppe\SkyDrive\__3D_MUNI\Prezentace_doctech\terest2.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0788" y="3357563"/>
            <a:ext cx="111442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7" descr="C:\Users\Peppe\SkyDrive\__3D_MUNI\Prezentace_doctech\terest3.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8850" y="784225"/>
            <a:ext cx="6143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8" descr="C:\Users\Peppe\SkyDrive\__3D_MUNI\Prezentace_doctech\lidar.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463" y="833438"/>
            <a:ext cx="268922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bdélník 17"/>
          <p:cNvSpPr/>
          <p:nvPr/>
        </p:nvSpPr>
        <p:spPr>
          <a:xfrm>
            <a:off x="323850" y="549275"/>
            <a:ext cx="2879725"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36" name="Obdélník 17"/>
          <p:cNvSpPr/>
          <p:nvPr/>
        </p:nvSpPr>
        <p:spPr>
          <a:xfrm>
            <a:off x="3708400" y="549275"/>
            <a:ext cx="2879725"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26637" name="Picture 9" descr="C:\Users\Peppe\SkyDrive\__3D_MUNI\Prezentace_doctech\teres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6550" y="2205038"/>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0" descr="C:\Users\Peppe\SkyDrive\__3D_MUNI\Prezentace_doctech\terest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3588" y="2297113"/>
            <a:ext cx="914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délník 17"/>
          <p:cNvSpPr/>
          <p:nvPr/>
        </p:nvSpPr>
        <p:spPr>
          <a:xfrm>
            <a:off x="7110413" y="549275"/>
            <a:ext cx="1838325" cy="49022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8" name="Connecteur droit 17"/>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197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 descr="C:\Users\Peppe\SkyDrive\__3D_MUNI\Prezentace_doctech\tis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237056"/>
            <a:ext cx="4100512"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C:\Users\Peppe\SkyDrive\__3D_MUNI\Prezentace_doctech\tisk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06669"/>
            <a:ext cx="17780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C:\Users\Peppe\SkyDrive\__3D_MUNI\Prezentace_doctech\tisk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275" y="2529031"/>
            <a:ext cx="12065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C:\Users\Peppe\SkyDrive\__3D_MUNI\Prezentace_doctech\tisk-amphora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1406669"/>
            <a:ext cx="237172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délník 17"/>
          <p:cNvSpPr/>
          <p:nvPr/>
        </p:nvSpPr>
        <p:spPr>
          <a:xfrm>
            <a:off x="107950" y="1246331"/>
            <a:ext cx="4248150" cy="460851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Obdélník 17"/>
          <p:cNvSpPr/>
          <p:nvPr/>
        </p:nvSpPr>
        <p:spPr>
          <a:xfrm>
            <a:off x="4500563" y="1246331"/>
            <a:ext cx="2519362" cy="460851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30729" name="Picture 12" descr="C:\Users\Peppe\SkyDrive\__3D_MUNI\Prezentace_doctech\tisk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713" y="1376506"/>
            <a:ext cx="24050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3" descr="C:\Users\Peppe\SkyDrive\__3D_MUNI\Prezentace_doctech\tisk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713" y="4314969"/>
            <a:ext cx="24050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4" descr="C:\Users\Peppe\SkyDrive\__3D_MUNI\Prezentace_doctech\tisk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7713" y="3098944"/>
            <a:ext cx="240506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5" descr="C:\Users\Peppe\SkyDrive\__3D_MUNI\Prezentace_doctech\printer-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5338" y="1625744"/>
            <a:ext cx="77628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6" descr="C:\Users\Peppe\SkyDrive\__3D_MUNI\Prezentace_doctech\printer-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0525" y="1327294"/>
            <a:ext cx="9064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17" descr="C:\Users\Peppe\SkyDrive\__3D_MUNI\Prezentace_doctech\printer-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88250" y="4235594"/>
            <a:ext cx="10985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délník 17"/>
          <p:cNvSpPr/>
          <p:nvPr/>
        </p:nvSpPr>
        <p:spPr>
          <a:xfrm>
            <a:off x="7126288" y="1246331"/>
            <a:ext cx="1838325" cy="4608513"/>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APPLICATIONS EN ARCHEO</a:t>
            </a:r>
            <a:endParaRPr lang="cs-CZ" dirty="0"/>
          </a:p>
        </p:txBody>
      </p:sp>
      <p:sp>
        <p:nvSpPr>
          <p:cNvPr id="18" name="Espace réservé du contenu 2"/>
          <p:cNvSpPr>
            <a:spLocks noGrp="1"/>
          </p:cNvSpPr>
          <p:nvPr>
            <p:ph idx="1"/>
          </p:nvPr>
        </p:nvSpPr>
        <p:spPr>
          <a:xfrm>
            <a:off x="338138" y="676275"/>
            <a:ext cx="8446276" cy="4525963"/>
          </a:xfrm>
        </p:spPr>
        <p:txBody>
          <a:bodyPr>
            <a:normAutofit/>
          </a:bodyPr>
          <a:lstStyle/>
          <a:p>
            <a:pPr marL="0" indent="0">
              <a:buFont typeface="Arial" panose="020B0604020202020204" pitchFamily="34" charset="0"/>
              <a:buNone/>
            </a:pPr>
            <a:r>
              <a:rPr lang="fr-FR" altLang="fr-FR" sz="1800" b="1" dirty="0"/>
              <a:t>Impression 3D</a:t>
            </a:r>
            <a:endParaRPr lang="fr-FR" altLang="fr-FR" sz="1400" dirty="0"/>
          </a:p>
        </p:txBody>
      </p:sp>
    </p:spTree>
    <p:extLst>
      <p:ext uri="{BB962C8B-B14F-4D97-AF65-F5344CB8AC3E}">
        <p14:creationId xmlns:p14="http://schemas.microsoft.com/office/powerpoint/2010/main" val="3655738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1.bp.blogspot.com/-Ex0uedbHOxM/UYKHupRsiEI/AAAAAAAAAhU/pQBhTM5c_kE/s1600/still_outp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520700"/>
            <a:ext cx="6924675" cy="612457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APPLICATIONS EN GEOLOGIE</a:t>
            </a:r>
            <a:endParaRPr lang="cs-CZ" dirty="0"/>
          </a:p>
        </p:txBody>
      </p:sp>
    </p:spTree>
    <p:extLst>
      <p:ext uri="{BB962C8B-B14F-4D97-AF65-F5344CB8AC3E}">
        <p14:creationId xmlns:p14="http://schemas.microsoft.com/office/powerpoint/2010/main" val="2025898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ctrTitle"/>
          </p:nvPr>
        </p:nvSpPr>
        <p:spPr>
          <a:xfrm>
            <a:off x="685800" y="1919401"/>
            <a:ext cx="7772400" cy="1470025"/>
          </a:xfrm>
        </p:spPr>
        <p:txBody>
          <a:bodyPr>
            <a:normAutofit/>
          </a:bodyPr>
          <a:lstStyle/>
          <a:p>
            <a:r>
              <a:rPr lang="fr-FR" altLang="fr-FR" sz="3600" b="1" dirty="0"/>
              <a:t>Photographie pour la photogrammétrie</a:t>
            </a:r>
            <a:br>
              <a:rPr lang="fr-FR" altLang="fr-FR" sz="3600" b="1" dirty="0"/>
            </a:br>
            <a:r>
              <a:rPr lang="fr-FR" altLang="fr-FR" sz="3600" b="1" dirty="0"/>
              <a:t>- Principes -</a:t>
            </a:r>
            <a:endParaRPr lang="cs-CZ" altLang="fr-FR" sz="3600" b="1" dirty="0"/>
          </a:p>
        </p:txBody>
      </p:sp>
      <p:sp>
        <p:nvSpPr>
          <p:cNvPr id="10"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p>
        </p:txBody>
      </p:sp>
      <p:cxnSp>
        <p:nvCxnSpPr>
          <p:cNvPr id="11" name="Connecteur droit 10"/>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804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appareilphotoprofessionnel.com/wp-content/uploads/2013/05/nikon-d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26" y="942974"/>
            <a:ext cx="3786758" cy="3019425"/>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http://i2.cdscdn.com/pdt2/9/0/r/1/700x700/sonyw690r/rw/appareil-photo-numerique-sony-w690-rou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749" y="806449"/>
            <a:ext cx="2822575" cy="2822575"/>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http://www.journaldugeek.com/files/2014/08/smartphone-coll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4206794"/>
            <a:ext cx="3956050" cy="222258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APN</a:t>
            </a:r>
            <a:endParaRPr lang="cs-CZ" dirty="0"/>
          </a:p>
        </p:txBody>
      </p:sp>
    </p:spTree>
    <p:extLst>
      <p:ext uri="{BB962C8B-B14F-4D97-AF65-F5344CB8AC3E}">
        <p14:creationId xmlns:p14="http://schemas.microsoft.com/office/powerpoint/2010/main" val="2893716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objectif-photographe.fr/wp-content/uploads/2014/02/photo-net-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 y="696165"/>
            <a:ext cx="8722126" cy="527696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LA QUALITE DE L’APPAREIL</a:t>
            </a:r>
            <a:endParaRPr lang="cs-CZ" dirty="0"/>
          </a:p>
        </p:txBody>
      </p:sp>
      <p:sp>
        <p:nvSpPr>
          <p:cNvPr id="2" name="Rectangle 1"/>
          <p:cNvSpPr/>
          <p:nvPr/>
        </p:nvSpPr>
        <p:spPr>
          <a:xfrm>
            <a:off x="0" y="546100"/>
            <a:ext cx="9144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7419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larapersis.com/wp-content/uploads/2012/07/FOV_Diagra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744" y="609658"/>
            <a:ext cx="5524500" cy="5524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imgur.com/V1WyST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49" y="3751471"/>
            <a:ext cx="3907466" cy="2930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847725" y="1381125"/>
            <a:ext cx="3153427" cy="369332"/>
          </a:xfrm>
          <a:prstGeom prst="rect">
            <a:avLst/>
          </a:prstGeom>
          <a:noFill/>
        </p:spPr>
        <p:txBody>
          <a:bodyPr wrap="none" rtlCol="0">
            <a:spAutoFit/>
          </a:bodyPr>
          <a:lstStyle/>
          <a:p>
            <a:r>
              <a:rPr lang="fr-FR" dirty="0"/>
              <a:t>Attention, en équivalent 24x36!</a:t>
            </a:r>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LA FOCALE</a:t>
            </a:r>
            <a:endParaRPr lang="cs-CZ" dirty="0"/>
          </a:p>
        </p:txBody>
      </p:sp>
    </p:spTree>
    <p:extLst>
      <p:ext uri="{BB962C8B-B14F-4D97-AF65-F5344CB8AC3E}">
        <p14:creationId xmlns:p14="http://schemas.microsoft.com/office/powerpoint/2010/main" val="2132858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82281" y="1156119"/>
            <a:ext cx="6648450" cy="4476750"/>
          </a:xfrm>
          <a:prstGeom prst="rect">
            <a:avLst/>
          </a:prstGeom>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LA FOCALE</a:t>
            </a:r>
            <a:endParaRPr lang="cs-CZ" dirty="0"/>
          </a:p>
        </p:txBody>
      </p:sp>
    </p:spTree>
    <p:extLst>
      <p:ext uri="{BB962C8B-B14F-4D97-AF65-F5344CB8AC3E}">
        <p14:creationId xmlns:p14="http://schemas.microsoft.com/office/powerpoint/2010/main" val="2008089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7 bonnes raisons d’utiliser un objectif à focale fixe 50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915" y="1658458"/>
            <a:ext cx="4762500" cy="317182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LA FOCALE</a:t>
            </a:r>
            <a:endParaRPr lang="cs-CZ" dirty="0"/>
          </a:p>
        </p:txBody>
      </p:sp>
      <p:sp>
        <p:nvSpPr>
          <p:cNvPr id="2" name="ZoneTexte 1"/>
          <p:cNvSpPr txBox="1"/>
          <p:nvPr/>
        </p:nvSpPr>
        <p:spPr>
          <a:xfrm>
            <a:off x="2638425" y="5229225"/>
            <a:ext cx="4424353" cy="369332"/>
          </a:xfrm>
          <a:prstGeom prst="rect">
            <a:avLst/>
          </a:prstGeom>
          <a:noFill/>
        </p:spPr>
        <p:txBody>
          <a:bodyPr wrap="none" rtlCol="0">
            <a:spAutoFit/>
          </a:bodyPr>
          <a:lstStyle/>
          <a:p>
            <a:r>
              <a:rPr lang="fr-FR" dirty="0"/>
              <a:t>50 mm approximativement la vision humaine</a:t>
            </a:r>
          </a:p>
        </p:txBody>
      </p:sp>
    </p:spTree>
    <p:extLst>
      <p:ext uri="{BB962C8B-B14F-4D97-AF65-F5344CB8AC3E}">
        <p14:creationId xmlns:p14="http://schemas.microsoft.com/office/powerpoint/2010/main" val="1192974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r.mathworks.com/help/releases/R2015a/vision/ref/cameracalibrator_radi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814628"/>
            <a:ext cx="7581480" cy="2572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uminous-landscape.com/wp-content/uploads/2009/10/bar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105" y="3503612"/>
            <a:ext cx="41148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atic3.nagi.ee/i/p/930/83/232708896e1d97_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225" y="3928448"/>
            <a:ext cx="3349625" cy="223642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PARAMETRES DE L’APPAREIL PHOTO ET DE L’OBJECTIF</a:t>
            </a:r>
            <a:endParaRPr lang="cs-CZ" dirty="0"/>
          </a:p>
        </p:txBody>
      </p:sp>
    </p:spTree>
    <p:extLst>
      <p:ext uri="{BB962C8B-B14F-4D97-AF65-F5344CB8AC3E}">
        <p14:creationId xmlns:p14="http://schemas.microsoft.com/office/powerpoint/2010/main" val="1440475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r.mathworks.com/help/releases/R2015a/vision/ref/cameracalibrator_tangentialdistor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480" y="993505"/>
            <a:ext cx="6667500" cy="356235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PARAMETRES DE L’APPAREIL PHOTO ET DE L’OBJECTIF</a:t>
            </a:r>
            <a:endParaRPr lang="cs-CZ" dirty="0"/>
          </a:p>
        </p:txBody>
      </p:sp>
    </p:spTree>
    <p:extLst>
      <p:ext uri="{BB962C8B-B14F-4D97-AF65-F5344CB8AC3E}">
        <p14:creationId xmlns:p14="http://schemas.microsoft.com/office/powerpoint/2010/main" val="267870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TRIANGULATION</a:t>
            </a:r>
          </a:p>
        </p:txBody>
      </p:sp>
      <p:sp>
        <p:nvSpPr>
          <p:cNvPr id="40" name="Obdélník 17"/>
          <p:cNvSpPr/>
          <p:nvPr/>
        </p:nvSpPr>
        <p:spPr>
          <a:xfrm>
            <a:off x="7110413" y="549275"/>
            <a:ext cx="1838325" cy="49022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1025" y="750407"/>
            <a:ext cx="1410868" cy="114511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294" y="3458636"/>
            <a:ext cx="1321839" cy="180955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282" y="2183747"/>
            <a:ext cx="1469168" cy="1102771"/>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873" y="425100"/>
            <a:ext cx="4610954" cy="4284690"/>
          </a:xfrm>
          <a:prstGeom prst="rect">
            <a:avLst/>
          </a:prstGeom>
        </p:spPr>
      </p:pic>
      <p:sp>
        <p:nvSpPr>
          <p:cNvPr id="15" name="ZoneTexte 14"/>
          <p:cNvSpPr txBox="1"/>
          <p:nvPr/>
        </p:nvSpPr>
        <p:spPr>
          <a:xfrm>
            <a:off x="320747" y="4813409"/>
            <a:ext cx="6768456" cy="523220"/>
          </a:xfrm>
          <a:prstGeom prst="rect">
            <a:avLst/>
          </a:prstGeom>
          <a:noFill/>
        </p:spPr>
        <p:txBody>
          <a:bodyPr wrap="none" rtlCol="0">
            <a:spAutoFit/>
          </a:bodyPr>
          <a:lstStyle/>
          <a:p>
            <a:r>
              <a:rPr lang="fr-FR" sz="1400" dirty="0"/>
              <a:t>Si le laser est projeté sur l’objet en point B et ce point B est capté par le capteur de camera</a:t>
            </a:r>
          </a:p>
          <a:p>
            <a:r>
              <a:rPr lang="fr-FR" sz="1400" dirty="0"/>
              <a:t>en point X, on peut calculer la distance Z qui nous intéresse par trigonométrie….</a:t>
            </a:r>
          </a:p>
        </p:txBody>
      </p:sp>
      <p:sp>
        <p:nvSpPr>
          <p:cNvPr id="16" name="Obdélník 17"/>
          <p:cNvSpPr/>
          <p:nvPr/>
        </p:nvSpPr>
        <p:spPr>
          <a:xfrm>
            <a:off x="323850" y="549276"/>
            <a:ext cx="6523038" cy="427926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mc:AlternateContent xmlns:mc="http://schemas.openxmlformats.org/markup-compatibility/2006" xmlns:a14="http://schemas.microsoft.com/office/drawing/2010/main">
        <mc:Choice Requires="a14">
          <p:sp>
            <p:nvSpPr>
              <p:cNvPr id="2" name="Rectangle 1"/>
              <p:cNvSpPr/>
              <p:nvPr/>
            </p:nvSpPr>
            <p:spPr>
              <a:xfrm>
                <a:off x="1480267" y="5268191"/>
                <a:ext cx="4031673" cy="1724768"/>
              </a:xfrm>
              <a:prstGeom prst="rect">
                <a:avLst/>
              </a:prstGeom>
            </p:spPr>
            <p:txBody>
              <a:bodyPr wrap="square">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f>
                        <m:fPr>
                          <m:ctrlPr>
                            <a:rPr lang="fr-FR" sz="1000" i="1" smtClean="0">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D</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x</m:t>
                          </m:r>
                        </m:num>
                        <m:den>
                          <m:func>
                            <m:func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α</m:t>
                              </m:r>
                            </m:e>
                          </m:func>
                        </m:den>
                      </m:f>
                      <m:r>
                        <a:rPr lang="cs-CZ" sz="1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D</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x</m:t>
                          </m:r>
                        </m:num>
                        <m:den>
                          <m:func>
                            <m:func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sin</m:t>
                              </m:r>
                              <m:r>
                                <a:rPr lang="cs-CZ" sz="1000">
                                  <a:effectLst/>
                                  <a:latin typeface="Cambria Math" panose="02040503050406030204" pitchFamily="18" charset="0"/>
                                  <a:ea typeface="Calibri" panose="020F0502020204030204" pitchFamily="34" charset="0"/>
                                  <a:cs typeface="Times New Roman" panose="02020603050405020304" pitchFamily="18" charset="0"/>
                                </a:rPr>
                                <m:t> </m:t>
                              </m:r>
                            </m:fName>
                            <m:e>
                              <m:d>
                                <m:d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θ</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φ</m:t>
                                  </m:r>
                                </m:e>
                              </m:d>
                            </m:e>
                          </m:func>
                        </m:den>
                      </m:f>
                      <m:r>
                        <a:rPr lang="cs-CZ" sz="1000">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Z</m:t>
                          </m:r>
                        </m:num>
                        <m:den>
                          <m:func>
                            <m:func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θ</m:t>
                              </m:r>
                            </m:e>
                          </m:func>
                        </m:den>
                      </m:f>
                    </m:oMath>
                  </m:oMathPara>
                </a14:m>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φ</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arctan</m:t>
                          </m:r>
                        </m:fName>
                        <m:e>
                          <m:f>
                            <m:f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f</m:t>
                              </m:r>
                            </m:num>
                            <m:den>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x</m:t>
                              </m:r>
                            </m:den>
                          </m:f>
                        </m:e>
                      </m:func>
                    </m:oMath>
                  </m:oMathPara>
                </a14:m>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14:m>
                  <m:oMathPara xmlns:m="http://schemas.openxmlformats.org/officeDocument/2006/math">
                    <m:oMathParaPr>
                      <m:jc m:val="centerGroup"/>
                    </m:oMathParaPr>
                    <m:oMath xmlns:m="http://schemas.openxmlformats.org/officeDocument/2006/math">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Z</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D</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x</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θ</m:t>
                              </m:r>
                            </m:e>
                          </m:func>
                        </m:num>
                        <m:den>
                          <m:func>
                            <m:func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sin</m:t>
                              </m:r>
                              <m:r>
                                <a:rPr lang="cs-CZ" sz="1000">
                                  <a:effectLst/>
                                  <a:latin typeface="Cambria Math" panose="02040503050406030204" pitchFamily="18" charset="0"/>
                                  <a:ea typeface="Calibri" panose="020F0502020204030204" pitchFamily="34" charset="0"/>
                                  <a:cs typeface="Times New Roman" panose="02020603050405020304" pitchFamily="18" charset="0"/>
                                </a:rPr>
                                <m:t> </m:t>
                              </m:r>
                            </m:fName>
                            <m:e>
                              <m:d>
                                <m:d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θ</m:t>
                                  </m:r>
                                  <m:r>
                                    <a:rPr lang="cs-CZ" sz="1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arctan</m:t>
                                      </m:r>
                                    </m:fName>
                                    <m:e>
                                      <m:f>
                                        <m:fPr>
                                          <m:ctrlPr>
                                            <a:rPr lang="fr-FR" sz="1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f</m:t>
                                          </m:r>
                                        </m:num>
                                        <m:den>
                                          <m:r>
                                            <m:rPr>
                                              <m:sty m:val="p"/>
                                            </m:rPr>
                                            <a:rPr lang="cs-CZ" sz="1000">
                                              <a:effectLst/>
                                              <a:latin typeface="Cambria Math" panose="02040503050406030204" pitchFamily="18" charset="0"/>
                                              <a:ea typeface="Calibri" panose="020F0502020204030204" pitchFamily="34" charset="0"/>
                                              <a:cs typeface="Times New Roman" panose="02020603050405020304" pitchFamily="18" charset="0"/>
                                            </a:rPr>
                                            <m:t>x</m:t>
                                          </m:r>
                                        </m:den>
                                      </m:f>
                                    </m:e>
                                  </m:func>
                                </m:e>
                              </m:d>
                            </m:e>
                          </m:func>
                        </m:den>
                      </m:f>
                    </m:oMath>
                  </m:oMathPara>
                </a14:m>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80267" y="5268191"/>
                <a:ext cx="4031673" cy="1724768"/>
              </a:xfrm>
              <a:prstGeom prst="rect">
                <a:avLst/>
              </a:prstGeom>
              <a:blipFill rotWithShape="0">
                <a:blip r:embed="rId6"/>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6793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sers.cms.caltech.edu/~ps/3DP/3DP_96/REPORT/came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383" y="1101366"/>
            <a:ext cx="5003021" cy="375226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stretch>
            <a:fillRect/>
          </a:stretch>
        </p:blipFill>
        <p:spPr>
          <a:xfrm>
            <a:off x="6668128" y="4059806"/>
            <a:ext cx="2105025" cy="2171700"/>
          </a:xfrm>
          <a:prstGeom prst="rect">
            <a:avLst/>
          </a:prstGeom>
        </p:spPr>
      </p:pic>
      <p:sp>
        <p:nvSpPr>
          <p:cNvPr id="5" name="ZoneTexte 4"/>
          <p:cNvSpPr txBox="1"/>
          <p:nvPr/>
        </p:nvSpPr>
        <p:spPr>
          <a:xfrm>
            <a:off x="552450" y="5657671"/>
            <a:ext cx="7434984" cy="1200329"/>
          </a:xfrm>
          <a:prstGeom prst="rect">
            <a:avLst/>
          </a:prstGeom>
          <a:noFill/>
        </p:spPr>
        <p:txBody>
          <a:bodyPr wrap="none" rtlCol="0">
            <a:spAutoFit/>
          </a:bodyPr>
          <a:lstStyle/>
          <a:p>
            <a:r>
              <a:rPr lang="fr-FR" dirty="0"/>
              <a:t>f</a:t>
            </a:r>
            <a:r>
              <a:rPr lang="fr-FR" baseline="-25000" dirty="0"/>
              <a:t>x</a:t>
            </a:r>
            <a:r>
              <a:rPr lang="fr-FR" dirty="0"/>
              <a:t>, f</a:t>
            </a:r>
            <a:r>
              <a:rPr lang="fr-FR" baseline="-25000" dirty="0"/>
              <a:t>y</a:t>
            </a:r>
            <a:r>
              <a:rPr lang="fr-FR" dirty="0"/>
              <a:t> - focal </a:t>
            </a:r>
            <a:r>
              <a:rPr lang="fr-FR" dirty="0" err="1"/>
              <a:t>length</a:t>
            </a:r>
            <a:r>
              <a:rPr lang="fr-FR" dirty="0"/>
              <a:t> </a:t>
            </a:r>
          </a:p>
          <a:p>
            <a:r>
              <a:rPr lang="fr-FR" dirty="0"/>
              <a:t>c</a:t>
            </a:r>
            <a:r>
              <a:rPr lang="fr-FR" baseline="-25000" dirty="0"/>
              <a:t>x</a:t>
            </a:r>
            <a:r>
              <a:rPr lang="fr-FR" dirty="0"/>
              <a:t>, </a:t>
            </a:r>
            <a:r>
              <a:rPr lang="fr-FR" dirty="0" err="1"/>
              <a:t>c</a:t>
            </a:r>
            <a:r>
              <a:rPr lang="fr-FR" baseline="-25000" dirty="0" err="1"/>
              <a:t>y</a:t>
            </a:r>
            <a:r>
              <a:rPr lang="fr-FR" dirty="0"/>
              <a:t> - principal point </a:t>
            </a:r>
            <a:r>
              <a:rPr lang="fr-FR" dirty="0" err="1"/>
              <a:t>coordinates</a:t>
            </a:r>
            <a:r>
              <a:rPr lang="fr-FR" dirty="0"/>
              <a:t> </a:t>
            </a:r>
          </a:p>
          <a:p>
            <a:r>
              <a:rPr lang="fr-FR" dirty="0"/>
              <a:t>K</a:t>
            </a:r>
            <a:r>
              <a:rPr lang="fr-FR" baseline="-25000" dirty="0"/>
              <a:t>1</a:t>
            </a:r>
            <a:r>
              <a:rPr lang="fr-FR" dirty="0"/>
              <a:t>, K</a:t>
            </a:r>
            <a:r>
              <a:rPr lang="fr-FR" baseline="-25000" dirty="0"/>
              <a:t>2</a:t>
            </a:r>
            <a:r>
              <a:rPr lang="fr-FR" dirty="0"/>
              <a:t>, K</a:t>
            </a:r>
            <a:r>
              <a:rPr lang="fr-FR" baseline="-25000" dirty="0"/>
              <a:t>3</a:t>
            </a:r>
            <a:r>
              <a:rPr lang="fr-FR" dirty="0"/>
              <a:t>, P</a:t>
            </a:r>
            <a:r>
              <a:rPr lang="fr-FR" baseline="-25000" dirty="0"/>
              <a:t>1</a:t>
            </a:r>
            <a:r>
              <a:rPr lang="fr-FR" dirty="0"/>
              <a:t>, P</a:t>
            </a:r>
            <a:r>
              <a:rPr lang="fr-FR" baseline="-25000" dirty="0"/>
              <a:t>2</a:t>
            </a:r>
            <a:r>
              <a:rPr lang="fr-FR" dirty="0"/>
              <a:t> - radial </a:t>
            </a:r>
            <a:r>
              <a:rPr lang="fr-FR" dirty="0" err="1"/>
              <a:t>distortion</a:t>
            </a:r>
            <a:r>
              <a:rPr lang="fr-FR" dirty="0"/>
              <a:t> coefficients, </a:t>
            </a:r>
            <a:r>
              <a:rPr lang="fr-FR" dirty="0" err="1"/>
              <a:t>using</a:t>
            </a:r>
            <a:r>
              <a:rPr lang="fr-FR" dirty="0"/>
              <a:t> </a:t>
            </a:r>
            <a:r>
              <a:rPr lang="fr-FR" dirty="0" err="1"/>
              <a:t>Brown's</a:t>
            </a:r>
            <a:r>
              <a:rPr lang="fr-FR" dirty="0"/>
              <a:t> </a:t>
            </a:r>
            <a:r>
              <a:rPr lang="fr-FR" dirty="0" err="1"/>
              <a:t>distortion</a:t>
            </a:r>
            <a:r>
              <a:rPr lang="fr-FR" dirty="0"/>
              <a:t> model</a:t>
            </a:r>
          </a:p>
          <a:p>
            <a:endParaRPr lang="fr-FR" dirty="0"/>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PARAMETRES DE L’APPAREIL PHOTO ET DE L’OBJECTIF</a:t>
            </a:r>
            <a:endParaRPr lang="cs-CZ" dirty="0"/>
          </a:p>
        </p:txBody>
      </p:sp>
    </p:spTree>
    <p:extLst>
      <p:ext uri="{BB962C8B-B14F-4D97-AF65-F5344CB8AC3E}">
        <p14:creationId xmlns:p14="http://schemas.microsoft.com/office/powerpoint/2010/main" val="4251063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robotics.snu.ac.kr/img/sub/sub02_01_img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956" y="1725253"/>
            <a:ext cx="5581650" cy="327660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PARAMETRES DE POSITION DE L’APPAREIL PHOTO</a:t>
            </a:r>
            <a:endParaRPr lang="cs-CZ" dirty="0"/>
          </a:p>
        </p:txBody>
      </p:sp>
    </p:spTree>
    <p:extLst>
      <p:ext uri="{BB962C8B-B14F-4D97-AF65-F5344CB8AC3E}">
        <p14:creationId xmlns:p14="http://schemas.microsoft.com/office/powerpoint/2010/main" val="2461682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
        <p:nvSpPr>
          <p:cNvPr id="6" name="ZoneTexte 5"/>
          <p:cNvSpPr txBox="1"/>
          <p:nvPr/>
        </p:nvSpPr>
        <p:spPr>
          <a:xfrm>
            <a:off x="685800" y="1447800"/>
            <a:ext cx="2767681" cy="369332"/>
          </a:xfrm>
          <a:prstGeom prst="rect">
            <a:avLst/>
          </a:prstGeom>
          <a:noFill/>
        </p:spPr>
        <p:txBody>
          <a:bodyPr wrap="none" rtlCol="0">
            <a:spAutoFit/>
          </a:bodyPr>
          <a:lstStyle/>
          <a:p>
            <a:r>
              <a:rPr lang="fr-FR" dirty="0"/>
              <a:t>24-70 mm (50 mm optimal)</a:t>
            </a:r>
          </a:p>
        </p:txBody>
      </p:sp>
      <p:pic>
        <p:nvPicPr>
          <p:cNvPr id="56322" name="Picture 2" descr="http://www.kenrockwell.com/nikon/images1/50mm-f14-afs/D3S_4456-12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5601" y="912770"/>
            <a:ext cx="1892300" cy="180872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685801" y="3829566"/>
            <a:ext cx="2298700" cy="1200329"/>
          </a:xfrm>
          <a:prstGeom prst="rect">
            <a:avLst/>
          </a:prstGeom>
          <a:noFill/>
        </p:spPr>
        <p:txBody>
          <a:bodyPr wrap="square" rtlCol="0">
            <a:spAutoFit/>
          </a:bodyPr>
          <a:lstStyle/>
          <a:p>
            <a:r>
              <a:rPr lang="fr-FR" dirty="0"/>
              <a:t>Si possible pas de zoom ou alors</a:t>
            </a:r>
          </a:p>
          <a:p>
            <a:r>
              <a:rPr lang="fr-FR" dirty="0"/>
              <a:t>bloquer la bague !</a:t>
            </a:r>
          </a:p>
          <a:p>
            <a:r>
              <a:rPr lang="fr-FR" dirty="0"/>
              <a:t>Idéalement en butté.</a:t>
            </a:r>
          </a:p>
        </p:txBody>
      </p:sp>
      <p:pic>
        <p:nvPicPr>
          <p:cNvPr id="56324" name="Picture 4" descr="http://www.prixreseller.com/wp-content/uploads/2012/10/1-n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3443803"/>
            <a:ext cx="5715000" cy="29051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8"/>
          <p:cNvCxnSpPr/>
          <p:nvPr/>
        </p:nvCxnSpPr>
        <p:spPr>
          <a:xfrm>
            <a:off x="3721100" y="2721493"/>
            <a:ext cx="4203700" cy="3933307"/>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Connecteur droit 10"/>
          <p:cNvCxnSpPr/>
          <p:nvPr/>
        </p:nvCxnSpPr>
        <p:spPr>
          <a:xfrm flipH="1">
            <a:off x="3254375" y="2870200"/>
            <a:ext cx="4848225" cy="36195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91414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hutha.org/sites/default/files/uploads/3_Courses/3_Digital_Imaging/05%20TIFF1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117600"/>
            <a:ext cx="3781944" cy="5349876"/>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http://shutha.org/sites/default/files/uploads/3_Courses/3_Digital_Imaging/05%20TIFF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1117600"/>
            <a:ext cx="4572000" cy="25336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521200" y="4432300"/>
            <a:ext cx="4397375" cy="923330"/>
          </a:xfrm>
          <a:prstGeom prst="rect">
            <a:avLst/>
          </a:prstGeom>
          <a:noFill/>
        </p:spPr>
        <p:txBody>
          <a:bodyPr wrap="square" rtlCol="0">
            <a:spAutoFit/>
          </a:bodyPr>
          <a:lstStyle/>
          <a:p>
            <a:r>
              <a:rPr lang="fr-FR" dirty="0"/>
              <a:t>Au moins 10-12 </a:t>
            </a:r>
            <a:r>
              <a:rPr lang="fr-FR" dirty="0" err="1"/>
              <a:t>Mpix</a:t>
            </a:r>
            <a:r>
              <a:rPr lang="fr-FR" dirty="0"/>
              <a:t>  (TIF ou JPG de très bonne qualité)</a:t>
            </a:r>
          </a:p>
          <a:p>
            <a:endParaRPr lang="fr-FR" dirty="0"/>
          </a:p>
        </p:txBody>
      </p:sp>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Tree>
    <p:extLst>
      <p:ext uri="{BB962C8B-B14F-4D97-AF65-F5344CB8AC3E}">
        <p14:creationId xmlns:p14="http://schemas.microsoft.com/office/powerpoint/2010/main" val="1563532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bernardfavrephotos.com/bfp_v2/images/img_cours_photos/molette-de-selection-des-mod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68" y="744697"/>
            <a:ext cx="866775" cy="8572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411855" y="638590"/>
            <a:ext cx="2575577" cy="1200329"/>
          </a:xfrm>
          <a:prstGeom prst="rect">
            <a:avLst/>
          </a:prstGeom>
          <a:noFill/>
        </p:spPr>
        <p:txBody>
          <a:bodyPr wrap="none" rtlCol="0">
            <a:spAutoFit/>
          </a:bodyPr>
          <a:lstStyle/>
          <a:p>
            <a:r>
              <a:rPr lang="fr-FR" dirty="0"/>
              <a:t>AV (priorité à l’ouverture)</a:t>
            </a:r>
          </a:p>
          <a:p>
            <a:r>
              <a:rPr lang="fr-FR" dirty="0"/>
              <a:t>TV (priorité à la vitesse)</a:t>
            </a:r>
          </a:p>
          <a:p>
            <a:r>
              <a:rPr lang="fr-FR" dirty="0"/>
              <a:t>M (mode manuel)</a:t>
            </a:r>
          </a:p>
          <a:p>
            <a:endParaRPr lang="fr-FR" dirty="0"/>
          </a:p>
        </p:txBody>
      </p:sp>
      <p:pic>
        <p:nvPicPr>
          <p:cNvPr id="11268" name="Picture 4" descr="http://www.bernardfavrephotos.com/bfp_v2/images/img_cours_photos/ouverture-du-diaphragm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68" y="2721515"/>
            <a:ext cx="22669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bernardfavrephotos.com/bfp_v2/images/img_cours_photos/Triangle-dexposition-vitesse-ouverture-IS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432" y="3642370"/>
            <a:ext cx="38100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ésultat de recherche d'images pour &quot;degradation qualite iso sensibilit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68" y="4509549"/>
            <a:ext cx="2466975" cy="185737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a:t>
            </a:r>
            <a:endParaRPr lang="cs-CZ" dirty="0"/>
          </a:p>
        </p:txBody>
      </p:sp>
      <p:sp>
        <p:nvSpPr>
          <p:cNvPr id="2" name="ZoneTexte 1"/>
          <p:cNvSpPr txBox="1"/>
          <p:nvPr/>
        </p:nvSpPr>
        <p:spPr>
          <a:xfrm>
            <a:off x="5245100" y="841250"/>
            <a:ext cx="3395738" cy="369332"/>
          </a:xfrm>
          <a:prstGeom prst="rect">
            <a:avLst/>
          </a:prstGeom>
          <a:noFill/>
        </p:spPr>
        <p:txBody>
          <a:bodyPr wrap="none" rtlCol="0">
            <a:spAutoFit/>
          </a:bodyPr>
          <a:lstStyle/>
          <a:p>
            <a:r>
              <a:rPr lang="fr-FR" dirty="0"/>
              <a:t>La triade Ouverture / Vitesse / ISO</a:t>
            </a:r>
          </a:p>
        </p:txBody>
      </p:sp>
      <p:pic>
        <p:nvPicPr>
          <p:cNvPr id="43010" name="Picture 2" descr="Camera settin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32" y="1574667"/>
            <a:ext cx="476250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79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clementchambaudphotographies.files.wordpress.com/2014/01/sony_i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84" y="1639019"/>
            <a:ext cx="7625752" cy="3812876"/>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ISO</a:t>
            </a:r>
            <a:endParaRPr lang="cs-CZ" dirty="0"/>
          </a:p>
        </p:txBody>
      </p:sp>
    </p:spTree>
    <p:extLst>
      <p:ext uri="{BB962C8B-B14F-4D97-AF65-F5344CB8AC3E}">
        <p14:creationId xmlns:p14="http://schemas.microsoft.com/office/powerpoint/2010/main" val="1483873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chrisphil.free.fr/club/images/6PD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35" y="1136560"/>
            <a:ext cx="8208262" cy="366835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OUVERTURE</a:t>
            </a:r>
            <a:endParaRPr lang="cs-CZ" dirty="0"/>
          </a:p>
        </p:txBody>
      </p:sp>
    </p:spTree>
    <p:extLst>
      <p:ext uri="{BB962C8B-B14F-4D97-AF65-F5344CB8AC3E}">
        <p14:creationId xmlns:p14="http://schemas.microsoft.com/office/powerpoint/2010/main" val="23132163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ous pouvez voir l'évolution de la profondeur de champs avec les différents diaphrag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3823" y="1146683"/>
            <a:ext cx="5343525" cy="20193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img1.focus-numerique.com/focus/articles/1244/echelle-de-Profondeur-de-cham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836" y="3668443"/>
            <a:ext cx="5905500" cy="27527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OUVERTURE</a:t>
            </a:r>
            <a:endParaRPr lang="cs-CZ" dirty="0"/>
          </a:p>
        </p:txBody>
      </p:sp>
    </p:spTree>
    <p:extLst>
      <p:ext uri="{BB962C8B-B14F-4D97-AF65-F5344CB8AC3E}">
        <p14:creationId xmlns:p14="http://schemas.microsoft.com/office/powerpoint/2010/main" val="3832353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g801.imageshack.us/img801/7858/aberchr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698" y="1107118"/>
            <a:ext cx="6816066" cy="509826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OUVERTURE</a:t>
            </a:r>
            <a:endParaRPr lang="cs-CZ" dirty="0"/>
          </a:p>
        </p:txBody>
      </p:sp>
      <p:sp>
        <p:nvSpPr>
          <p:cNvPr id="2" name="ZoneTexte 1"/>
          <p:cNvSpPr txBox="1"/>
          <p:nvPr/>
        </p:nvSpPr>
        <p:spPr>
          <a:xfrm>
            <a:off x="1495425" y="535580"/>
            <a:ext cx="6670544" cy="369332"/>
          </a:xfrm>
          <a:prstGeom prst="rect">
            <a:avLst/>
          </a:prstGeom>
          <a:noFill/>
        </p:spPr>
        <p:txBody>
          <a:bodyPr wrap="none" rtlCol="0">
            <a:spAutoFit/>
          </a:bodyPr>
          <a:lstStyle/>
          <a:p>
            <a:r>
              <a:rPr lang="fr-FR" dirty="0"/>
              <a:t>En fermant à fond, parfois on aboutit à des aberrations chromatiques</a:t>
            </a:r>
          </a:p>
        </p:txBody>
      </p:sp>
    </p:spTree>
    <p:extLst>
      <p:ext uri="{BB962C8B-B14F-4D97-AF65-F5344CB8AC3E}">
        <p14:creationId xmlns:p14="http://schemas.microsoft.com/office/powerpoint/2010/main" val="4211371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objectif-photographe.fr/wp-content/uploads/2014/02/photo-n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82" y="750498"/>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079631" y="6465498"/>
            <a:ext cx="2861168" cy="369332"/>
          </a:xfrm>
          <a:prstGeom prst="rect">
            <a:avLst/>
          </a:prstGeom>
          <a:noFill/>
        </p:spPr>
        <p:txBody>
          <a:bodyPr wrap="none" rtlCol="0">
            <a:spAutoFit/>
          </a:bodyPr>
          <a:lstStyle/>
          <a:p>
            <a:r>
              <a:rPr lang="fr-FR" i="1" dirty="0"/>
              <a:t>f/16 – </a:t>
            </a:r>
            <a:r>
              <a:rPr lang="fr-FR" b="1" i="1" dirty="0"/>
              <a:t>0,5 seconde</a:t>
            </a:r>
            <a:r>
              <a:rPr lang="fr-FR" i="1" dirty="0"/>
              <a:t> – ISO 400</a:t>
            </a:r>
            <a:endParaRPr lang="fr-FR" dirty="0"/>
          </a:p>
        </p:txBody>
      </p:sp>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LA VITESSE</a:t>
            </a:r>
            <a:endParaRPr lang="cs-CZ" dirty="0"/>
          </a:p>
        </p:txBody>
      </p:sp>
    </p:spTree>
    <p:extLst>
      <p:ext uri="{BB962C8B-B14F-4D97-AF65-F5344CB8AC3E}">
        <p14:creationId xmlns:p14="http://schemas.microsoft.com/office/powerpoint/2010/main" val="538202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délník 17"/>
          <p:cNvSpPr/>
          <p:nvPr/>
        </p:nvSpPr>
        <p:spPr>
          <a:xfrm>
            <a:off x="323850" y="549275"/>
            <a:ext cx="6523038"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0" name="Obdélník 17"/>
          <p:cNvSpPr/>
          <p:nvPr/>
        </p:nvSpPr>
        <p:spPr>
          <a:xfrm>
            <a:off x="7110413" y="549275"/>
            <a:ext cx="1838325" cy="49022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1025" y="750407"/>
            <a:ext cx="1410868" cy="114511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294" y="3458636"/>
            <a:ext cx="1321839" cy="180955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282" y="2183747"/>
            <a:ext cx="1469168" cy="1102771"/>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600" y="1696979"/>
            <a:ext cx="6062674" cy="1680065"/>
          </a:xfrm>
          <a:prstGeom prst="rect">
            <a:avLst/>
          </a:prstGeom>
        </p:spPr>
      </p:pic>
      <p:sp>
        <p:nvSpPr>
          <p:cNvPr id="3" name="ZoneTexte 2"/>
          <p:cNvSpPr txBox="1"/>
          <p:nvPr/>
        </p:nvSpPr>
        <p:spPr>
          <a:xfrm>
            <a:off x="1215739" y="3502418"/>
            <a:ext cx="670055" cy="369332"/>
          </a:xfrm>
          <a:prstGeom prst="rect">
            <a:avLst/>
          </a:prstGeom>
          <a:noFill/>
        </p:spPr>
        <p:txBody>
          <a:bodyPr wrap="none" rtlCol="0">
            <a:spAutoFit/>
          </a:bodyPr>
          <a:lstStyle/>
          <a:p>
            <a:r>
              <a:rPr lang="cs-CZ" dirty="0"/>
              <a:t>Point</a:t>
            </a:r>
            <a:endParaRPr lang="fr-FR" dirty="0"/>
          </a:p>
        </p:txBody>
      </p:sp>
      <p:sp>
        <p:nvSpPr>
          <p:cNvPr id="13" name="ZoneTexte 12"/>
          <p:cNvSpPr txBox="1"/>
          <p:nvPr/>
        </p:nvSpPr>
        <p:spPr>
          <a:xfrm>
            <a:off x="3309955" y="3502418"/>
            <a:ext cx="681597" cy="369332"/>
          </a:xfrm>
          <a:prstGeom prst="rect">
            <a:avLst/>
          </a:prstGeom>
          <a:noFill/>
        </p:spPr>
        <p:txBody>
          <a:bodyPr wrap="none" rtlCol="0">
            <a:spAutoFit/>
          </a:bodyPr>
          <a:lstStyle/>
          <a:p>
            <a:r>
              <a:rPr lang="fr-FR" dirty="0"/>
              <a:t>Ligne</a:t>
            </a:r>
          </a:p>
        </p:txBody>
      </p:sp>
      <p:sp>
        <p:nvSpPr>
          <p:cNvPr id="14" name="ZoneTexte 13"/>
          <p:cNvSpPr txBox="1"/>
          <p:nvPr/>
        </p:nvSpPr>
        <p:spPr>
          <a:xfrm>
            <a:off x="5305009" y="3502418"/>
            <a:ext cx="882293" cy="369332"/>
          </a:xfrm>
          <a:prstGeom prst="rect">
            <a:avLst/>
          </a:prstGeom>
          <a:noFill/>
        </p:spPr>
        <p:txBody>
          <a:bodyPr wrap="none" rtlCol="0">
            <a:spAutoFit/>
          </a:bodyPr>
          <a:lstStyle/>
          <a:p>
            <a:r>
              <a:rPr lang="fr-FR" dirty="0"/>
              <a:t>Surface</a:t>
            </a:r>
          </a:p>
        </p:txBody>
      </p:sp>
      <p:sp>
        <p:nvSpPr>
          <p:cNvPr id="1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TRIANGULATION</a:t>
            </a:r>
          </a:p>
        </p:txBody>
      </p:sp>
    </p:spTree>
    <p:extLst>
      <p:ext uri="{BB962C8B-B14F-4D97-AF65-F5344CB8AC3E}">
        <p14:creationId xmlns:p14="http://schemas.microsoft.com/office/powerpoint/2010/main" val="3560023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ans titre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907" y="884375"/>
            <a:ext cx="7832485" cy="440577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LA VITESSE</a:t>
            </a:r>
            <a:endParaRPr lang="cs-CZ" dirty="0"/>
          </a:p>
        </p:txBody>
      </p:sp>
    </p:spTree>
    <p:extLst>
      <p:ext uri="{BB962C8B-B14F-4D97-AF65-F5344CB8AC3E}">
        <p14:creationId xmlns:p14="http://schemas.microsoft.com/office/powerpoint/2010/main" val="968657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manfrottobags.com/wp-content/uploads/2014/07/BTSDC-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775" y="509540"/>
            <a:ext cx="5229225" cy="3484789"/>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www.francini-mycologie.fr/PHOTO_NUMERIQUE/Retardate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581508"/>
            <a:ext cx="4800600" cy="301773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LA VITESSE</a:t>
            </a:r>
            <a:endParaRPr lang="cs-CZ" dirty="0"/>
          </a:p>
        </p:txBody>
      </p:sp>
      <p:sp>
        <p:nvSpPr>
          <p:cNvPr id="4" name="ZoneTexte 3"/>
          <p:cNvSpPr txBox="1"/>
          <p:nvPr/>
        </p:nvSpPr>
        <p:spPr>
          <a:xfrm>
            <a:off x="5753100" y="774700"/>
            <a:ext cx="887102" cy="369332"/>
          </a:xfrm>
          <a:prstGeom prst="rect">
            <a:avLst/>
          </a:prstGeom>
          <a:noFill/>
        </p:spPr>
        <p:txBody>
          <a:bodyPr wrap="none" rtlCol="0">
            <a:spAutoFit/>
          </a:bodyPr>
          <a:lstStyle/>
          <a:p>
            <a:r>
              <a:rPr lang="fr-FR" dirty="0"/>
              <a:t>Trépied</a:t>
            </a:r>
          </a:p>
        </p:txBody>
      </p:sp>
      <p:sp>
        <p:nvSpPr>
          <p:cNvPr id="8" name="ZoneTexte 7"/>
          <p:cNvSpPr txBox="1"/>
          <p:nvPr/>
        </p:nvSpPr>
        <p:spPr>
          <a:xfrm>
            <a:off x="2503487" y="4170494"/>
            <a:ext cx="1303755" cy="369332"/>
          </a:xfrm>
          <a:prstGeom prst="rect">
            <a:avLst/>
          </a:prstGeom>
          <a:noFill/>
        </p:spPr>
        <p:txBody>
          <a:bodyPr wrap="none" rtlCol="0">
            <a:spAutoFit/>
          </a:bodyPr>
          <a:lstStyle/>
          <a:p>
            <a:r>
              <a:rPr lang="fr-FR" dirty="0"/>
              <a:t>Retardateur</a:t>
            </a:r>
          </a:p>
        </p:txBody>
      </p:sp>
    </p:spTree>
    <p:extLst>
      <p:ext uri="{BB962C8B-B14F-4D97-AF65-F5344CB8AC3E}">
        <p14:creationId xmlns:p14="http://schemas.microsoft.com/office/powerpoint/2010/main" val="4212279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objectif-stabilisation-nikon-ca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1" y="1511330"/>
            <a:ext cx="8144535" cy="239844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182483" y="4390845"/>
            <a:ext cx="5334089" cy="646331"/>
          </a:xfrm>
          <a:prstGeom prst="rect">
            <a:avLst/>
          </a:prstGeom>
          <a:noFill/>
        </p:spPr>
        <p:txBody>
          <a:bodyPr wrap="none" rtlCol="0">
            <a:spAutoFit/>
          </a:bodyPr>
          <a:lstStyle/>
          <a:p>
            <a:r>
              <a:rPr lang="fr-FR" b="1" dirty="0"/>
              <a:t>Utilisez la stabilisation de votre objectif (si disponible)</a:t>
            </a:r>
          </a:p>
          <a:p>
            <a:endParaRPr lang="fr-FR" dirty="0"/>
          </a:p>
        </p:txBody>
      </p:sp>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LA VITESSE</a:t>
            </a:r>
            <a:endParaRPr lang="cs-CZ" dirty="0"/>
          </a:p>
        </p:txBody>
      </p:sp>
    </p:spTree>
    <p:extLst>
      <p:ext uri="{BB962C8B-B14F-4D97-AF65-F5344CB8AC3E}">
        <p14:creationId xmlns:p14="http://schemas.microsoft.com/office/powerpoint/2010/main" val="2277180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hoto-ne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19" y="750498"/>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LA VITESSE</a:t>
            </a:r>
            <a:endParaRPr lang="cs-CZ" dirty="0"/>
          </a:p>
        </p:txBody>
      </p:sp>
    </p:spTree>
    <p:extLst>
      <p:ext uri="{BB962C8B-B14F-4D97-AF65-F5344CB8AC3E}">
        <p14:creationId xmlns:p14="http://schemas.microsoft.com/office/powerpoint/2010/main" val="3387957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SO et QUALITE d'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37" y="1107059"/>
            <a:ext cx="8424545" cy="473880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p:cNvCxnSpPr/>
          <p:nvPr/>
        </p:nvCxnSpPr>
        <p:spPr>
          <a:xfrm>
            <a:off x="4322618" y="2029691"/>
            <a:ext cx="0" cy="1281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4973782" y="2029691"/>
            <a:ext cx="0" cy="640772"/>
          </a:xfrm>
          <a:prstGeom prst="line">
            <a:avLst/>
          </a:prstGeom>
        </p:spPr>
        <p:style>
          <a:lnRef idx="1">
            <a:schemeClr val="accent1"/>
          </a:lnRef>
          <a:fillRef idx="0">
            <a:schemeClr val="accent1"/>
          </a:fillRef>
          <a:effectRef idx="0">
            <a:schemeClr val="accent1"/>
          </a:effectRef>
          <a:fontRef idx="minor">
            <a:schemeClr val="tx1"/>
          </a:fontRef>
        </p:style>
      </p:cxnSp>
      <p:sp>
        <p:nvSpPr>
          <p:cNvPr id="8"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L’EXPOSITION : LA VITESSE</a:t>
            </a:r>
            <a:endParaRPr lang="cs-CZ" dirty="0"/>
          </a:p>
        </p:txBody>
      </p:sp>
    </p:spTree>
    <p:extLst>
      <p:ext uri="{BB962C8B-B14F-4D97-AF65-F5344CB8AC3E}">
        <p14:creationId xmlns:p14="http://schemas.microsoft.com/office/powerpoint/2010/main" val="2540944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objectif-photographe.fr/wp-content/uploads/2014/02/photo-ne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98" y="802256"/>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LA MISE AU POINT</a:t>
            </a:r>
            <a:endParaRPr lang="cs-CZ" dirty="0"/>
          </a:p>
        </p:txBody>
      </p:sp>
    </p:spTree>
    <p:extLst>
      <p:ext uri="{BB962C8B-B14F-4D97-AF65-F5344CB8AC3E}">
        <p14:creationId xmlns:p14="http://schemas.microsoft.com/office/powerpoint/2010/main" val="25516302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
        <p:nvSpPr>
          <p:cNvPr id="2" name="ZoneTexte 1"/>
          <p:cNvSpPr txBox="1"/>
          <p:nvPr/>
        </p:nvSpPr>
        <p:spPr>
          <a:xfrm>
            <a:off x="520700" y="1587500"/>
            <a:ext cx="8204200" cy="4401205"/>
          </a:xfrm>
          <a:prstGeom prst="rect">
            <a:avLst/>
          </a:prstGeom>
          <a:noFill/>
        </p:spPr>
        <p:txBody>
          <a:bodyPr wrap="square" rtlCol="0">
            <a:spAutoFit/>
          </a:bodyPr>
          <a:lstStyle/>
          <a:p>
            <a:r>
              <a:rPr lang="fr-FR" sz="2800" dirty="0"/>
              <a:t>ISO 100-400 suivant l’appareil</a:t>
            </a:r>
          </a:p>
          <a:p>
            <a:endParaRPr lang="fr-FR" sz="2800" dirty="0"/>
          </a:p>
          <a:p>
            <a:endParaRPr lang="fr-FR" sz="2800" dirty="0"/>
          </a:p>
          <a:p>
            <a:r>
              <a:rPr lang="fr-FR" sz="2800" dirty="0"/>
              <a:t>Ouverture : 8-22, suivant la scène</a:t>
            </a:r>
          </a:p>
          <a:p>
            <a:endParaRPr lang="fr-FR" sz="2800" dirty="0"/>
          </a:p>
          <a:p>
            <a:r>
              <a:rPr lang="fr-FR" sz="2800" dirty="0"/>
              <a:t>Vitesse suffisamment rapide pour éviter le flou de bougé ou utilisation d’un pied et d’un retardateur</a:t>
            </a:r>
          </a:p>
          <a:p>
            <a:endParaRPr lang="fr-FR" sz="2800" dirty="0"/>
          </a:p>
          <a:p>
            <a:endParaRPr lang="fr-FR" sz="2800" dirty="0"/>
          </a:p>
          <a:p>
            <a:r>
              <a:rPr lang="fr-FR" sz="2800" dirty="0"/>
              <a:t>ATTENTION AUX EXIF!</a:t>
            </a:r>
          </a:p>
        </p:txBody>
      </p:sp>
    </p:spTree>
    <p:extLst>
      <p:ext uri="{BB962C8B-B14F-4D97-AF65-F5344CB8AC3E}">
        <p14:creationId xmlns:p14="http://schemas.microsoft.com/office/powerpoint/2010/main" val="565625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QUOI?</a:t>
            </a:r>
            <a:endParaRPr lang="cs-CZ" dirty="0"/>
          </a:p>
        </p:txBody>
      </p:sp>
      <p:pic>
        <p:nvPicPr>
          <p:cNvPr id="59394" name="Picture 2" descr="https://wallpapers99.com/Glitter_3D_Glass_Object--w1280x960--77--0--images/wallpaper/1280x960/Glitter_3D_Glass_Object_209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475" y="825500"/>
            <a:ext cx="4883150" cy="366236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p:cNvCxnSpPr/>
          <p:nvPr/>
        </p:nvCxnSpPr>
        <p:spPr>
          <a:xfrm flipH="1">
            <a:off x="498475" y="825500"/>
            <a:ext cx="5216525" cy="4114800"/>
          </a:xfrm>
          <a:prstGeom prst="line">
            <a:avLst/>
          </a:prstGeom>
        </p:spPr>
        <p:style>
          <a:lnRef idx="3">
            <a:schemeClr val="dk1"/>
          </a:lnRef>
          <a:fillRef idx="0">
            <a:schemeClr val="dk1"/>
          </a:fillRef>
          <a:effectRef idx="2">
            <a:schemeClr val="dk1"/>
          </a:effectRef>
          <a:fontRef idx="minor">
            <a:schemeClr val="tx1"/>
          </a:fontRef>
        </p:style>
      </p:cxnSp>
      <p:cxnSp>
        <p:nvCxnSpPr>
          <p:cNvPr id="7" name="Connecteur droit 6"/>
          <p:cNvCxnSpPr/>
          <p:nvPr/>
        </p:nvCxnSpPr>
        <p:spPr>
          <a:xfrm>
            <a:off x="190500" y="596900"/>
            <a:ext cx="5359400" cy="4343400"/>
          </a:xfrm>
          <a:prstGeom prst="line">
            <a:avLst/>
          </a:prstGeom>
        </p:spPr>
        <p:style>
          <a:lnRef idx="3">
            <a:schemeClr val="dk1"/>
          </a:lnRef>
          <a:fillRef idx="0">
            <a:schemeClr val="dk1"/>
          </a:fillRef>
          <a:effectRef idx="2">
            <a:schemeClr val="dk1"/>
          </a:effectRef>
          <a:fontRef idx="minor">
            <a:schemeClr val="tx1"/>
          </a:fontRef>
        </p:style>
      </p:cxnSp>
      <p:pic>
        <p:nvPicPr>
          <p:cNvPr id="59396" name="Picture 4" descr="http://marius.sucan.ro/media/files/making-of/piano-room/originals/wall-pain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100" y="3455873"/>
            <a:ext cx="3987800" cy="31886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12"/>
          <p:cNvCxnSpPr/>
          <p:nvPr/>
        </p:nvCxnSpPr>
        <p:spPr>
          <a:xfrm flipH="1">
            <a:off x="4991100" y="3455873"/>
            <a:ext cx="3987800" cy="3188634"/>
          </a:xfrm>
          <a:prstGeom prst="line">
            <a:avLst/>
          </a:prstGeom>
        </p:spPr>
        <p:style>
          <a:lnRef idx="3">
            <a:schemeClr val="dk1"/>
          </a:lnRef>
          <a:fillRef idx="0">
            <a:schemeClr val="dk1"/>
          </a:fillRef>
          <a:effectRef idx="2">
            <a:schemeClr val="dk1"/>
          </a:effectRef>
          <a:fontRef idx="minor">
            <a:schemeClr val="tx1"/>
          </a:fontRef>
        </p:style>
      </p:cxnSp>
      <p:cxnSp>
        <p:nvCxnSpPr>
          <p:cNvPr id="14" name="Connecteur droit 13"/>
          <p:cNvCxnSpPr/>
          <p:nvPr/>
        </p:nvCxnSpPr>
        <p:spPr>
          <a:xfrm>
            <a:off x="4889500" y="3168267"/>
            <a:ext cx="4089400" cy="3605596"/>
          </a:xfrm>
          <a:prstGeom prst="line">
            <a:avLst/>
          </a:prstGeom>
        </p:spPr>
        <p:style>
          <a:lnRef idx="3">
            <a:schemeClr val="dk1"/>
          </a:lnRef>
          <a:fillRef idx="0">
            <a:schemeClr val="dk1"/>
          </a:fillRef>
          <a:effectRef idx="2">
            <a:schemeClr val="dk1"/>
          </a:effectRef>
          <a:fontRef idx="minor">
            <a:schemeClr val="tx1"/>
          </a:fontRef>
        </p:style>
      </p:cxnSp>
      <p:sp>
        <p:nvSpPr>
          <p:cNvPr id="19" name="ZoneTexte 18"/>
          <p:cNvSpPr txBox="1"/>
          <p:nvPr/>
        </p:nvSpPr>
        <p:spPr>
          <a:xfrm>
            <a:off x="5715000" y="1447800"/>
            <a:ext cx="1217000" cy="646331"/>
          </a:xfrm>
          <a:prstGeom prst="rect">
            <a:avLst/>
          </a:prstGeom>
          <a:noFill/>
        </p:spPr>
        <p:txBody>
          <a:bodyPr wrap="none" rtlCol="0">
            <a:spAutoFit/>
          </a:bodyPr>
          <a:lstStyle/>
          <a:p>
            <a:r>
              <a:rPr lang="fr-FR" dirty="0"/>
              <a:t>BRILLANT</a:t>
            </a:r>
          </a:p>
          <a:p>
            <a:r>
              <a:rPr lang="fr-FR" dirty="0"/>
              <a:t>REFLEXION</a:t>
            </a:r>
          </a:p>
        </p:txBody>
      </p:sp>
      <p:sp>
        <p:nvSpPr>
          <p:cNvPr id="20" name="ZoneTexte 19"/>
          <p:cNvSpPr txBox="1"/>
          <p:nvPr/>
        </p:nvSpPr>
        <p:spPr>
          <a:xfrm>
            <a:off x="3594100" y="5892800"/>
            <a:ext cx="1097736" cy="369332"/>
          </a:xfrm>
          <a:prstGeom prst="rect">
            <a:avLst/>
          </a:prstGeom>
          <a:noFill/>
        </p:spPr>
        <p:txBody>
          <a:bodyPr wrap="none" rtlCol="0">
            <a:spAutoFit/>
          </a:bodyPr>
          <a:lstStyle/>
          <a:p>
            <a:r>
              <a:rPr lang="fr-FR" dirty="0"/>
              <a:t>TROP UNI</a:t>
            </a:r>
          </a:p>
        </p:txBody>
      </p:sp>
    </p:spTree>
    <p:extLst>
      <p:ext uri="{BB962C8B-B14F-4D97-AF65-F5344CB8AC3E}">
        <p14:creationId xmlns:p14="http://schemas.microsoft.com/office/powerpoint/2010/main" val="1621840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QUOI?</a:t>
            </a:r>
            <a:endParaRPr lang="cs-CZ" dirty="0"/>
          </a:p>
        </p:txBody>
      </p:sp>
      <p:pic>
        <p:nvPicPr>
          <p:cNvPr id="61442" name="Picture 2" descr="http://bp2.blogger.com/_tKxXcQqFJZs/SEMAjsKHyaI/AAAAAAAAASU/BPymVb7OGHM/s1600/zoom_2634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787" y="1006474"/>
            <a:ext cx="6956425" cy="521365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eur droit 11"/>
          <p:cNvCxnSpPr/>
          <p:nvPr/>
        </p:nvCxnSpPr>
        <p:spPr>
          <a:xfrm flipH="1">
            <a:off x="825500" y="787400"/>
            <a:ext cx="7353301" cy="5842000"/>
          </a:xfrm>
          <a:prstGeom prst="line">
            <a:avLst/>
          </a:prstGeom>
        </p:spPr>
        <p:style>
          <a:lnRef idx="3">
            <a:schemeClr val="dk1"/>
          </a:lnRef>
          <a:fillRef idx="0">
            <a:schemeClr val="dk1"/>
          </a:fillRef>
          <a:effectRef idx="2">
            <a:schemeClr val="dk1"/>
          </a:effectRef>
          <a:fontRef idx="minor">
            <a:schemeClr val="tx1"/>
          </a:fontRef>
        </p:style>
      </p:cxnSp>
      <p:cxnSp>
        <p:nvCxnSpPr>
          <p:cNvPr id="15" name="Connecteur droit 14"/>
          <p:cNvCxnSpPr/>
          <p:nvPr/>
        </p:nvCxnSpPr>
        <p:spPr>
          <a:xfrm>
            <a:off x="876300" y="762000"/>
            <a:ext cx="7404100" cy="5664200"/>
          </a:xfrm>
          <a:prstGeom prst="line">
            <a:avLst/>
          </a:prstGeom>
        </p:spPr>
        <p:style>
          <a:lnRef idx="3">
            <a:schemeClr val="dk1"/>
          </a:lnRef>
          <a:fillRef idx="0">
            <a:schemeClr val="dk1"/>
          </a:fillRef>
          <a:effectRef idx="2">
            <a:schemeClr val="dk1"/>
          </a:effectRef>
          <a:fontRef idx="minor">
            <a:schemeClr val="tx1"/>
          </a:fontRef>
        </p:style>
      </p:cxnSp>
      <p:sp>
        <p:nvSpPr>
          <p:cNvPr id="17" name="ZoneTexte 16"/>
          <p:cNvSpPr txBox="1"/>
          <p:nvPr/>
        </p:nvSpPr>
        <p:spPr>
          <a:xfrm>
            <a:off x="1409700" y="527605"/>
            <a:ext cx="2172903" cy="369332"/>
          </a:xfrm>
          <a:prstGeom prst="rect">
            <a:avLst/>
          </a:prstGeom>
          <a:noFill/>
        </p:spPr>
        <p:txBody>
          <a:bodyPr wrap="none" rtlCol="0">
            <a:spAutoFit/>
          </a:bodyPr>
          <a:lstStyle/>
          <a:p>
            <a:r>
              <a:rPr lang="fr-FR" dirty="0"/>
              <a:t>TROP DE CONTRASTE</a:t>
            </a:r>
          </a:p>
        </p:txBody>
      </p:sp>
    </p:spTree>
    <p:extLst>
      <p:ext uri="{BB962C8B-B14F-4D97-AF65-F5344CB8AC3E}">
        <p14:creationId xmlns:p14="http://schemas.microsoft.com/office/powerpoint/2010/main" val="2084380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tatue guerrier Chinois Archer 100 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1066800"/>
            <a:ext cx="4991100" cy="499110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QUOI?</a:t>
            </a:r>
            <a:endParaRPr lang="cs-CZ" dirty="0"/>
          </a:p>
        </p:txBody>
      </p:sp>
      <p:sp>
        <p:nvSpPr>
          <p:cNvPr id="5" name="ZoneTexte 4"/>
          <p:cNvSpPr txBox="1"/>
          <p:nvPr/>
        </p:nvSpPr>
        <p:spPr>
          <a:xfrm>
            <a:off x="508000" y="515421"/>
            <a:ext cx="2355132" cy="369332"/>
          </a:xfrm>
          <a:prstGeom prst="rect">
            <a:avLst/>
          </a:prstGeom>
          <a:noFill/>
        </p:spPr>
        <p:txBody>
          <a:bodyPr wrap="none" rtlCol="0">
            <a:spAutoFit/>
          </a:bodyPr>
          <a:lstStyle/>
          <a:p>
            <a:r>
              <a:rPr lang="fr-FR" dirty="0"/>
              <a:t>BIEN EXPOSE, TEXTURE</a:t>
            </a:r>
          </a:p>
        </p:txBody>
      </p:sp>
    </p:spTree>
    <p:extLst>
      <p:ext uri="{BB962C8B-B14F-4D97-AF65-F5344CB8AC3E}">
        <p14:creationId xmlns:p14="http://schemas.microsoft.com/office/powerpoint/2010/main" val="38755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délník 17"/>
          <p:cNvSpPr/>
          <p:nvPr/>
        </p:nvSpPr>
        <p:spPr>
          <a:xfrm>
            <a:off x="323850" y="549275"/>
            <a:ext cx="6523038"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40" name="Obdélník 17"/>
          <p:cNvSpPr/>
          <p:nvPr/>
        </p:nvSpPr>
        <p:spPr>
          <a:xfrm>
            <a:off x="7110413" y="549275"/>
            <a:ext cx="1838325" cy="49022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1025" y="750407"/>
            <a:ext cx="1410868" cy="114511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294" y="3458636"/>
            <a:ext cx="1321839" cy="180955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282" y="2183747"/>
            <a:ext cx="1469168" cy="1102771"/>
          </a:xfrm>
          <a:prstGeom prst="rect">
            <a:avLst/>
          </a:prstGeom>
        </p:spPr>
      </p:pic>
      <p:pic>
        <p:nvPicPr>
          <p:cNvPr id="11" name="Zástupný symbol pro obsah 3" descr="1422_Z_20Scanner_20700CX_0026-LOW-RES.jpg"/>
          <p:cNvPicPr>
            <a:picLocks noGrp="1" noChangeAspect="1"/>
          </p:cNvPicPr>
          <p:nvPr>
            <p:ph idx="1"/>
          </p:nvPr>
        </p:nvPicPr>
        <p:blipFill>
          <a:blip r:embed="rId5" cstate="print"/>
          <a:stretch>
            <a:fillRect/>
          </a:stretch>
        </p:blipFill>
        <p:spPr>
          <a:xfrm>
            <a:off x="598605" y="333375"/>
            <a:ext cx="5688632" cy="4631216"/>
          </a:xfrm>
        </p:spPr>
      </p:pic>
      <p:sp>
        <p:nvSpPr>
          <p:cNvPr id="10"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TRIANGULATION</a:t>
            </a:r>
          </a:p>
        </p:txBody>
      </p:sp>
    </p:spTree>
    <p:extLst>
      <p:ext uri="{BB962C8B-B14F-4D97-AF65-F5344CB8AC3E}">
        <p14:creationId xmlns:p14="http://schemas.microsoft.com/office/powerpoint/2010/main" val="18509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culp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4" y="800100"/>
            <a:ext cx="8466667" cy="45212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QUOI?</a:t>
            </a:r>
            <a:endParaRPr lang="cs-CZ" dirty="0"/>
          </a:p>
        </p:txBody>
      </p:sp>
    </p:spTree>
    <p:extLst>
      <p:ext uri="{BB962C8B-B14F-4D97-AF65-F5344CB8AC3E}">
        <p14:creationId xmlns:p14="http://schemas.microsoft.com/office/powerpoint/2010/main" val="2149036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Build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4" y="777874"/>
            <a:ext cx="8421921" cy="45815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QUOI?</a:t>
            </a:r>
            <a:endParaRPr lang="cs-CZ" dirty="0"/>
          </a:p>
        </p:txBody>
      </p:sp>
    </p:spTree>
    <p:extLst>
      <p:ext uri="{BB962C8B-B14F-4D97-AF65-F5344CB8AC3E}">
        <p14:creationId xmlns:p14="http://schemas.microsoft.com/office/powerpoint/2010/main" val="33413328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
        <p:nvSpPr>
          <p:cNvPr id="5" name="ZoneTexte 4"/>
          <p:cNvSpPr txBox="1"/>
          <p:nvPr/>
        </p:nvSpPr>
        <p:spPr>
          <a:xfrm>
            <a:off x="3356026" y="579196"/>
            <a:ext cx="2431948" cy="369332"/>
          </a:xfrm>
          <a:prstGeom prst="rect">
            <a:avLst/>
          </a:prstGeom>
          <a:noFill/>
        </p:spPr>
        <p:txBody>
          <a:bodyPr wrap="none" rtlCol="0">
            <a:spAutoFit/>
          </a:bodyPr>
          <a:lstStyle/>
          <a:p>
            <a:r>
              <a:rPr lang="fr-FR" dirty="0"/>
              <a:t>Structure </a:t>
            </a:r>
            <a:r>
              <a:rPr lang="fr-FR" dirty="0" err="1"/>
              <a:t>from</a:t>
            </a:r>
            <a:r>
              <a:rPr lang="fr-FR" dirty="0"/>
              <a:t> MOTION</a:t>
            </a:r>
          </a:p>
        </p:txBody>
      </p:sp>
      <p:pic>
        <p:nvPicPr>
          <p:cNvPr id="58370" name="Picture 2" descr="Capturing Strategies for Interior spa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88" y="1090686"/>
            <a:ext cx="6086424" cy="2617164"/>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Capturing Strategies for exterior sp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4" y="3850008"/>
            <a:ext cx="5588255" cy="271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0215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pic>
        <p:nvPicPr>
          <p:cNvPr id="57346" name="Picture 2" descr="Capturing strateg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4" y="703262"/>
            <a:ext cx="8200133" cy="2230438"/>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Capturing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73" y="3303586"/>
            <a:ext cx="7746183" cy="302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858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llegorithmic.com/sites/default/files/Image2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 y="953998"/>
            <a:ext cx="8576945" cy="469051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Tree>
    <p:extLst>
      <p:ext uri="{BB962C8B-B14F-4D97-AF65-F5344CB8AC3E}">
        <p14:creationId xmlns:p14="http://schemas.microsoft.com/office/powerpoint/2010/main" val="23491118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2.bp.blogspot.com/-X5JyMR3zgb8/UYKCv4ugM7I/AAAAAAAAAgg/U9PUHndV2Kw/s1600/pri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173162"/>
            <a:ext cx="8255000" cy="136239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38244" y="3311847"/>
            <a:ext cx="2611356" cy="369332"/>
          </a:xfrm>
          <a:prstGeom prst="rect">
            <a:avLst/>
          </a:prstGeom>
          <a:noFill/>
        </p:spPr>
        <p:txBody>
          <a:bodyPr wrap="none" rtlCol="0">
            <a:spAutoFit/>
          </a:bodyPr>
          <a:lstStyle/>
          <a:p>
            <a:r>
              <a:rPr lang="fr-FR" dirty="0"/>
              <a:t>Chevauchement 60 à 80%</a:t>
            </a:r>
          </a:p>
        </p:txBody>
      </p:sp>
      <p:sp>
        <p:nvSpPr>
          <p:cNvPr id="8"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
        <p:nvSpPr>
          <p:cNvPr id="5" name="ZoneTexte 4"/>
          <p:cNvSpPr txBox="1"/>
          <p:nvPr/>
        </p:nvSpPr>
        <p:spPr>
          <a:xfrm>
            <a:off x="538244" y="2794000"/>
            <a:ext cx="2044855" cy="369332"/>
          </a:xfrm>
          <a:prstGeom prst="rect">
            <a:avLst/>
          </a:prstGeom>
          <a:noFill/>
        </p:spPr>
        <p:txBody>
          <a:bodyPr wrap="none" rtlCol="0">
            <a:spAutoFit/>
          </a:bodyPr>
          <a:lstStyle/>
          <a:p>
            <a:r>
              <a:rPr lang="fr-FR" dirty="0"/>
              <a:t>Attention au pied!!!</a:t>
            </a:r>
          </a:p>
        </p:txBody>
      </p:sp>
      <p:pic>
        <p:nvPicPr>
          <p:cNvPr id="54278" name="Picture 6" descr="see text below for 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100" y="3681179"/>
            <a:ext cx="4984750" cy="262530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avec flèche 6"/>
          <p:cNvCxnSpPr/>
          <p:nvPr/>
        </p:nvCxnSpPr>
        <p:spPr>
          <a:xfrm flipV="1">
            <a:off x="2768600" y="2654300"/>
            <a:ext cx="825500" cy="509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7755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pic>
        <p:nvPicPr>
          <p:cNvPr id="55298" name="Picture 2" descr="http://1.bp.blogspot.com/-MNKsuae8DM4/UYKE3hA6XWI/AAAAAAAAAhA/-F_yzZPVOG0/s1600/eubrontes_slide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944294"/>
            <a:ext cx="7054850" cy="476594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3"/>
          <p:cNvCxnSpPr/>
          <p:nvPr/>
        </p:nvCxnSpPr>
        <p:spPr>
          <a:xfrm>
            <a:off x="5854700" y="2768600"/>
            <a:ext cx="1028700" cy="193040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cxnSp>
        <p:nvCxnSpPr>
          <p:cNvPr id="7" name="Connecteur droit 6"/>
          <p:cNvCxnSpPr/>
          <p:nvPr/>
        </p:nvCxnSpPr>
        <p:spPr>
          <a:xfrm flipH="1">
            <a:off x="6883400" y="3327266"/>
            <a:ext cx="485775" cy="1371734"/>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cxnSp>
        <p:nvCxnSpPr>
          <p:cNvPr id="9" name="Connecteur droit 8"/>
          <p:cNvCxnSpPr/>
          <p:nvPr/>
        </p:nvCxnSpPr>
        <p:spPr>
          <a:xfrm>
            <a:off x="5854700" y="2768600"/>
            <a:ext cx="1514475" cy="558666"/>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cxnSp>
        <p:nvCxnSpPr>
          <p:cNvPr id="12" name="Connecteur droit 11"/>
          <p:cNvCxnSpPr/>
          <p:nvPr/>
        </p:nvCxnSpPr>
        <p:spPr>
          <a:xfrm flipV="1">
            <a:off x="3632200" y="3327266"/>
            <a:ext cx="3736975" cy="1041534"/>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660851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1.bp.blogspot.com/-kFzK631VKn4/UYKD9CwVUfI/AAAAAAAAAgs/FHtXE6y_C0Q/s1600/slide_06_me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630" y="673100"/>
            <a:ext cx="5752070" cy="490302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234167" y="5915853"/>
            <a:ext cx="6675665" cy="369332"/>
          </a:xfrm>
          <a:prstGeom prst="rect">
            <a:avLst/>
          </a:prstGeom>
          <a:noFill/>
        </p:spPr>
        <p:txBody>
          <a:bodyPr wrap="square" rtlCol="0">
            <a:spAutoFit/>
          </a:bodyPr>
          <a:lstStyle/>
          <a:p>
            <a:r>
              <a:rPr lang="fr-FR" dirty="0"/>
              <a:t>Incorporation d’une mire / échelle ou prise de mesures</a:t>
            </a:r>
          </a:p>
        </p:txBody>
      </p:sp>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PARAMETRES DE POSITION DE L’APPAREIL PHOTO</a:t>
            </a:r>
            <a:endParaRPr lang="cs-CZ" dirty="0"/>
          </a:p>
        </p:txBody>
      </p:sp>
    </p:spTree>
    <p:extLst>
      <p:ext uri="{BB962C8B-B14F-4D97-AF65-F5344CB8AC3E}">
        <p14:creationId xmlns:p14="http://schemas.microsoft.com/office/powerpoint/2010/main" val="10205856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LES PARAMETRES DE POSITION DE L’APPAREIL PHOTO</a:t>
            </a:r>
            <a:endParaRPr lang="cs-CZ" dirty="0"/>
          </a:p>
        </p:txBody>
      </p:sp>
      <p:pic>
        <p:nvPicPr>
          <p:cNvPr id="2" name="Image 1"/>
          <p:cNvPicPr>
            <a:picLocks noChangeAspect="1"/>
          </p:cNvPicPr>
          <p:nvPr/>
        </p:nvPicPr>
        <p:blipFill>
          <a:blip r:embed="rId2"/>
          <a:stretch>
            <a:fillRect/>
          </a:stretch>
        </p:blipFill>
        <p:spPr>
          <a:xfrm>
            <a:off x="592797" y="1000664"/>
            <a:ext cx="8043219" cy="4908430"/>
          </a:xfrm>
          <a:prstGeom prst="rect">
            <a:avLst/>
          </a:prstGeom>
        </p:spPr>
      </p:pic>
      <p:sp>
        <p:nvSpPr>
          <p:cNvPr id="3" name="ZoneTexte 2"/>
          <p:cNvSpPr txBox="1"/>
          <p:nvPr/>
        </p:nvSpPr>
        <p:spPr>
          <a:xfrm>
            <a:off x="897147" y="5909094"/>
            <a:ext cx="1632178" cy="369332"/>
          </a:xfrm>
          <a:prstGeom prst="rect">
            <a:avLst/>
          </a:prstGeom>
          <a:noFill/>
        </p:spPr>
        <p:txBody>
          <a:bodyPr wrap="none" rtlCol="0">
            <a:spAutoFit/>
          </a:bodyPr>
          <a:lstStyle/>
          <a:p>
            <a:r>
              <a:rPr lang="fr-FR" dirty="0"/>
              <a:t>Mise à l’échelle</a:t>
            </a:r>
          </a:p>
        </p:txBody>
      </p:sp>
    </p:spTree>
    <p:extLst>
      <p:ext uri="{BB962C8B-B14F-4D97-AF65-F5344CB8AC3E}">
        <p14:creationId xmlns:p14="http://schemas.microsoft.com/office/powerpoint/2010/main" val="32878950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Prise de vue par perche (Cliché : Laeticia Bor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193627"/>
            <a:ext cx="5124450" cy="3418310"/>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montrez une point de vue différent en photographiant un paysage au ras du so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3810000" cy="253365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3"/>
          <p:cNvCxnSpPr/>
          <p:nvPr/>
        </p:nvCxnSpPr>
        <p:spPr>
          <a:xfrm>
            <a:off x="508000" y="796925"/>
            <a:ext cx="4318000" cy="292100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6" name="Connecteur droit 5"/>
          <p:cNvCxnSpPr/>
          <p:nvPr/>
        </p:nvCxnSpPr>
        <p:spPr>
          <a:xfrm flipH="1">
            <a:off x="508000" y="695325"/>
            <a:ext cx="4318000" cy="302260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10"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Tree>
    <p:extLst>
      <p:ext uri="{BB962C8B-B14F-4D97-AF65-F5344CB8AC3E}">
        <p14:creationId xmlns:p14="http://schemas.microsoft.com/office/powerpoint/2010/main" val="210745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délník 17"/>
          <p:cNvSpPr/>
          <p:nvPr/>
        </p:nvSpPr>
        <p:spPr>
          <a:xfrm>
            <a:off x="323850" y="549275"/>
            <a:ext cx="6523038" cy="48958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9" name="Connecteur droit 18"/>
          <p:cNvCxnSpPr/>
          <p:nvPr/>
        </p:nvCxnSpPr>
        <p:spPr>
          <a:xfrm>
            <a:off x="0" y="6552974"/>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dirty="0"/>
              <a:t>LES SCANNER</a:t>
            </a:r>
            <a:r>
              <a:rPr lang="fr-FR" dirty="0"/>
              <a:t>S</a:t>
            </a:r>
            <a:r>
              <a:rPr lang="cs-CZ" dirty="0"/>
              <a:t> - TRIANGULATION</a:t>
            </a:r>
          </a:p>
        </p:txBody>
      </p:sp>
      <p:pic>
        <p:nvPicPr>
          <p:cNvPr id="14"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14" y="1104186"/>
            <a:ext cx="5801710" cy="3786027"/>
          </a:xfrm>
          <a:prstGeom prst="rect">
            <a:avLst/>
          </a:prstGeom>
        </p:spPr>
      </p:pic>
    </p:spTree>
    <p:extLst>
      <p:ext uri="{BB962C8B-B14F-4D97-AF65-F5344CB8AC3E}">
        <p14:creationId xmlns:p14="http://schemas.microsoft.com/office/powerpoint/2010/main" val="304197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rone photogrammetry, UAV survey, drone survey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907" y="784406"/>
            <a:ext cx="6306185" cy="550114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Tree>
    <p:extLst>
      <p:ext uri="{BB962C8B-B14F-4D97-AF65-F5344CB8AC3E}">
        <p14:creationId xmlns:p14="http://schemas.microsoft.com/office/powerpoint/2010/main" val="120577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upport.pix4d.com/hc/article_attachments/115013088586/gsd_cal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 y="556383"/>
            <a:ext cx="8531225" cy="574726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spTree>
    <p:extLst>
      <p:ext uri="{BB962C8B-B14F-4D97-AF65-F5344CB8AC3E}">
        <p14:creationId xmlns:p14="http://schemas.microsoft.com/office/powerpoint/2010/main" val="2734367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shoot_i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6640" y="3810508"/>
            <a:ext cx="5334000" cy="30474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pp_five_pa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 y="1320070"/>
            <a:ext cx="8028305" cy="280139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 – LE PLAN DE VOL</a:t>
            </a:r>
            <a:endParaRPr lang="cs-CZ" dirty="0"/>
          </a:p>
        </p:txBody>
      </p:sp>
    </p:spTree>
    <p:extLst>
      <p:ext uri="{BB962C8B-B14F-4D97-AF65-F5344CB8AC3E}">
        <p14:creationId xmlns:p14="http://schemas.microsoft.com/office/powerpoint/2010/main" val="37963977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sctec.de/wp-content/uploads/2015/02/uav-photogrammetry-remote-sensing-asctec-falcon-8-3d-modelling-othophoto-georeferenced-gis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13" y="786131"/>
            <a:ext cx="3919307" cy="220526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pic>
        <p:nvPicPr>
          <p:cNvPr id="3076" name="Picture 4" descr="http://www.asctec.de/wp-content/uploads/2015/02/uav-photogrammetry-remote-sensing-asctec-falcon-8-3d-modelling-othophoto-georeferenced-gis_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121" y="2926079"/>
            <a:ext cx="6274683" cy="353055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245462" y="786131"/>
            <a:ext cx="3056799" cy="369332"/>
          </a:xfrm>
          <a:prstGeom prst="rect">
            <a:avLst/>
          </a:prstGeom>
          <a:noFill/>
        </p:spPr>
        <p:txBody>
          <a:bodyPr wrap="none" rtlCol="0">
            <a:spAutoFit/>
          </a:bodyPr>
          <a:lstStyle/>
          <a:p>
            <a:r>
              <a:rPr lang="fr-FR" dirty="0"/>
              <a:t>Attention aux zones occultées!</a:t>
            </a:r>
          </a:p>
        </p:txBody>
      </p:sp>
    </p:spTree>
    <p:extLst>
      <p:ext uri="{BB962C8B-B14F-4D97-AF65-F5344CB8AC3E}">
        <p14:creationId xmlns:p14="http://schemas.microsoft.com/office/powerpoint/2010/main" val="798291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pic>
        <p:nvPicPr>
          <p:cNvPr id="4098" name="Picture 2" descr="http://www.asctec.de/wp-content/uploads/2015/02/uav-photogrammetry-remote-sensing-asctec-falcon-8-3d-modelling-othophoto-georeferenced-gis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1196975"/>
            <a:ext cx="71437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157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upport.pix4d.com/hc/article_attachments/115013260743/kba_224253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85" y="827269"/>
            <a:ext cx="6869430" cy="546399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 – EFFET DE LA FOCALE</a:t>
            </a:r>
            <a:endParaRPr lang="cs-CZ" dirty="0"/>
          </a:p>
        </p:txBody>
      </p:sp>
    </p:spTree>
    <p:extLst>
      <p:ext uri="{BB962C8B-B14F-4D97-AF65-F5344CB8AC3E}">
        <p14:creationId xmlns:p14="http://schemas.microsoft.com/office/powerpoint/2010/main" val="37800815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a:t>
            </a:r>
            <a:endParaRPr lang="cs-CZ" dirty="0"/>
          </a:p>
        </p:txBody>
      </p:sp>
      <p:pic>
        <p:nvPicPr>
          <p:cNvPr id="7170" name="Picture 2" descr="https://support.pix4d.com/hc/article_attachments/115013260763/overlap_altitud_imager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05" y="591878"/>
            <a:ext cx="7539990" cy="564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99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5"/>
          <p:cNvSpPr txBox="1">
            <a:spLocks noChangeArrowheads="1"/>
          </p:cNvSpPr>
          <p:nvPr/>
        </p:nvSpPr>
        <p:spPr bwMode="auto">
          <a:xfrm>
            <a:off x="361949" y="5579781"/>
            <a:ext cx="57222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buFontTx/>
              <a:buNone/>
            </a:pPr>
            <a:r>
              <a:rPr lang="fr-FR" altLang="fr-FR" sz="1600" dirty="0">
                <a:solidFill>
                  <a:schemeClr val="tx1"/>
                </a:solidFill>
                <a:latin typeface="Arial" panose="020B0604020202020204" pitchFamily="34" charset="0"/>
              </a:rPr>
              <a:t>Temps d’acquisition: 2 min pour les photographies, 15 min de traitement environ</a:t>
            </a:r>
          </a:p>
          <a:p>
            <a:pPr eaLnBrk="1" hangingPunct="1">
              <a:spcBef>
                <a:spcPct val="0"/>
              </a:spcBef>
              <a:buFontTx/>
              <a:buNone/>
            </a:pPr>
            <a:r>
              <a:rPr lang="fr-FR" altLang="fr-FR" sz="1600" dirty="0">
                <a:solidFill>
                  <a:schemeClr val="tx1"/>
                </a:solidFill>
                <a:latin typeface="Arial" panose="020B0604020202020204" pitchFamily="34" charset="0"/>
              </a:rPr>
              <a:t>Coût: APN 1000 euros, tente + système automatique 150 euros, </a:t>
            </a:r>
            <a:r>
              <a:rPr lang="fr-FR" altLang="fr-FR" sz="1600" dirty="0" err="1">
                <a:solidFill>
                  <a:schemeClr val="tx1"/>
                </a:solidFill>
                <a:latin typeface="Arial" panose="020B0604020202020204" pitchFamily="34" charset="0"/>
              </a:rPr>
              <a:t>PhotoScan</a:t>
            </a:r>
            <a:r>
              <a:rPr lang="fr-FR" altLang="fr-FR" sz="1600" dirty="0">
                <a:solidFill>
                  <a:schemeClr val="tx1"/>
                </a:solidFill>
                <a:latin typeface="Arial" panose="020B0604020202020204" pitchFamily="34" charset="0"/>
              </a:rPr>
              <a:t> : 50-200 euros</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949" y="692696"/>
            <a:ext cx="6912767" cy="4608512"/>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4941168"/>
            <a:ext cx="2555776" cy="1715831"/>
          </a:xfrm>
          <a:prstGeom prst="rect">
            <a:avLst/>
          </a:prstGeom>
        </p:spPr>
      </p:pic>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 : PETITS OBJETS</a:t>
            </a:r>
            <a:endParaRPr lang="cs-CZ" dirty="0"/>
          </a:p>
        </p:txBody>
      </p:sp>
    </p:spTree>
    <p:extLst>
      <p:ext uri="{BB962C8B-B14F-4D97-AF65-F5344CB8AC3E}">
        <p14:creationId xmlns:p14="http://schemas.microsoft.com/office/powerpoint/2010/main" val="32799436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 : PETITS OBJETS</a:t>
            </a:r>
            <a:endParaRPr lang="cs-CZ"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1097755"/>
            <a:ext cx="8401050" cy="4550569"/>
          </a:xfrm>
          <a:prstGeom prst="rect">
            <a:avLst/>
          </a:prstGeom>
        </p:spPr>
      </p:pic>
    </p:spTree>
    <p:extLst>
      <p:ext uri="{BB962C8B-B14F-4D97-AF65-F5344CB8AC3E}">
        <p14:creationId xmlns:p14="http://schemas.microsoft.com/office/powerpoint/2010/main" val="1163862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0"/>
            <a:ext cx="9144000" cy="333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PRISE DE VUE : PETITS OBJETS</a:t>
            </a:r>
            <a:endParaRPr lang="cs-CZ"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87" y="1002903"/>
            <a:ext cx="8505825" cy="4607322"/>
          </a:xfrm>
          <a:prstGeom prst="rect">
            <a:avLst/>
          </a:prstGeom>
        </p:spPr>
      </p:pic>
    </p:spTree>
    <p:extLst>
      <p:ext uri="{BB962C8B-B14F-4D97-AF65-F5344CB8AC3E}">
        <p14:creationId xmlns:p14="http://schemas.microsoft.com/office/powerpoint/2010/main" val="146529148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1166</TotalTime>
  <Words>1206</Words>
  <Application>Microsoft Office PowerPoint</Application>
  <PresentationFormat>Affichage à l'écran (4:3)</PresentationFormat>
  <Paragraphs>219</Paragraphs>
  <Slides>111</Slides>
  <Notes>10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111</vt:i4>
      </vt:variant>
    </vt:vector>
  </HeadingPairs>
  <TitlesOfParts>
    <vt:vector size="116" baseType="lpstr">
      <vt:lpstr>Arial</vt:lpstr>
      <vt:lpstr>Calibri</vt:lpstr>
      <vt:lpstr>Calibri Light</vt:lpstr>
      <vt:lpstr>Cambria Math</vt:lpstr>
      <vt:lpstr>Thème Office</vt:lpstr>
      <vt:lpstr>Principes de  Modélisation 3D MASTER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Photographie pour la photogrammétrie - Principes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l'uB Dijon, ÚAM FF MU Brno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skenování</dc:title>
  <dc:creator>Josef Wilczek;Monna</dc:creator>
  <cp:lastModifiedBy>Fabrice Monna</cp:lastModifiedBy>
  <cp:revision>161</cp:revision>
  <dcterms:created xsi:type="dcterms:W3CDTF">2015-02-12T13:22:16Z</dcterms:created>
  <dcterms:modified xsi:type="dcterms:W3CDTF">2020-09-15T12:55:29Z</dcterms:modified>
</cp:coreProperties>
</file>