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9823450" cy="6808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8DAD796-4021-421E-B651-6ED1548D96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5940956-5A2B-4819-BB2E-FAF29FB0D5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4188" y="0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F02715C3-A0CF-4DBA-BEDE-A257C5A35C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7475"/>
            <a:ext cx="425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7E2E2E25-FF02-43E0-A5B4-D55DA1C0CF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4188" y="6467475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1532E6-5A62-444F-B7FA-66624F64FB67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83344F2-C2EB-44CF-A0EC-D738574A81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9DBA2E6-B98C-40E5-BF40-50D5E59EFE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64188" y="0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44AB179-2508-4239-8499-F8AFB9D5046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09925" y="511175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CE259FF5-F67F-4752-A238-FCE3A2D499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3738"/>
            <a:ext cx="78581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8001FF75-E5FE-423F-AD32-2FF0B521BF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7475"/>
            <a:ext cx="425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66110059-B733-431A-8719-33263FD84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4188" y="6467475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B90643-0EF9-4822-9517-5DBC9942FC1D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6ED46C-4CA2-40DE-8B7C-866204C39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36B12-49F6-49F0-9E32-199D0095437C}" type="slidenum">
              <a:rPr lang="fr-FR" altLang="en-US"/>
              <a:pPr/>
              <a:t>35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8BDC72-EC54-48DB-8AAB-85E28BB53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DC34A-9746-4A3D-9307-D2839E1CECEF}" type="slidenum">
              <a:rPr lang="fr-FR" altLang="en-US"/>
              <a:pPr/>
              <a:t>37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21DA2E-D675-4158-BE48-3E809938F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D07A9-8C1A-4D9F-83F6-606076ADE965}" type="slidenum">
              <a:rPr lang="fr-FR" altLang="en-US"/>
              <a:pPr/>
              <a:t>59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F92F49-EEDF-4785-BA6C-A341CB221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66190-D7B8-4C56-83CB-EEAB6075BD29}" type="slidenum">
              <a:rPr lang="fr-FR" altLang="en-US"/>
              <a:pPr/>
              <a:t>60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3C15DC-A952-45A3-9340-C60A966ED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B4C35-4C66-4AE7-8556-6F180AD79CDC}" type="slidenum">
              <a:rPr lang="fr-FR" altLang="en-US"/>
              <a:pPr/>
              <a:t>61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E2F856-A658-4587-B53E-ED8687081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09D9A-61FA-4433-92FD-DC1C6C57D5C3}" type="slidenum">
              <a:rPr lang="fr-FR" altLang="en-US"/>
              <a:pPr/>
              <a:t>62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DD4F13-B91C-4468-A6B5-5F89F6274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3675E-9CF7-4484-8226-477A926F031E}" type="slidenum">
              <a:rPr lang="fr-FR" altLang="en-US"/>
              <a:pPr/>
              <a:t>63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07444E-452F-4643-A090-0D6724C8C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4EB8F-52C1-4BB3-B14A-A631E8EEFD0E}" type="slidenum">
              <a:rPr lang="fr-FR" altLang="en-US"/>
              <a:pPr/>
              <a:t>66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D98BD-532D-4BF7-ABF5-A4D0188B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FFD785-28B4-46C3-9097-6DF45BF9E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442EC-93DE-4215-AC5D-B8EEC48B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07C83-70C5-48FD-87C2-D52ABE25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C10CD2-215B-46C9-BB10-48232E7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D8E3-42A9-4097-AF3C-A232DAE2F90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68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988E5-4F7D-4361-8402-26C14517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019052-8A4C-427D-ADB5-0796A6AB2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F78BC-3405-41C1-8105-DFC37614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53CD1-1F67-4656-8E2F-CA3E0EE4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A233C-01C2-47D4-A741-60804512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C73B4-BE29-4F97-BE31-5FE61D4FF02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6157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F5A367-CB67-4F70-927C-7DDD73AC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F2F45D-2F6E-4746-8E51-B12FD8C29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46AD35-96AE-4A5B-B573-1B605482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601691-E6DE-4B52-AA3A-70B01167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5910E-FA96-43FF-92AA-E3116E9B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C262D-505A-4EDE-A432-AA8BB06F596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2470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585B535-67C6-4E13-8B13-9D85A5C3A6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39EDB9-365D-4EBE-B2D1-C87142A1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6BFADE-D5E1-4AE7-8B89-A470EE9D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823AAF-21BB-446B-A719-C300E654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1FCA90-B054-43D9-9AE3-5DE0AF9E388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8660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DB514-C759-4C79-9966-04FC4515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63F10D33-AB76-473E-A48C-4AC50AE6508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867DE-3464-4A82-9585-0A9A060F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F713FC-06A8-4AF4-B648-9FA1202F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9D21C-5233-4188-8CCE-E6849470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45B44B-6E75-46AE-9EE5-1B69FB70FE8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5217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B7356-09FF-41FB-A028-21B7BF2A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2747D-7298-41F0-B1C3-CFD0DB567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76DFC-0638-4DE9-8AE9-B62940BC4CD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EC37591-A475-480D-A7FB-A6D8DE58E0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108A556-AACA-4204-8169-85920B24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93F548-ECFB-4E0B-B759-85E669D7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B7D1F9-4588-4839-8A97-B6442208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6E1B3E-12EE-4CC0-A14C-F43711C2BCE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160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B8751-6EF0-4D39-895A-C5AB673E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9D656-CEAC-429E-876B-F598EE654E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48181B-E186-45A5-853E-0CF5A994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E8A128-4C48-465D-841D-1A81B4E4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A2BE3D-5DB2-428A-9BC3-6E94678C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985CE0-0D86-4629-82B7-64440490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66B6DE-4788-42FF-905A-D460D91FD67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40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1D2A8-A59B-41B2-8B3E-7D778FE7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5F603-10FB-4DB5-88D2-FD3FA482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A55707-4761-45E0-A6E0-3E14FBED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B9BEEC-AC55-4F23-BE5B-5DDE1D71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C8641-5CFC-479D-9AF9-020CF4D0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14FD-25AF-49BC-A596-E3DA0EA16E9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715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9C6DF-2B5C-43B0-A95A-37090F1D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C5656B-D6E3-4521-B572-00CA977C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43F2F-2C26-46A3-8D07-84368FDF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0EF07-ED83-4C2E-B30C-E47C5EBD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CE078-19FF-43D9-9A84-C59803C9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B1FC-D271-46FC-8637-006B2F545AF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139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6F17F-333D-4087-8787-D49303DB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EE7A46-2648-45BB-9A89-60EAA8044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A2B41E-60DE-4850-AE54-2A8E4CA65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1D5BF9-1F54-4296-AA71-814523B7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D81457-EB5C-49A3-B77E-D3FC3758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9FEB65-BCCC-4AB0-8404-A999A8F7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D7942-4951-41B0-8D64-D58ED4D086C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0627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B505-C658-46CD-ABD1-1AB286BC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02AA07-ABF3-477A-B63E-BE9D1D0C3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564BC6-899E-48B7-912E-B88144D3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D65A3E-6217-42DF-991F-29234F4B7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D72ACB-2165-42B8-A317-58C118286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8CBFD1-B217-49A3-8A25-34C90C41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EE4C61-D488-40C4-ACB3-79166FE0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7DCF4C-98BE-42CB-9450-D3086310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2C3CE-7425-4FCD-940D-6F86B66EA16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99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AB113-9DE7-4B73-AC8F-3FB076E7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51EC2-B0E7-40CB-B379-59C0B635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B2C62-BCBF-4952-90E1-CDB8C9C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0BE1B1-4C13-4123-B18A-A64D2CA1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7F49-6220-4229-8F99-405DF911C1C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2514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121D37-8920-4D40-9661-0C7EE1DC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42615B-B9D9-48A1-A0EC-4D6335A2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873716-27B1-4470-B2B4-F825E0DE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CA4B-FE75-48F9-829A-05251510FC6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6384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A3F4C-23DE-4B08-AF01-993639EF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CEA5F-F083-469C-8A29-8E407805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A0CB7-648B-4E82-9414-82205725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1BED95-581B-45B3-90AF-16EBEF32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C03E8C-B755-4066-83FD-9E92D128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770ACC-F905-40AB-BA0E-1CB5E5C7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73F9-44A3-4F2C-970A-AD8A62C3F2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3915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C1956-7147-40C4-B0A3-CFAF4868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5B6E7D-67D2-4CB4-B24B-A3A45C7C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6863A7-803D-4917-837E-C348F5D0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067D4-C199-40F0-81D1-3F1DFD1E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B45359-1D95-4B55-BE12-17A56194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991203-CF45-4452-919E-6AD00606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98E16-AE1C-497A-9A34-63997DE566A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044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07363B-582A-46B3-97E4-C5C00EB3D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CF9A94-17C6-4346-84FC-A4A63242D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CCF92F-2F75-429D-BC5D-3122A5F4EC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984825-A5B3-41F1-8025-554EF5BBD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853580-6FB5-46C0-8339-815509530F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8CAD07-8A46-4058-A252-DC5557B2D71C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e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78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80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8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2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0485F3-04B2-4442-9040-EB977BB9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557338"/>
            <a:ext cx="6481763" cy="26638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185FFAE6-BAEB-481B-88FE-84475127DB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4686300" cy="1943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Quelques tests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non-paramétriques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3A57D24-7B77-4F5F-B018-77A83E3B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133600"/>
            <a:ext cx="5832475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BC5674F-87A6-4CB2-B39C-32193339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08050"/>
            <a:ext cx="83724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Imaginons que (+) soit un succès: </a:t>
            </a:r>
            <a:r>
              <a:rPr lang="fr-FR" altLang="en-US" sz="2000" i="1"/>
              <a:t>p </a:t>
            </a:r>
            <a:r>
              <a:rPr lang="fr-FR" altLang="en-US" sz="2000"/>
              <a:t>= 0,5. </a:t>
            </a:r>
          </a:p>
          <a:p>
            <a:r>
              <a:rPr lang="fr-FR" altLang="en-US" sz="2000" b="1">
                <a:solidFill>
                  <a:schemeClr val="accent2"/>
                </a:solidFill>
              </a:rPr>
              <a:t>On peut appliquer la distribution binomiale</a:t>
            </a:r>
            <a:r>
              <a:rPr lang="fr-FR" altLang="en-US" sz="2000"/>
              <a:t>, avec x, le nombre d’apparitions, p, la probabilité de succès, n, le nombre de tentatives:</a:t>
            </a:r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  <a:p>
            <a:r>
              <a:rPr lang="fr-FR" altLang="en-US" sz="2000"/>
              <a:t>Probabilité de 7 succès (ou 8) sur 15 essais = 0,19638</a:t>
            </a:r>
          </a:p>
          <a:p>
            <a:r>
              <a:rPr lang="fr-FR" altLang="en-US" sz="2000"/>
              <a:t>Probabilité de 6 succès (ou 9) sur 15 essais = 0,15274</a:t>
            </a:r>
          </a:p>
          <a:p>
            <a:r>
              <a:rPr lang="fr-FR" altLang="en-US" sz="2000"/>
              <a:t>Probabilité de 5 succès (ou 10) sur 15 essais = 0,09164</a:t>
            </a:r>
          </a:p>
          <a:p>
            <a:r>
              <a:rPr lang="fr-FR" altLang="en-US" sz="2000"/>
              <a:t>Probabilité de 4 succès (ou 11) sur 15 essais = 0,04166</a:t>
            </a:r>
          </a:p>
          <a:p>
            <a:endParaRPr lang="fr-FR" altLang="en-US" sz="2000"/>
          </a:p>
          <a:p>
            <a:r>
              <a:rPr lang="fr-FR" altLang="en-US" sz="2000"/>
              <a:t>La somme de ces probabilités = 0,9648, donc plus de 95% de chances de se retrouver avec de 4 à 11 (+).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D3F05051-03BC-4FA9-9BF8-8D6DD6FD2A7E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906588" y="2278063"/>
          <a:ext cx="53292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234880" imgH="419040" progId="Equation.3">
                  <p:embed/>
                </p:oleObj>
              </mc:Choice>
              <mc:Fallback>
                <p:oleObj name="Équation" r:id="rId2" imgW="22348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278063"/>
                        <a:ext cx="532923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>
            <a:extLst>
              <a:ext uri="{FF2B5EF4-FFF2-40B4-BE49-F238E27FC236}">
                <a16:creationId xmlns:a16="http://schemas.microsoft.com/office/drawing/2014/main" id="{F2815DD8-191D-4FDE-BE57-06D7CFA6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des signes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8120054-A735-4B03-9816-4A5F71C7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2089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On pose les hypothèses:</a:t>
            </a:r>
          </a:p>
          <a:p>
            <a:endParaRPr lang="fr-FR" altLang="en-US" sz="2000"/>
          </a:p>
          <a:p>
            <a:r>
              <a:rPr lang="fr-FR" altLang="en-US" sz="2000"/>
              <a:t>H</a:t>
            </a:r>
            <a:r>
              <a:rPr lang="fr-FR" altLang="en-US" sz="2000" baseline="-25000"/>
              <a:t>0</a:t>
            </a:r>
            <a:r>
              <a:rPr lang="fr-FR" altLang="en-US" sz="2000"/>
              <a:t>: la médiane = 40 ppm Pb</a:t>
            </a:r>
          </a:p>
          <a:p>
            <a:r>
              <a:rPr lang="fr-FR" altLang="en-US" sz="2000"/>
              <a:t>H</a:t>
            </a:r>
            <a:r>
              <a:rPr lang="fr-FR" altLang="en-US" sz="2000" baseline="-25000"/>
              <a:t>1</a:t>
            </a:r>
            <a:r>
              <a:rPr lang="fr-FR" altLang="en-US" sz="2000"/>
              <a:t>: la médiane ≠ 40 ppm Pb </a:t>
            </a:r>
          </a:p>
          <a:p>
            <a:endParaRPr lang="fr-FR" altLang="en-US" sz="2000"/>
          </a:p>
          <a:p>
            <a:r>
              <a:rPr lang="fr-FR" altLang="en-US" sz="2000"/>
              <a:t>Avec 12(+), on rejette H</a:t>
            </a:r>
            <a:r>
              <a:rPr lang="fr-FR" altLang="en-US" sz="2000" baseline="-25000"/>
              <a:t>0 </a:t>
            </a:r>
            <a:r>
              <a:rPr lang="fr-FR" altLang="en-US" sz="2000"/>
              <a:t>car on a déjà plus de 96% de chances de se trouver entre  4 (+) et 11 (+) par le simple fait du hasard. On en conclue donc que la médiane de la population est significativement différente de 40 ppm de Pb.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C39FFC1-DCC6-4E65-B64E-2C541132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des signes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44D1BC-5D29-473E-84ED-62EF4553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341438"/>
            <a:ext cx="7743825" cy="360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7285E1F-530D-4243-AE48-E7BC669D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89646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Quand n est suffisamment grand (n&gt;20),</a:t>
            </a:r>
            <a:r>
              <a:rPr lang="fr-FR" altLang="en-US" sz="2000"/>
              <a:t> on peut utiliser l’approximation normale de la loi binomiale avec une correction de continuité</a:t>
            </a:r>
          </a:p>
          <a:p>
            <a:endParaRPr lang="fr-FR" altLang="en-US" sz="2000"/>
          </a:p>
          <a:p>
            <a:r>
              <a:rPr lang="fr-FR" altLang="en-US" sz="2000"/>
              <a:t>					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50075F0-6B0E-48A5-AC27-E9866A2C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des signes (grands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E577731-0A64-410B-BF41-07E24BF5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341438"/>
            <a:ext cx="70088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en-US" sz="2000" b="1"/>
              <a:t>Exemple</a:t>
            </a:r>
            <a:r>
              <a:rPr lang="fr-FR" altLang="en-US" sz="2000"/>
              <a:t>:</a:t>
            </a:r>
          </a:p>
          <a:p>
            <a:r>
              <a:rPr lang="fr-FR" altLang="en-US" sz="2000"/>
              <a:t>Poids d’un gobelet &gt; 250g</a:t>
            </a:r>
          </a:p>
          <a:p>
            <a:endParaRPr lang="fr-FR" altLang="en-US" sz="2000"/>
          </a:p>
          <a:p>
            <a:r>
              <a:rPr lang="fr-FR" altLang="en-US" sz="2000"/>
              <a:t>271	230	198	275	282	225	284	219</a:t>
            </a:r>
          </a:p>
          <a:p>
            <a:r>
              <a:rPr lang="fr-FR" altLang="en-US" sz="2000"/>
              <a:t>253	216	262	288	236	291	253	224</a:t>
            </a:r>
          </a:p>
          <a:p>
            <a:r>
              <a:rPr lang="fr-FR" altLang="en-US" sz="2000"/>
              <a:t>264	295	211	252	294	243	272	268</a:t>
            </a:r>
          </a:p>
          <a:p>
            <a:endParaRPr lang="fr-FR" altLang="en-US" sz="2000"/>
          </a:p>
          <a:p>
            <a:r>
              <a:rPr lang="fr-FR" altLang="en-US" sz="2000"/>
              <a:t>+		-	-	+	+	-	+	-</a:t>
            </a:r>
          </a:p>
          <a:p>
            <a:r>
              <a:rPr lang="fr-FR" altLang="en-US" sz="2000"/>
              <a:t>+		-	+	+	-	+	+	-</a:t>
            </a:r>
          </a:p>
          <a:p>
            <a:r>
              <a:rPr lang="fr-FR" altLang="en-US" sz="2000"/>
              <a:t>+		+	-	+	+	-	+	+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2355FB1-E690-43F2-A9C9-C5F63009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510088"/>
            <a:ext cx="131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/>
              <a:t>15(+), 9(-)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49FDAC25-56B3-48B8-BFEA-B29EE2BE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84763"/>
            <a:ext cx="7297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H</a:t>
            </a:r>
            <a:r>
              <a:rPr lang="fr-FR" altLang="en-US" sz="2000" baseline="-25000"/>
              <a:t>0</a:t>
            </a:r>
            <a:r>
              <a:rPr lang="fr-FR" altLang="en-US" sz="2000"/>
              <a:t>: médiane de la population = médiane hypothétique spécifiée</a:t>
            </a:r>
          </a:p>
          <a:p>
            <a:r>
              <a:rPr lang="fr-FR" altLang="en-US" sz="2000"/>
              <a:t>H</a:t>
            </a:r>
            <a:r>
              <a:rPr lang="fr-FR" altLang="en-US" sz="2000" baseline="-25000"/>
              <a:t>1</a:t>
            </a:r>
            <a:r>
              <a:rPr lang="fr-FR" altLang="en-US" sz="2000"/>
              <a:t>: médiane de la population &gt; médiane hypothétique spécifiée</a:t>
            </a:r>
          </a:p>
          <a:p>
            <a:r>
              <a:rPr lang="fr-FR" altLang="en-US" sz="2000" b="1"/>
              <a:t>Attention test unilatéral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2A1F0F4A-4C20-4486-A7EF-1932CF49D35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t="12068" r="32796" b="9494"/>
          <a:stretch>
            <a:fillRect/>
          </a:stretch>
        </p:blipFill>
        <p:spPr>
          <a:xfrm>
            <a:off x="7905750" y="908050"/>
            <a:ext cx="1130300" cy="165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CF03CD0-5717-4736-A8B2-0DF2788E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836613"/>
            <a:ext cx="4248150" cy="1728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8A9D61A7-CC56-414A-B7B5-F5FA55BEF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052513"/>
          <a:ext cx="38496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44240" progId="Equation.3">
                  <p:embed/>
                </p:oleObj>
              </mc:Choice>
              <mc:Fallback>
                <p:oleObj name="Equation" r:id="rId2" imgW="13334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52513"/>
                        <a:ext cx="3849687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>
            <a:extLst>
              <a:ext uri="{FF2B5EF4-FFF2-40B4-BE49-F238E27FC236}">
                <a16:creationId xmlns:a16="http://schemas.microsoft.com/office/drawing/2014/main" id="{0C52B529-304E-4662-9FC6-CF1EC9E2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774950"/>
            <a:ext cx="844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Correction de continuité</a:t>
            </a:r>
            <a:r>
              <a:rPr lang="fr-FR" altLang="en-US" sz="2000"/>
              <a:t> (puisque la loi binomiale est discrète alors que la loi normale est continue): Il faut retrancher 0.5 à X si X&gt;Np et ajouter 0.5 à X si X&lt;Np.  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70BE19C7-77A5-487A-AB4C-988750F2B3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933825"/>
          <a:ext cx="4276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444240" progId="Equation.3">
                  <p:embed/>
                </p:oleObj>
              </mc:Choice>
              <mc:Fallback>
                <p:oleObj name="Equation" r:id="rId4" imgW="17776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933825"/>
                        <a:ext cx="4276725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>
            <a:extLst>
              <a:ext uri="{FF2B5EF4-FFF2-40B4-BE49-F238E27FC236}">
                <a16:creationId xmlns:a16="http://schemas.microsoft.com/office/drawing/2014/main" id="{52E76756-385D-4705-AD1F-043EB9E7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Ici c’est un test unilatéral, Z</a:t>
            </a:r>
            <a:r>
              <a:rPr lang="fr-FR" altLang="en-US" sz="2000" baseline="-25000"/>
              <a:t>0,05</a:t>
            </a:r>
            <a:r>
              <a:rPr lang="fr-FR" altLang="en-US" sz="2000"/>
              <a:t>= 1,645. Z&lt;Z</a:t>
            </a:r>
            <a:r>
              <a:rPr lang="fr-FR" altLang="en-US" sz="2000" baseline="-25000"/>
              <a:t>0.05</a:t>
            </a:r>
            <a:r>
              <a:rPr lang="fr-FR" altLang="en-US" sz="2000"/>
              <a:t>, donc H</a:t>
            </a:r>
            <a:r>
              <a:rPr lang="fr-FR" altLang="en-US" sz="2000" baseline="-25000"/>
              <a:t>0</a:t>
            </a:r>
            <a:r>
              <a:rPr lang="fr-FR" altLang="en-US" sz="2000"/>
              <a:t> n’est pas rejetée. La publicité de la marque n’est pas justifiée!!! 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BFE2FDD-A630-4690-BD62-709601E8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des signes (grands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510E6285-7A26-40A9-82AD-37959E93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504950"/>
            <a:ext cx="85883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Alternative non-paramétrique du test t à deux échantillons.</a:t>
            </a:r>
          </a:p>
          <a:p>
            <a:endParaRPr lang="fr-FR" altLang="en-US" sz="2000"/>
          </a:p>
          <a:p>
            <a:r>
              <a:rPr lang="fr-FR" altLang="en-US" sz="2000"/>
              <a:t>Probablement le test non-paramétrique le plus utilisé dans la littérature.</a:t>
            </a:r>
          </a:p>
          <a:p>
            <a:endParaRPr lang="fr-FR" altLang="en-US" sz="2000"/>
          </a:p>
          <a:p>
            <a:r>
              <a:rPr lang="fr-FR" altLang="en-US" sz="2000"/>
              <a:t>Il teste l’hypothèse nulle d’égalité des médianes de populations à partir desquelles deux échantillons sont tirés.</a:t>
            </a:r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  <a:p>
            <a:r>
              <a:rPr lang="fr-FR" altLang="en-US" sz="2000"/>
              <a:t>H</a:t>
            </a:r>
            <a:r>
              <a:rPr lang="fr-FR" altLang="en-US" sz="2000" baseline="-25000"/>
              <a:t>0</a:t>
            </a:r>
            <a:r>
              <a:rPr lang="fr-FR" altLang="en-US" sz="2000"/>
              <a:t>: médiane de la population x = médiane de la population y </a:t>
            </a:r>
          </a:p>
          <a:p>
            <a:r>
              <a:rPr lang="fr-FR" altLang="en-US" sz="2000"/>
              <a:t>H</a:t>
            </a:r>
            <a:r>
              <a:rPr lang="fr-FR" altLang="en-US" sz="2000" baseline="-25000"/>
              <a:t>1</a:t>
            </a:r>
            <a:r>
              <a:rPr lang="fr-FR" altLang="en-US" sz="2000"/>
              <a:t>: médiane de la population x ≠ médiane de la population 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7F6DF6F-D206-4D3A-B4E1-CFA04F13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U de Mann-Whitney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E35AAE-77E9-4692-A381-F61A6FF1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13100"/>
            <a:ext cx="2449512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A13AC5F-3027-4343-BB26-4595857B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140075"/>
            <a:ext cx="3673475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0D8D3D7-B285-4211-B92F-53A96729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652963"/>
            <a:ext cx="9366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3" name="Group 5">
            <a:extLst>
              <a:ext uri="{FF2B5EF4-FFF2-40B4-BE49-F238E27FC236}">
                <a16:creationId xmlns:a16="http://schemas.microsoft.com/office/drawing/2014/main" id="{CE23C00F-22D1-4A01-9B9F-05575C228E5C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1268413"/>
          <a:ext cx="6719887" cy="1808163"/>
        </p:xfrm>
        <a:graphic>
          <a:graphicData uri="http://schemas.openxmlformats.org/drawingml/2006/table">
            <a:tbl>
              <a:tblPr/>
              <a:tblGrid>
                <a:gridCol w="3360737">
                  <a:extLst>
                    <a:ext uri="{9D8B030D-6E8A-4147-A177-3AD203B41FA5}">
                      <a16:colId xmlns:a16="http://schemas.microsoft.com/office/drawing/2014/main" val="2646426742"/>
                    </a:ext>
                  </a:extLst>
                </a:gridCol>
                <a:gridCol w="3359150">
                  <a:extLst>
                    <a:ext uri="{9D8B030D-6E8A-4147-A177-3AD203B41FA5}">
                      <a16:colId xmlns:a16="http://schemas.microsoft.com/office/drawing/2014/main" val="385413821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Alliage A (n</a:t>
                      </a:r>
                      <a:r>
                        <a:rPr kumimoji="0" lang="fr-FR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Alliage B (n</a:t>
                      </a:r>
                      <a:r>
                        <a:rPr kumimoji="0" lang="fr-FR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2736"/>
                  </a:ext>
                </a:extLst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18.3   16.4   22.7   17.8   18.9   25.3   16.1   24.2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12.6   14.1   20.5   10.7   15.9   19.6   12.9   15.2   11.8   14.7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3481"/>
                  </a:ext>
                </a:extLst>
              </a:tr>
            </a:tbl>
          </a:graphicData>
        </a:graphic>
      </p:graphicFrame>
      <p:sp>
        <p:nvSpPr>
          <p:cNvPr id="17424" name="Rectangle 16">
            <a:extLst>
              <a:ext uri="{FF2B5EF4-FFF2-40B4-BE49-F238E27FC236}">
                <a16:creationId xmlns:a16="http://schemas.microsoft.com/office/drawing/2014/main" id="{DE80947F-404A-4354-B704-A3328A79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168775"/>
            <a:ext cx="3359150" cy="178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en-US" sz="2000"/>
              <a:t>3   5   15   1</a:t>
            </a:r>
          </a:p>
          <a:p>
            <a:pPr>
              <a:buFontTx/>
              <a:buNone/>
            </a:pPr>
            <a:r>
              <a:rPr lang="fr-FR" altLang="en-US" sz="2000"/>
              <a:t>8   14   4   7 </a:t>
            </a:r>
          </a:p>
          <a:p>
            <a:pPr>
              <a:buFontTx/>
              <a:buNone/>
            </a:pPr>
            <a:r>
              <a:rPr lang="fr-FR" altLang="en-US" sz="2000"/>
              <a:t>2   6</a:t>
            </a:r>
          </a:p>
          <a:p>
            <a:pPr>
              <a:buFontTx/>
              <a:buNone/>
            </a:pPr>
            <a:endParaRPr lang="fr-FR" altLang="en-US" sz="2000"/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14B523E7-B52C-4AE8-B2F5-23F38BAC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168775"/>
            <a:ext cx="3360737" cy="178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en-US" sz="2000"/>
              <a:t>12   10   16   11</a:t>
            </a:r>
          </a:p>
          <a:p>
            <a:pPr>
              <a:buFontTx/>
              <a:buNone/>
            </a:pPr>
            <a:r>
              <a:rPr lang="fr-FR" altLang="en-US" sz="2000"/>
              <a:t>13   18   9   17</a:t>
            </a:r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7AA0D272-A6B7-45AD-AAEB-7DB6576E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3644900"/>
            <a:ext cx="335915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en-US" sz="2000"/>
              <a:t>Alliage B</a:t>
            </a:r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DFB959AB-EB59-4D81-8995-9BA78E67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644900"/>
            <a:ext cx="336073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en-US" sz="2000"/>
              <a:t>Alliage A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B51CF17C-B15F-47A8-9D29-D75DDE59A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644900"/>
            <a:ext cx="67198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>
            <a:extLst>
              <a:ext uri="{FF2B5EF4-FFF2-40B4-BE49-F238E27FC236}">
                <a16:creationId xmlns:a16="http://schemas.microsoft.com/office/drawing/2014/main" id="{9AED8387-47D9-491E-9B5F-71CF5703F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168775"/>
            <a:ext cx="671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0C7AAD82-61C6-4021-AE7A-69994D0B8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949950"/>
            <a:ext cx="67198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60FBC4E0-A5B4-4190-A26D-AD63F971A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644900"/>
            <a:ext cx="0" cy="2305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EF600BD2-634A-4441-965F-13523C00A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3644900"/>
            <a:ext cx="0" cy="230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C59536A4-3234-4796-AF77-03EB78766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0" y="3644900"/>
            <a:ext cx="0" cy="2305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7E43D944-5A2E-42FE-A72B-48F9E771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5419725"/>
            <a:ext cx="29067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>
                <a:solidFill>
                  <a:schemeClr val="accent2"/>
                </a:solidFill>
              </a:rPr>
              <a:t>R</a:t>
            </a:r>
            <a:r>
              <a:rPr lang="fr-FR" altLang="en-US" sz="2000" b="1" baseline="-25000">
                <a:solidFill>
                  <a:schemeClr val="accent2"/>
                </a:solidFill>
              </a:rPr>
              <a:t>1:</a:t>
            </a:r>
            <a:r>
              <a:rPr lang="fr-FR" altLang="en-US" sz="2000" b="1">
                <a:solidFill>
                  <a:schemeClr val="accent2"/>
                </a:solidFill>
              </a:rPr>
              <a:t>Somme rangs = 106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A7063B6D-49E1-42EB-9C1A-A293BA6B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419725"/>
            <a:ext cx="2905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>
                <a:solidFill>
                  <a:schemeClr val="accent2"/>
                </a:solidFill>
              </a:rPr>
              <a:t>R</a:t>
            </a:r>
            <a:r>
              <a:rPr lang="fr-FR" altLang="en-US" sz="2000" b="1" baseline="-25000">
                <a:solidFill>
                  <a:schemeClr val="accent2"/>
                </a:solidFill>
              </a:rPr>
              <a:t>2</a:t>
            </a:r>
            <a:r>
              <a:rPr lang="fr-FR" altLang="en-US" sz="2000" b="1">
                <a:solidFill>
                  <a:schemeClr val="accent2"/>
                </a:solidFill>
              </a:rPr>
              <a:t> : somme rangs = 65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C0E6A5FC-EE80-4587-B563-CD6340B1D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140075"/>
            <a:ext cx="361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/>
              <a:t>Etape 1</a:t>
            </a:r>
            <a:r>
              <a:rPr lang="fr-FR" altLang="en-US"/>
              <a:t>: Transformation en rangs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E083EB1F-EBE2-4B97-975B-24D6B3F27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52963"/>
            <a:ext cx="1079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b="1"/>
              <a:t>Etape 2</a:t>
            </a:r>
          </a:p>
        </p:txBody>
      </p:sp>
      <p:sp>
        <p:nvSpPr>
          <p:cNvPr id="17438" name="Line 30">
            <a:extLst>
              <a:ext uri="{FF2B5EF4-FFF2-40B4-BE49-F238E27FC236}">
                <a16:creationId xmlns:a16="http://schemas.microsoft.com/office/drawing/2014/main" id="{AE88B10E-4B7B-440C-B49A-E527C4F1AB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013325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>
            <a:extLst>
              <a:ext uri="{FF2B5EF4-FFF2-40B4-BE49-F238E27FC236}">
                <a16:creationId xmlns:a16="http://schemas.microsoft.com/office/drawing/2014/main" id="{93F10DDB-5609-46D3-8F47-E17CDF6576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3500438"/>
            <a:ext cx="5032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>
            <a:extLst>
              <a:ext uri="{FF2B5EF4-FFF2-40B4-BE49-F238E27FC236}">
                <a16:creationId xmlns:a16="http://schemas.microsoft.com/office/drawing/2014/main" id="{E44D3C5E-93CD-439D-897E-4CEA4B7B5A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6238" y="1700213"/>
            <a:ext cx="24479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04C50994-2D9E-45F0-B5D0-0DC3AE6C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3184525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600" b="1"/>
              <a:t>Plus petit effectif = n</a:t>
            </a:r>
            <a:r>
              <a:rPr lang="fr-FR" altLang="en-US" sz="1600" b="1" baseline="-25000"/>
              <a:t>1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5C1059E9-97E4-4D81-8FA4-B2CC2F13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614363"/>
            <a:ext cx="428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/>
              <a:t>Le plus simple: traiter un exemple</a:t>
            </a:r>
          </a:p>
        </p:txBody>
      </p:sp>
      <p:sp>
        <p:nvSpPr>
          <p:cNvPr id="17443" name="Text Box 35">
            <a:extLst>
              <a:ext uri="{FF2B5EF4-FFF2-40B4-BE49-F238E27FC236}">
                <a16:creationId xmlns:a16="http://schemas.microsoft.com/office/drawing/2014/main" id="{B45CAD64-2A14-44BE-B02E-4E5B4B36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U de Mann-Whitney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838649-CF1D-420D-97C8-963C882F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1354138"/>
            <a:ext cx="4176713" cy="2074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C0B7C520-E58E-445C-9AF7-83079B2B1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9063" y="1484313"/>
          <a:ext cx="33829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393480" progId="Equation.3">
                  <p:embed/>
                </p:oleObj>
              </mc:Choice>
              <mc:Fallback>
                <p:oleObj name="Equation" r:id="rId2" imgW="1549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1484313"/>
                        <a:ext cx="33829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>
            <a:extLst>
              <a:ext uri="{FF2B5EF4-FFF2-40B4-BE49-F238E27FC236}">
                <a16:creationId xmlns:a16="http://schemas.microsoft.com/office/drawing/2014/main" id="{9CCA1DB1-73CA-4282-9CF8-4CBC625D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334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Pour tester la différence entre les rangs, on utilise la statistique suivante.</a:t>
            </a:r>
          </a:p>
          <a:p>
            <a:r>
              <a:rPr lang="fr-FR" altLang="en-US" sz="2000"/>
              <a:t>Calcul de U pour l’échantillon 1 &amp; 2</a:t>
            </a: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9C1CE97D-2760-4EBA-9D45-0DB89A5BE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005263"/>
          <a:ext cx="66944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393480" progId="Equation.3">
                  <p:embed/>
                </p:oleObj>
              </mc:Choice>
              <mc:Fallback>
                <p:oleObj name="Equation" r:id="rId4" imgW="29588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05263"/>
                        <a:ext cx="669448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>
            <a:extLst>
              <a:ext uri="{FF2B5EF4-FFF2-40B4-BE49-F238E27FC236}">
                <a16:creationId xmlns:a16="http://schemas.microsoft.com/office/drawing/2014/main" id="{E38CE611-0685-4CFC-A2CE-24900F10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Ici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876032CA-6809-417B-8AE5-47CD65649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U de Mann-Whitney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graphicFrame>
        <p:nvGraphicFramePr>
          <p:cNvPr id="18440" name="Object 8">
            <a:extLst>
              <a:ext uri="{FF2B5EF4-FFF2-40B4-BE49-F238E27FC236}">
                <a16:creationId xmlns:a16="http://schemas.microsoft.com/office/drawing/2014/main" id="{C480E651-89A6-4DF3-ABFC-93889CF07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763" y="2492375"/>
          <a:ext cx="3549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393480" progId="Equation.3">
                  <p:embed/>
                </p:oleObj>
              </mc:Choice>
              <mc:Fallback>
                <p:oleObj name="Equation" r:id="rId6" imgW="1625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492375"/>
                        <a:ext cx="35496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>
            <a:extLst>
              <a:ext uri="{FF2B5EF4-FFF2-40B4-BE49-F238E27FC236}">
                <a16:creationId xmlns:a16="http://schemas.microsoft.com/office/drawing/2014/main" id="{2626CCFF-5E39-47BE-B94A-996256F3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567113"/>
            <a:ext cx="192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U = min (U</a:t>
            </a:r>
            <a:r>
              <a:rPr lang="fr-FR" altLang="en-US" sz="2000" baseline="-25000"/>
              <a:t>1</a:t>
            </a:r>
            <a:r>
              <a:rPr lang="fr-FR" altLang="en-US" sz="2000"/>
              <a:t>,U</a:t>
            </a:r>
            <a:r>
              <a:rPr lang="fr-FR" altLang="en-US" sz="2000" baseline="-25000"/>
              <a:t>2</a:t>
            </a:r>
            <a:r>
              <a:rPr lang="fr-FR" altLang="en-US" sz="2000"/>
              <a:t>)</a:t>
            </a:r>
          </a:p>
        </p:txBody>
      </p:sp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id="{E8C7C20F-7568-4A23-B633-50D30E963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868863"/>
          <a:ext cx="70389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393480" progId="Equation.3">
                  <p:embed/>
                </p:oleObj>
              </mc:Choice>
              <mc:Fallback>
                <p:oleObj name="Equation" r:id="rId8" imgW="31114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868863"/>
                        <a:ext cx="70389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>
            <a:extLst>
              <a:ext uri="{FF2B5EF4-FFF2-40B4-BE49-F238E27FC236}">
                <a16:creationId xmlns:a16="http://schemas.microsoft.com/office/drawing/2014/main" id="{23019ECE-66BB-43AD-85C3-9ACEF666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150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/>
              <a:t>Donc U=10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D1B1462-0F40-4279-A23F-6F81C1BA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9275"/>
            <a:ext cx="5399088" cy="597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AB55B1A-1A60-4D14-9B43-92D21BB3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273685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Si n</a:t>
            </a:r>
            <a:r>
              <a:rPr lang="fr-FR" altLang="en-US" sz="2000" b="1" baseline="-25000"/>
              <a:t>1</a:t>
            </a:r>
            <a:r>
              <a:rPr lang="fr-FR" altLang="en-US" sz="2000" b="1"/>
              <a:t> &amp; n</a:t>
            </a:r>
            <a:r>
              <a:rPr lang="fr-FR" altLang="en-US" sz="2000" b="1" baseline="-25000"/>
              <a:t>2</a:t>
            </a:r>
            <a:r>
              <a:rPr lang="fr-FR" altLang="en-US" sz="2000" b="1"/>
              <a:t> &lt; 20:</a:t>
            </a:r>
          </a:p>
          <a:p>
            <a:r>
              <a:rPr lang="fr-FR" altLang="en-US" sz="2000"/>
              <a:t>Valeurs limites m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fournie par une table telle que sous H</a:t>
            </a:r>
            <a:r>
              <a:rPr lang="fr-FR" altLang="en-US" sz="2000" baseline="-25000"/>
              <a:t>0</a:t>
            </a:r>
            <a:r>
              <a:rPr lang="fr-FR" altLang="en-US" sz="2000"/>
              <a:t>, P(U&lt;m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)=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</a:p>
          <a:p>
            <a:endParaRPr lang="fr-FR" altLang="en-US" sz="2000">
              <a:latin typeface="Symbol" panose="05050102010706020507" pitchFamily="18" charset="2"/>
            </a:endParaRPr>
          </a:p>
          <a:p>
            <a:r>
              <a:rPr lang="fr-FR" altLang="en-US" sz="2000"/>
              <a:t>On rejette H</a:t>
            </a:r>
            <a:r>
              <a:rPr lang="fr-FR" altLang="en-US" sz="2000" baseline="-25000"/>
              <a:t>0</a:t>
            </a:r>
            <a:r>
              <a:rPr lang="fr-FR" altLang="en-US" sz="2000"/>
              <a:t> si U&lt;m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</a:p>
          <a:p>
            <a:endParaRPr lang="fr-FR" altLang="en-US" sz="2000"/>
          </a:p>
          <a:p>
            <a:r>
              <a:rPr lang="fr-FR" altLang="en-US" sz="2000"/>
              <a:t>Ici U&lt;17, donc H</a:t>
            </a:r>
            <a:r>
              <a:rPr lang="fr-FR" altLang="en-US" sz="2000" baseline="-25000"/>
              <a:t>0</a:t>
            </a:r>
            <a:r>
              <a:rPr lang="fr-FR" altLang="en-US" sz="2000"/>
              <a:t> est rejeté. Il y a donc une différence significative entre les deux groupes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5160534-3660-40FE-AFAA-5F9ACD60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0713"/>
            <a:ext cx="5040313" cy="57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Oval 5">
            <a:extLst>
              <a:ext uri="{FF2B5EF4-FFF2-40B4-BE49-F238E27FC236}">
                <a16:creationId xmlns:a16="http://schemas.microsoft.com/office/drawing/2014/main" id="{807556D9-2906-49CF-ACFA-1A973BB78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25763"/>
            <a:ext cx="217488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DA7368A3-CF92-4506-BDFB-88EA85004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U de Mann-Whitney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E8B6E15-0DE9-415D-B171-5CF1D143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35163"/>
            <a:ext cx="2016125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7232831-DDD1-40BE-A521-22C90FCD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28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Si n</a:t>
            </a:r>
            <a:r>
              <a:rPr lang="fr-FR" altLang="en-US" sz="2000" b="1" baseline="-25000"/>
              <a:t>1</a:t>
            </a:r>
            <a:r>
              <a:rPr lang="fr-FR" altLang="en-US" sz="2000" b="1"/>
              <a:t> &amp; n</a:t>
            </a:r>
            <a:r>
              <a:rPr lang="fr-FR" altLang="en-US" sz="2000" b="1" baseline="-25000"/>
              <a:t>2</a:t>
            </a:r>
            <a:r>
              <a:rPr lang="fr-FR" altLang="en-US" sz="2000" b="1"/>
              <a:t> &gt; 20</a:t>
            </a:r>
            <a:r>
              <a:rPr lang="fr-FR" altLang="en-US" sz="2000"/>
              <a:t>, la distribution U peut être approchée par une distribution normale de telle sorte que 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26872458-FBA4-421E-B276-F0A6235BB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989138"/>
          <a:ext cx="1657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31640" progId="Equation.3">
                  <p:embed/>
                </p:oleObj>
              </mc:Choice>
              <mc:Fallback>
                <p:oleObj name="Equation" r:id="rId2" imgW="7365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16573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>
            <a:extLst>
              <a:ext uri="{FF2B5EF4-FFF2-40B4-BE49-F238E27FC236}">
                <a16:creationId xmlns:a16="http://schemas.microsoft.com/office/drawing/2014/main" id="{70AD8928-9297-452A-B2A7-B82A672F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149725"/>
            <a:ext cx="6008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Ceci se teste tout naturellement sur la loi normale…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DBA78601-5BE4-4992-B799-6FFF760B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U de Mann-Whitney (grands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A9E3782-D647-4A59-B7CC-F5EEA998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7575"/>
            <a:ext cx="510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Accepter H</a:t>
            </a:r>
            <a:r>
              <a:rPr lang="fr-FR" altLang="en-US" sz="2000" baseline="-25000"/>
              <a:t>0</a:t>
            </a:r>
            <a:r>
              <a:rPr lang="fr-FR" altLang="en-US" sz="2000"/>
              <a:t> si –Z</a:t>
            </a:r>
            <a:r>
              <a:rPr lang="fr-FR" altLang="en-US" sz="2000" baseline="-25000">
                <a:latin typeface="Symbol" panose="05050102010706020507" pitchFamily="18" charset="2"/>
              </a:rPr>
              <a:t>a/2</a:t>
            </a:r>
            <a:r>
              <a:rPr lang="fr-FR" altLang="en-US" sz="2000"/>
              <a:t>&lt;Z&lt;Z</a:t>
            </a:r>
            <a:r>
              <a:rPr lang="fr-FR" altLang="en-US" sz="2000" baseline="-25000">
                <a:latin typeface="Symbol" panose="05050102010706020507" pitchFamily="18" charset="2"/>
              </a:rPr>
              <a:t>a/2</a:t>
            </a:r>
            <a:r>
              <a:rPr lang="fr-FR" altLang="en-US" sz="2000"/>
              <a:t>, sinon rejeter H</a:t>
            </a:r>
            <a:r>
              <a:rPr lang="fr-FR" altLang="en-US" sz="2000" baseline="-25000"/>
              <a:t>0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DB230B83-C2CA-4F1A-95E7-44E7632D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484313"/>
            <a:ext cx="2092325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F045DA22-AAF0-443E-8F5F-D838C840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762250"/>
            <a:ext cx="424815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0" name="Object 10">
            <a:extLst>
              <a:ext uri="{FF2B5EF4-FFF2-40B4-BE49-F238E27FC236}">
                <a16:creationId xmlns:a16="http://schemas.microsoft.com/office/drawing/2014/main" id="{6E1EEC74-1F6D-4BC8-8394-FECE42BC4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8963" y="1628775"/>
          <a:ext cx="1482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393480" progId="Equation.3">
                  <p:embed/>
                </p:oleObj>
              </mc:Choice>
              <mc:Fallback>
                <p:oleObj name="Equation" r:id="rId4" imgW="6602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1628775"/>
                        <a:ext cx="1482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>
            <a:extLst>
              <a:ext uri="{FF2B5EF4-FFF2-40B4-BE49-F238E27FC236}">
                <a16:creationId xmlns:a16="http://schemas.microsoft.com/office/drawing/2014/main" id="{7BC5A8AD-526E-460F-AFCE-DBA49FE51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0413" y="2781300"/>
          <a:ext cx="3530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44240" progId="Equation.3">
                  <p:embed/>
                </p:oleObj>
              </mc:Choice>
              <mc:Fallback>
                <p:oleObj name="Equation" r:id="rId6" imgW="146016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781300"/>
                        <a:ext cx="35306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2">
            <a:extLst>
              <a:ext uri="{FF2B5EF4-FFF2-40B4-BE49-F238E27FC236}">
                <a16:creationId xmlns:a16="http://schemas.microsoft.com/office/drawing/2014/main" id="{EBFD5941-CC19-4780-9E64-D350E19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717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avec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97B4A962-E23F-4549-8A27-D8C21FE8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1010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Comparaison de deux échantillons appariés (chaque valeur d’un échantillon est associée à une valeur de l’autre échantillon, les deux ont la même taille).</a:t>
            </a:r>
          </a:p>
          <a:p>
            <a:endParaRPr lang="fr-FR" altLang="en-US" sz="2000"/>
          </a:p>
          <a:p>
            <a:r>
              <a:rPr lang="fr-FR" altLang="en-US" sz="2000" b="1"/>
              <a:t>Question</a:t>
            </a:r>
            <a:r>
              <a:rPr lang="fr-FR" altLang="en-US" sz="2000"/>
              <a:t>: Existe-t-il une différence entre les 2 échantillons?</a:t>
            </a:r>
          </a:p>
          <a:p>
            <a:endParaRPr lang="fr-FR" altLang="en-US" sz="2000"/>
          </a:p>
          <a:p>
            <a:r>
              <a:rPr lang="fr-FR" altLang="en-US" sz="2000"/>
              <a:t>H</a:t>
            </a:r>
            <a:r>
              <a:rPr lang="fr-FR" altLang="en-US" sz="2000" baseline="-25000"/>
              <a:t>0</a:t>
            </a:r>
            <a:r>
              <a:rPr lang="fr-FR" altLang="en-US" sz="2000"/>
              <a:t>: Pas de différence entre les deux groupes</a:t>
            </a:r>
          </a:p>
          <a:p>
            <a:r>
              <a:rPr lang="fr-FR" altLang="en-US" sz="2000"/>
              <a:t>H</a:t>
            </a:r>
            <a:r>
              <a:rPr lang="fr-FR" altLang="en-US" sz="2000" baseline="-25000"/>
              <a:t>1</a:t>
            </a:r>
            <a:r>
              <a:rPr lang="fr-FR" altLang="en-US" sz="2000"/>
              <a:t>: Une différence entre les deux groupes</a:t>
            </a:r>
          </a:p>
        </p:txBody>
      </p:sp>
      <p:graphicFrame>
        <p:nvGraphicFramePr>
          <p:cNvPr id="21507" name="Group 3">
            <a:extLst>
              <a:ext uri="{FF2B5EF4-FFF2-40B4-BE49-F238E27FC236}">
                <a16:creationId xmlns:a16="http://schemas.microsoft.com/office/drawing/2014/main" id="{35DD104B-17C3-402F-855C-799A53082CFB}"/>
              </a:ext>
            </a:extLst>
          </p:cNvPr>
          <p:cNvGraphicFramePr>
            <a:graphicFrameLocks noGrp="1"/>
          </p:cNvGraphicFramePr>
          <p:nvPr/>
        </p:nvGraphicFramePr>
        <p:xfrm>
          <a:off x="847725" y="3597275"/>
          <a:ext cx="7416800" cy="1619250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275505559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725414536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30363527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14568800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390698298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973941354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403612778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144550395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83631020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08044747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40878303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16608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8428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30912"/>
                  </a:ext>
                </a:extLst>
              </a:tr>
            </a:tbl>
          </a:graphicData>
        </a:graphic>
      </p:graphicFrame>
      <p:sp>
        <p:nvSpPr>
          <p:cNvPr id="21557" name="Text Box 53">
            <a:extLst>
              <a:ext uri="{FF2B5EF4-FFF2-40B4-BE49-F238E27FC236}">
                <a16:creationId xmlns:a16="http://schemas.microsoft.com/office/drawing/2014/main" id="{7F888E38-541A-44AB-AC7B-DB233AB3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64175"/>
            <a:ext cx="4864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Calcul de la différence</a:t>
            </a:r>
          </a:p>
          <a:p>
            <a:r>
              <a:rPr lang="fr-FR" altLang="en-US" sz="2000"/>
              <a:t>n =  nombre de différences non nulles = 9</a:t>
            </a:r>
          </a:p>
        </p:txBody>
      </p:sp>
      <p:sp>
        <p:nvSpPr>
          <p:cNvPr id="21558" name="Text Box 54">
            <a:extLst>
              <a:ext uri="{FF2B5EF4-FFF2-40B4-BE49-F238E27FC236}">
                <a16:creationId xmlns:a16="http://schemas.microsoft.com/office/drawing/2014/main" id="{9412B9F8-1F83-4188-B808-1F5F0A2E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 Wilcoxon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AEA07E-0593-473E-ABD5-7ECA41D99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>
                <a:solidFill>
                  <a:schemeClr val="accent2"/>
                </a:solidFill>
              </a:rPr>
              <a:t>1. Généralités</a:t>
            </a:r>
            <a:endParaRPr lang="fr-FR" alt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	Conditions d’application</a:t>
            </a:r>
            <a:br>
              <a:rPr lang="fr-FR" altLang="en-US" sz="2000"/>
            </a:br>
            <a:r>
              <a:rPr lang="fr-FR" altLang="en-US" sz="2000"/>
              <a:t>	Utilisation des rangs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alt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2. </a:t>
            </a:r>
            <a:r>
              <a:rPr lang="fr-FR" altLang="en-US" sz="2000">
                <a:solidFill>
                  <a:schemeClr val="accent2"/>
                </a:solidFill>
              </a:rPr>
              <a:t>Les tests</a:t>
            </a:r>
            <a:r>
              <a:rPr lang="fr-FR" altLang="en-US" sz="2000"/>
              <a:t>:</a:t>
            </a:r>
            <a:br>
              <a:rPr lang="fr-FR" altLang="en-US" sz="2000"/>
            </a:br>
            <a:r>
              <a:rPr lang="fr-FR" altLang="en-US" sz="2000"/>
              <a:t>	Le test de signes</a:t>
            </a:r>
            <a:br>
              <a:rPr lang="fr-FR" altLang="en-US" sz="2000"/>
            </a:br>
            <a:r>
              <a:rPr lang="fr-FR" altLang="en-US" sz="2000"/>
              <a:t>	Le test U de Mann-Whitney</a:t>
            </a:r>
            <a:br>
              <a:rPr lang="fr-FR" altLang="en-US" sz="2000"/>
            </a:br>
            <a:r>
              <a:rPr lang="fr-FR" altLang="en-US" sz="2000"/>
              <a:t>	Le test de Wilcoxon </a:t>
            </a:r>
            <a:br>
              <a:rPr lang="fr-FR" altLang="en-US" sz="2000"/>
            </a:br>
            <a:endParaRPr lang="fr-FR" alt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>
                <a:solidFill>
                  <a:schemeClr val="accent2"/>
                </a:solidFill>
              </a:rPr>
              <a:t>3. Les tests de conformité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	Le test du </a:t>
            </a:r>
            <a:r>
              <a:rPr lang="fr-FR" altLang="en-US" sz="2000">
                <a:latin typeface="Symbol" panose="05050102010706020507" pitchFamily="18" charset="2"/>
              </a:rPr>
              <a:t>c</a:t>
            </a:r>
            <a:r>
              <a:rPr lang="fr-FR" altLang="en-US" sz="2000" baseline="30000"/>
              <a:t>2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	Le test de Kolmogorov Smirnov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</a:t>
            </a:r>
            <a:br>
              <a:rPr lang="fr-FR" altLang="en-US" sz="2000"/>
            </a:br>
            <a:r>
              <a:rPr lang="fr-FR" altLang="en-US" sz="2000"/>
              <a:t>	</a:t>
            </a:r>
          </a:p>
          <a:p>
            <a:pPr marL="609600" indent="-609600">
              <a:lnSpc>
                <a:spcPct val="90000"/>
              </a:lnSpc>
            </a:pPr>
            <a:endParaRPr lang="fr-FR" altLang="en-US" sz="2000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208E6640-BBAA-4290-8EF5-045AC764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Plan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24F173E-9507-4F6D-B967-045A42AB4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868863"/>
            <a:ext cx="4319588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651BB7A1-69B8-4195-A536-EAF06A53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758825"/>
            <a:ext cx="227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/>
              <a:t>Test de Wilcoxon</a:t>
            </a:r>
          </a:p>
          <a:p>
            <a:endParaRPr lang="fr-FR" altLang="en-US" sz="2000" b="1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4A81B44-70BA-4191-9A1C-5D715DF0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63650"/>
            <a:ext cx="842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On classe ensuite les différences par ordre croissant de valeurs absolues</a:t>
            </a:r>
          </a:p>
        </p:txBody>
      </p:sp>
      <p:graphicFrame>
        <p:nvGraphicFramePr>
          <p:cNvPr id="22533" name="Group 5">
            <a:extLst>
              <a:ext uri="{FF2B5EF4-FFF2-40B4-BE49-F238E27FC236}">
                <a16:creationId xmlns:a16="http://schemas.microsoft.com/office/drawing/2014/main" id="{F7D48869-8088-4A73-B235-8BF4887EE733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916113"/>
          <a:ext cx="7527925" cy="1079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747019046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176142634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93260833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151915492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12382226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38888645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485619666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374862246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16846116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413814527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0108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20659"/>
                  </a:ext>
                </a:extLst>
              </a:tr>
            </a:tbl>
          </a:graphicData>
        </a:graphic>
      </p:graphicFrame>
      <p:sp>
        <p:nvSpPr>
          <p:cNvPr id="22568" name="Text Box 40">
            <a:extLst>
              <a:ext uri="{FF2B5EF4-FFF2-40B4-BE49-F238E27FC236}">
                <a16:creationId xmlns:a16="http://schemas.microsoft.com/office/drawing/2014/main" id="{BDF8EAC6-BA9A-4598-9A97-7CBE0D8E4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279775"/>
            <a:ext cx="695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On affecte à chaque différence son rang dans le classement</a:t>
            </a:r>
          </a:p>
        </p:txBody>
      </p:sp>
      <p:sp>
        <p:nvSpPr>
          <p:cNvPr id="22569" name="Text Box 41">
            <a:extLst>
              <a:ext uri="{FF2B5EF4-FFF2-40B4-BE49-F238E27FC236}">
                <a16:creationId xmlns:a16="http://schemas.microsoft.com/office/drawing/2014/main" id="{A1D242BE-CE4F-4FF1-9F02-141B0BF1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856038"/>
            <a:ext cx="562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w+ : somme des rangs des différences positives</a:t>
            </a:r>
          </a:p>
          <a:p>
            <a:r>
              <a:rPr lang="fr-FR" altLang="en-US" sz="2000"/>
              <a:t>w- : somme des rangs des différences négatives</a:t>
            </a:r>
          </a:p>
        </p:txBody>
      </p:sp>
      <p:sp>
        <p:nvSpPr>
          <p:cNvPr id="22570" name="Text Box 42">
            <a:extLst>
              <a:ext uri="{FF2B5EF4-FFF2-40B4-BE49-F238E27FC236}">
                <a16:creationId xmlns:a16="http://schemas.microsoft.com/office/drawing/2014/main" id="{D23CCEFB-0925-4969-A58F-58C32E4F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868863"/>
            <a:ext cx="4086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w+ = 2.5 + 5.5 + 7.5 + 7.5 + 9 = 32</a:t>
            </a:r>
          </a:p>
          <a:p>
            <a:r>
              <a:rPr lang="fr-FR" altLang="en-US" sz="2000" b="1"/>
              <a:t>w- = 2.5 + 2.5 + 2.5 + 5.5 = 13</a:t>
            </a:r>
          </a:p>
          <a:p>
            <a:r>
              <a:rPr lang="fr-FR" altLang="en-US" sz="2000" b="1"/>
              <a:t>w = min (w+, w-) = 13</a:t>
            </a:r>
          </a:p>
        </p:txBody>
      </p:sp>
      <p:sp>
        <p:nvSpPr>
          <p:cNvPr id="22571" name="Text Box 43">
            <a:extLst>
              <a:ext uri="{FF2B5EF4-FFF2-40B4-BE49-F238E27FC236}">
                <a16:creationId xmlns:a16="http://schemas.microsoft.com/office/drawing/2014/main" id="{3F3C245D-8602-4796-900E-FD684DD7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 Wilcoxon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23A0EBA3-F891-4118-BE4D-268C9FF2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44846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2 cas possibles:</a:t>
            </a:r>
          </a:p>
          <a:p>
            <a:endParaRPr lang="fr-FR" altLang="en-US" sz="2000" b="1"/>
          </a:p>
          <a:p>
            <a:r>
              <a:rPr lang="fr-FR" altLang="en-US" sz="2000" b="1"/>
              <a:t>Si n&lt;25 (empirique)</a:t>
            </a:r>
            <a:r>
              <a:rPr lang="fr-FR" altLang="en-US" sz="2000"/>
              <a:t>, alors on utilise une table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1C5575C-F79B-4947-9954-3373668A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-2951163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fr-FR" altLang="en-US"/>
            </a:br>
            <a:endParaRPr lang="fr-FR" altLang="en-US"/>
          </a:p>
          <a:p>
            <a:pPr eaLnBrk="0" hangingPunct="0"/>
            <a:endParaRPr lang="fr-FR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BC832F64-D0C7-48B5-828E-BF998BB3B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-221773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1934B40E-3EE6-4FEE-90F5-FEFB08F2B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-221773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558" name="Group 6">
            <a:extLst>
              <a:ext uri="{FF2B5EF4-FFF2-40B4-BE49-F238E27FC236}">
                <a16:creationId xmlns:a16="http://schemas.microsoft.com/office/drawing/2014/main" id="{A17E4FA5-01C0-4CDE-947C-B976951AF3D2}"/>
              </a:ext>
            </a:extLst>
          </p:cNvPr>
          <p:cNvGraphicFramePr>
            <a:graphicFrameLocks noGrp="1"/>
          </p:cNvGraphicFramePr>
          <p:nvPr/>
        </p:nvGraphicFramePr>
        <p:xfrm>
          <a:off x="5148263" y="476250"/>
          <a:ext cx="3263900" cy="5866130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347444701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43254129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6302559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35446659"/>
                    </a:ext>
                  </a:extLst>
                </a:gridCol>
              </a:tblGrid>
              <a:tr h="2079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Niveau de signification, test unilatéral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03300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0,025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0,005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401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Niveau de signification, test bilatéral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16192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95114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97038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85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04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84096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9744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3788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93415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78590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3937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62854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5284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8992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1594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67924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31567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841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36055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4295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643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 </a:t>
                      </a:r>
                      <a:endParaRPr kumimoji="0" lang="fr-F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58074"/>
                  </a:ext>
                </a:extLst>
              </a:tr>
            </a:tbl>
          </a:graphicData>
        </a:graphic>
      </p:graphicFrame>
      <p:sp>
        <p:nvSpPr>
          <p:cNvPr id="23680" name="Rectangle 128">
            <a:extLst>
              <a:ext uri="{FF2B5EF4-FFF2-40B4-BE49-F238E27FC236}">
                <a16:creationId xmlns:a16="http://schemas.microsoft.com/office/drawing/2014/main" id="{B0308462-3AFB-4C0A-B62C-E91093FA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8893175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en-US" b="1"/>
          </a:p>
          <a:p>
            <a:pPr eaLnBrk="0" hangingPunct="0"/>
            <a:br>
              <a:rPr lang="fr-FR" altLang="en-US"/>
            </a:br>
            <a:endParaRPr lang="fr-FR" altLang="en-US"/>
          </a:p>
        </p:txBody>
      </p:sp>
      <p:sp>
        <p:nvSpPr>
          <p:cNvPr id="23681" name="Text Box 129">
            <a:extLst>
              <a:ext uri="{FF2B5EF4-FFF2-40B4-BE49-F238E27FC236}">
                <a16:creationId xmlns:a16="http://schemas.microsoft.com/office/drawing/2014/main" id="{B8A7EBFC-3F50-4C73-823A-D63659BB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132013"/>
            <a:ext cx="46085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Sous H</a:t>
            </a:r>
            <a:r>
              <a:rPr lang="fr-FR" altLang="en-US" sz="2000" baseline="-25000"/>
              <a:t>0</a:t>
            </a:r>
            <a:r>
              <a:rPr lang="fr-FR" altLang="en-US" sz="2000"/>
              <a:t>, P(W&lt;w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)=</a:t>
            </a:r>
            <a:r>
              <a:rPr lang="fr-FR" altLang="en-US" sz="2000">
                <a:latin typeface="Symbol" panose="05050102010706020507" pitchFamily="18" charset="2"/>
              </a:rPr>
              <a:t>a </a:t>
            </a:r>
            <a:r>
              <a:rPr lang="fr-FR" altLang="en-US" sz="2000"/>
              <a:t>avec 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= 0.05 et 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= 0.01</a:t>
            </a:r>
          </a:p>
          <a:p>
            <a:endParaRPr lang="fr-FR" altLang="en-US" sz="2000"/>
          </a:p>
          <a:p>
            <a:r>
              <a:rPr lang="fr-FR" altLang="en-US" sz="2000"/>
              <a:t>On rejette l’hypothèse nulle si w&lt;w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</a:p>
          <a:p>
            <a:endParaRPr lang="fr-FR" altLang="en-US" sz="2000">
              <a:latin typeface="Symbol" panose="05050102010706020507" pitchFamily="18" charset="2"/>
            </a:endParaRPr>
          </a:p>
          <a:p>
            <a:r>
              <a:rPr lang="fr-FR" altLang="en-US" sz="2000"/>
              <a:t>Ici, pour n = 9 et 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= 0.05, w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= 6</a:t>
            </a:r>
          </a:p>
          <a:p>
            <a:endParaRPr lang="fr-FR" altLang="en-US" sz="2000"/>
          </a:p>
          <a:p>
            <a:r>
              <a:rPr lang="fr-FR" altLang="en-US" sz="2000"/>
              <a:t>w &gt; w</a:t>
            </a:r>
            <a:r>
              <a:rPr lang="fr-FR" altLang="en-US" sz="2000" baseline="-25000"/>
              <a:t>0.05</a:t>
            </a:r>
            <a:r>
              <a:rPr lang="fr-FR" altLang="en-US" sz="2000"/>
              <a:t> donc on ne peut pas rejeter H</a:t>
            </a:r>
            <a:r>
              <a:rPr lang="fr-FR" altLang="en-US" sz="2000" baseline="-25000"/>
              <a:t>0</a:t>
            </a:r>
            <a:r>
              <a:rPr lang="fr-FR" altLang="en-US" sz="2000"/>
              <a:t>. Il n’y a pas de différence significative entre les deux échantillons.</a:t>
            </a:r>
          </a:p>
        </p:txBody>
      </p:sp>
      <p:sp>
        <p:nvSpPr>
          <p:cNvPr id="23682" name="Oval 130">
            <a:extLst>
              <a:ext uri="{FF2B5EF4-FFF2-40B4-BE49-F238E27FC236}">
                <a16:creationId xmlns:a16="http://schemas.microsoft.com/office/drawing/2014/main" id="{D8797CC5-003D-4D11-BB8A-10B6925B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205038"/>
            <a:ext cx="287338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Text Box 131">
            <a:extLst>
              <a:ext uri="{FF2B5EF4-FFF2-40B4-BE49-F238E27FC236}">
                <a16:creationId xmlns:a16="http://schemas.microsoft.com/office/drawing/2014/main" id="{6D277194-17ED-4DD1-B6D1-AA60DF19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 Wilcoxon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71CFBF-F3CD-4178-BA6D-75C40C49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3722688"/>
            <a:ext cx="1511300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B7049E0-A7CD-4FE0-B713-6E212B28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849438"/>
            <a:ext cx="4968875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B3372C93-B8C3-4D31-92F3-33FA3559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624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Si n&gt;25</a:t>
            </a:r>
            <a:r>
              <a:rPr lang="fr-FR" altLang="en-US" sz="2000"/>
              <a:t>, lorsque H</a:t>
            </a:r>
            <a:r>
              <a:rPr lang="fr-FR" altLang="en-US" sz="2000" baseline="-25000"/>
              <a:t>0</a:t>
            </a:r>
            <a:r>
              <a:rPr lang="fr-FR" altLang="en-US" sz="2000"/>
              <a:t> est vraie, W suit approximativement une loi normale N(</a:t>
            </a:r>
            <a:r>
              <a:rPr lang="fr-FR" altLang="en-US" sz="2000">
                <a:latin typeface="Symbol" panose="05050102010706020507" pitchFamily="18" charset="2"/>
              </a:rPr>
              <a:t>m</a:t>
            </a:r>
            <a:r>
              <a:rPr lang="fr-FR" altLang="en-US" sz="2000"/>
              <a:t>,</a:t>
            </a:r>
            <a:r>
              <a:rPr lang="fr-FR" altLang="en-US" sz="2000">
                <a:latin typeface="Symbol" panose="05050102010706020507" pitchFamily="18" charset="2"/>
              </a:rPr>
              <a:t>s</a:t>
            </a:r>
            <a:r>
              <a:rPr lang="fr-FR" altLang="en-US" sz="2000"/>
              <a:t>) avec </a:t>
            </a:r>
          </a:p>
        </p:txBody>
      </p:sp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ECA8A84C-E587-41F7-8574-6AC6CEE887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475" y="1993900"/>
          <a:ext cx="1539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3">
                  <p:embed/>
                </p:oleObj>
              </mc:Choice>
              <mc:Fallback>
                <p:oleObj name="Equation" r:id="rId2" imgW="850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993900"/>
                        <a:ext cx="15398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5007EE8C-5801-4456-A0B9-8A71E6AA1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1463" y="1922463"/>
          <a:ext cx="24114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44240" progId="Equation.3">
                  <p:embed/>
                </p:oleObj>
              </mc:Choice>
              <mc:Fallback>
                <p:oleObj name="Equation" r:id="rId4" imgW="133344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1922463"/>
                        <a:ext cx="24114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>
            <a:extLst>
              <a:ext uri="{FF2B5EF4-FFF2-40B4-BE49-F238E27FC236}">
                <a16:creationId xmlns:a16="http://schemas.microsoft.com/office/drawing/2014/main" id="{A46DEEC4-A4E5-4302-B854-04E721F0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213100"/>
            <a:ext cx="688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On calcule la valeur de la variable normale centrée réduite: </a:t>
            </a:r>
          </a:p>
        </p:txBody>
      </p:sp>
      <p:graphicFrame>
        <p:nvGraphicFramePr>
          <p:cNvPr id="24584" name="Object 8">
            <a:extLst>
              <a:ext uri="{FF2B5EF4-FFF2-40B4-BE49-F238E27FC236}">
                <a16:creationId xmlns:a16="http://schemas.microsoft.com/office/drawing/2014/main" id="{BAE0EF84-F5E7-4CE7-94AE-2DBB0D6198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1200" y="3794125"/>
          <a:ext cx="13319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393480" progId="Equation.3">
                  <p:embed/>
                </p:oleObj>
              </mc:Choice>
              <mc:Fallback>
                <p:oleObj name="Equation" r:id="rId6" imgW="7365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794125"/>
                        <a:ext cx="13319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9">
            <a:extLst>
              <a:ext uri="{FF2B5EF4-FFF2-40B4-BE49-F238E27FC236}">
                <a16:creationId xmlns:a16="http://schemas.microsoft.com/office/drawing/2014/main" id="{76063338-A3B6-4B5C-BB95-5C6FA14E0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799013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La valeur est comparée à la valeur Z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de la loi normale. Si </a:t>
            </a:r>
          </a:p>
          <a:p>
            <a:r>
              <a:rPr lang="fr-FR" altLang="en-US" sz="2000"/>
              <a:t>–Z</a:t>
            </a:r>
            <a:r>
              <a:rPr lang="fr-FR" altLang="en-US" sz="2000" baseline="-25000">
                <a:latin typeface="Symbol" panose="05050102010706020507" pitchFamily="18" charset="2"/>
              </a:rPr>
              <a:t>a/2</a:t>
            </a:r>
            <a:r>
              <a:rPr lang="fr-FR" altLang="en-US" sz="2000"/>
              <a:t>&lt;Z&lt;Z</a:t>
            </a:r>
            <a:r>
              <a:rPr lang="fr-FR" altLang="en-US" sz="2000" baseline="-25000">
                <a:latin typeface="Symbol" panose="05050102010706020507" pitchFamily="18" charset="2"/>
              </a:rPr>
              <a:t>a/2</a:t>
            </a:r>
            <a:r>
              <a:rPr lang="fr-FR" altLang="en-US" sz="2000"/>
              <a:t> on accepte H</a:t>
            </a:r>
            <a:r>
              <a:rPr lang="fr-FR" altLang="en-US" sz="2000" baseline="-25000"/>
              <a:t>0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ABC849B7-D6A1-42A8-BF18-8F992DCA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 Wilcoxon (grands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5DAB780B-B3DE-4B27-B99E-3E7E7FA3F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7508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Comme on l’a vu les résultats tirés d’échantillons ne correspondent pas toujours exactement aux résultats théoriques que l’on pourrait attendre des probabilités! </a:t>
            </a:r>
          </a:p>
        </p:txBody>
      </p:sp>
      <p:graphicFrame>
        <p:nvGraphicFramePr>
          <p:cNvPr id="25603" name="Group 3">
            <a:extLst>
              <a:ext uri="{FF2B5EF4-FFF2-40B4-BE49-F238E27FC236}">
                <a16:creationId xmlns:a16="http://schemas.microsoft.com/office/drawing/2014/main" id="{14EA9A82-EC84-49E6-8455-11DD48D2D3E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2492375"/>
          <a:ext cx="7548562" cy="225742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299595136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1816295812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117145326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05891297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10688998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4225048"/>
                    </a:ext>
                  </a:extLst>
                </a:gridCol>
              </a:tblGrid>
              <a:tr h="69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Evènement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41645"/>
                  </a:ext>
                </a:extLst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Fréq. Obs.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280075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Fréq. Estimée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32359"/>
                  </a:ext>
                </a:extLst>
              </a:tr>
            </a:tbl>
          </a:graphicData>
        </a:graphic>
      </p:graphicFrame>
      <p:sp>
        <p:nvSpPr>
          <p:cNvPr id="25633" name="Text Box 33">
            <a:extLst>
              <a:ext uri="{FF2B5EF4-FFF2-40B4-BE49-F238E27FC236}">
                <a16:creationId xmlns:a16="http://schemas.microsoft.com/office/drawing/2014/main" id="{44E5E421-5B5E-4F8C-94EF-786432E2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00663"/>
            <a:ext cx="744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/>
              <a:t>Différence significative entre observées et attendues?</a:t>
            </a:r>
          </a:p>
        </p:txBody>
      </p:sp>
      <p:sp>
        <p:nvSpPr>
          <p:cNvPr id="25634" name="Text Box 34">
            <a:extLst>
              <a:ext uri="{FF2B5EF4-FFF2-40B4-BE49-F238E27FC236}">
                <a16:creationId xmlns:a16="http://schemas.microsoft.com/office/drawing/2014/main" id="{B7719CC4-945F-4706-8C1A-ADD288CC2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3BB134-5F99-4C0A-B82D-4EF7846F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8135937" cy="151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7" name="Rectangle 3">
            <a:extLst>
              <a:ext uri="{FF2B5EF4-FFF2-40B4-BE49-F238E27FC236}">
                <a16:creationId xmlns:a16="http://schemas.microsoft.com/office/drawing/2014/main" id="{1B88F3F8-1D8C-4061-AD6C-D676FE597400}"/>
              </a:ext>
            </a:extLst>
          </p:cNvPr>
          <p:cNvGraphicFramePr>
            <a:graphicFrameLocks/>
          </p:cNvGraphicFramePr>
          <p:nvPr>
            <p:ph sz="half" idx="1"/>
          </p:nvPr>
        </p:nvGraphicFramePr>
        <p:xfrm>
          <a:off x="385763" y="1603375"/>
          <a:ext cx="4033837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0" imgH="0" progId="Equation.3">
                  <p:embed/>
                </p:oleObj>
              </mc:Choice>
              <mc:Fallback>
                <p:oleObj name="Equation" r:id="rId2" imgW="0" imgH="0" progId="Equation.3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603375"/>
                        <a:ext cx="4033837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0D79EBC4-8C95-4652-A09D-0CD2B928C8F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69925" y="1228725"/>
          <a:ext cx="76930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79760" imgH="495000" progId="Equation.3">
                  <p:embed/>
                </p:oleObj>
              </mc:Choice>
              <mc:Fallback>
                <p:oleObj name="Equation" r:id="rId3" imgW="34797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228725"/>
                        <a:ext cx="76930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>
            <a:extLst>
              <a:ext uri="{FF2B5EF4-FFF2-40B4-BE49-F238E27FC236}">
                <a16:creationId xmlns:a16="http://schemas.microsoft.com/office/drawing/2014/main" id="{C4F6CB99-B7A0-46DA-B632-3CE715E5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41888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400"/>
              <a:t>Si </a:t>
            </a:r>
            <a:r>
              <a:rPr lang="fr-FR" altLang="en-US" sz="2400">
                <a:latin typeface="Symbol" panose="05050102010706020507" pitchFamily="18" charset="2"/>
              </a:rPr>
              <a:t>c</a:t>
            </a:r>
            <a:r>
              <a:rPr lang="fr-FR" altLang="en-US" sz="2400" baseline="30000"/>
              <a:t>2</a:t>
            </a:r>
            <a:r>
              <a:rPr lang="fr-FR" altLang="en-US" sz="2400"/>
              <a:t> = 0, fréq théoriques identiques aux fréq. obs., si </a:t>
            </a:r>
            <a:r>
              <a:rPr lang="fr-FR" altLang="en-US" sz="2400">
                <a:latin typeface="Symbol" panose="05050102010706020507" pitchFamily="18" charset="2"/>
              </a:rPr>
              <a:t>c</a:t>
            </a:r>
            <a:r>
              <a:rPr lang="fr-FR" altLang="en-US" sz="2400" baseline="30000"/>
              <a:t>2</a:t>
            </a:r>
            <a:r>
              <a:rPr lang="fr-FR" altLang="en-US" sz="2400"/>
              <a:t> &gt; 0, elles ne sont pas exactement identiques.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B245A201-1139-4DB2-B6F0-366BC6AD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1258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H</a:t>
            </a:r>
            <a:r>
              <a:rPr lang="fr-FR" altLang="en-US" sz="2400" baseline="-25000">
                <a:latin typeface="Times New Roman" panose="02020603050405020304" pitchFamily="18" charset="0"/>
              </a:rPr>
              <a:t>0</a:t>
            </a:r>
            <a:r>
              <a:rPr lang="fr-FR" altLang="en-US" sz="2400">
                <a:latin typeface="Times New Roman" panose="02020603050405020304" pitchFamily="18" charset="0"/>
              </a:rPr>
              <a:t>: </a:t>
            </a:r>
            <a:r>
              <a:rPr lang="fr-FR" altLang="en-US" sz="2400">
                <a:latin typeface="Symbol" panose="05050102010706020507" pitchFamily="18" charset="2"/>
              </a:rPr>
              <a:t>c</a:t>
            </a:r>
            <a:r>
              <a:rPr lang="fr-FR" altLang="en-US" sz="2400" baseline="30000">
                <a:latin typeface="Times New Roman" panose="02020603050405020304" pitchFamily="18" charset="0"/>
              </a:rPr>
              <a:t>2</a:t>
            </a:r>
            <a:r>
              <a:rPr lang="fr-FR" altLang="en-US" sz="2400">
                <a:latin typeface="Times New Roman" panose="02020603050405020304" pitchFamily="18" charset="0"/>
              </a:rPr>
              <a:t>=0</a:t>
            </a:r>
          </a:p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H</a:t>
            </a:r>
            <a:r>
              <a:rPr lang="fr-FR" altLang="en-US" sz="2400" baseline="-25000">
                <a:latin typeface="Times New Roman" panose="02020603050405020304" pitchFamily="18" charset="0"/>
              </a:rPr>
              <a:t>1</a:t>
            </a:r>
            <a:r>
              <a:rPr lang="fr-FR" altLang="en-US" sz="2400">
                <a:latin typeface="Times New Roman" panose="02020603050405020304" pitchFamily="18" charset="0"/>
              </a:rPr>
              <a:t>: </a:t>
            </a:r>
            <a:r>
              <a:rPr lang="fr-FR" altLang="en-US" sz="2400">
                <a:latin typeface="Symbol" panose="05050102010706020507" pitchFamily="18" charset="2"/>
              </a:rPr>
              <a:t>c</a:t>
            </a:r>
            <a:r>
              <a:rPr lang="fr-FR" altLang="en-US" sz="2400" baseline="30000">
                <a:latin typeface="Times New Roman" panose="02020603050405020304" pitchFamily="18" charset="0"/>
              </a:rPr>
              <a:t>2</a:t>
            </a:r>
            <a:r>
              <a:rPr lang="fr-FR" altLang="en-US" sz="2400">
                <a:latin typeface="Times New Roman" panose="02020603050405020304" pitchFamily="18" charset="0"/>
              </a:rPr>
              <a:t>&gt;0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F543746-8663-498C-B1F1-264BBE9C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7C548D8-B557-432A-A5C4-E268DF80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36613"/>
            <a:ext cx="756126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400" b="1"/>
              <a:t>Degré de liberté, n:</a:t>
            </a:r>
          </a:p>
          <a:p>
            <a:pPr eaLnBrk="0" hangingPunct="0"/>
            <a:endParaRPr lang="fr-FR" altLang="en-US" sz="2400" b="1"/>
          </a:p>
          <a:p>
            <a:pPr eaLnBrk="0" hangingPunct="0">
              <a:buFont typeface="Symbol" panose="05050102010706020507" pitchFamily="18" charset="2"/>
              <a:buChar char="n"/>
            </a:pPr>
            <a:r>
              <a:rPr lang="fr-FR" altLang="en-US" sz="2400"/>
              <a:t>= k -1 si les fréquences théoriques peuvent être calculée sans avoir à estimer les paramètres de la population à partir des statistiques d’échantillon.</a:t>
            </a:r>
          </a:p>
          <a:p>
            <a:pPr eaLnBrk="0" hangingPunct="0">
              <a:buFont typeface="Symbol" panose="05050102010706020507" pitchFamily="18" charset="2"/>
              <a:buChar char="n"/>
            </a:pPr>
            <a:endParaRPr lang="fr-FR" altLang="en-US" sz="2400"/>
          </a:p>
          <a:p>
            <a:pPr eaLnBrk="0" hangingPunct="0">
              <a:buFont typeface="Symbol" panose="05050102010706020507" pitchFamily="18" charset="2"/>
              <a:buChar char="n"/>
            </a:pPr>
            <a:r>
              <a:rPr lang="fr-FR" altLang="en-US" sz="2400"/>
              <a:t> = k – 1 – m si les fréquences théoriques peuvent être calculées en n’estimant que m paramètres de la population à partir des statistiques d’échantillon.</a:t>
            </a:r>
          </a:p>
          <a:p>
            <a:pPr eaLnBrk="0" hangingPunct="0"/>
            <a:endParaRPr lang="fr-FR" altLang="en-US" sz="240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68FF3B7-0416-48A0-BA70-946449F9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392738"/>
            <a:ext cx="643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/>
              <a:t>Idéalement, au moins 5 occurrences par case!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2A1AC6B6-29DC-49B9-A8EB-A69AD8FB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5200603-40F1-40F0-976A-010E5EBD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9125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/>
              <a:t>Un exemple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CD63A88-B41D-45F6-A2CD-A30B4496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758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Le tableau suivant montre la distribution des unités 0, 1,2, …, 9 d’une table de nombres aléatoires comportant 250 nombres. Est-ce que la distribution observée est significativement différente de la distribution théorique?</a:t>
            </a:r>
          </a:p>
        </p:txBody>
      </p:sp>
      <p:graphicFrame>
        <p:nvGraphicFramePr>
          <p:cNvPr id="28676" name="Group 4">
            <a:extLst>
              <a:ext uri="{FF2B5EF4-FFF2-40B4-BE49-F238E27FC236}">
                <a16:creationId xmlns:a16="http://schemas.microsoft.com/office/drawing/2014/main" id="{B547B3AA-6BF4-4CC4-AE32-5A8FD5566B0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3044825"/>
          <a:ext cx="7908925" cy="147320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538454275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474783002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24993498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667883275"/>
                    </a:ext>
                  </a:extLst>
                </a:gridCol>
                <a:gridCol w="652462">
                  <a:extLst>
                    <a:ext uri="{9D8B030D-6E8A-4147-A177-3AD203B41FA5}">
                      <a16:colId xmlns:a16="http://schemas.microsoft.com/office/drawing/2014/main" val="75852437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681600196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87178384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802493898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849093130"/>
                    </a:ext>
                  </a:extLst>
                </a:gridCol>
                <a:gridCol w="611187">
                  <a:extLst>
                    <a:ext uri="{9D8B030D-6E8A-4147-A177-3AD203B41FA5}">
                      <a16:colId xmlns:a16="http://schemas.microsoft.com/office/drawing/2014/main" val="196222769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527429260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Unités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516895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Fréq Obs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09132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Fréq Est.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559994"/>
                  </a:ext>
                </a:extLst>
              </a:tr>
            </a:tbl>
          </a:graphicData>
        </a:graphic>
      </p:graphicFrame>
      <p:graphicFrame>
        <p:nvGraphicFramePr>
          <p:cNvPr id="28726" name="Object 54">
            <a:extLst>
              <a:ext uri="{FF2B5EF4-FFF2-40B4-BE49-F238E27FC236}">
                <a16:creationId xmlns:a16="http://schemas.microsoft.com/office/drawing/2014/main" id="{661C222A-1389-4293-8F2B-F5A802A198B7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495550" y="4627563"/>
          <a:ext cx="54133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31640" progId="Equation.3">
                  <p:embed/>
                </p:oleObj>
              </mc:Choice>
              <mc:Fallback>
                <p:oleObj name="Equation" r:id="rId2" imgW="2374560" imgH="4316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627563"/>
                        <a:ext cx="54133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7" name="Text Box 55">
            <a:extLst>
              <a:ext uri="{FF2B5EF4-FFF2-40B4-BE49-F238E27FC236}">
                <a16:creationId xmlns:a16="http://schemas.microsoft.com/office/drawing/2014/main" id="{BD07DBA3-26BA-43A6-958B-CF08E1ED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651375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>
                <a:latin typeface="Times New Roman" panose="02020603050405020304" pitchFamily="18" charset="0"/>
              </a:rPr>
              <a:t>Solution</a:t>
            </a:r>
            <a:r>
              <a:rPr lang="fr-FR" altLang="en-US" sz="200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8728" name="Object 56">
            <a:extLst>
              <a:ext uri="{FF2B5EF4-FFF2-40B4-BE49-F238E27FC236}">
                <a16:creationId xmlns:a16="http://schemas.microsoft.com/office/drawing/2014/main" id="{745E5DF0-4BE8-4914-9FDC-6044DE656FBE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116013" y="5373688"/>
          <a:ext cx="10080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241200" progId="Equation.3">
                  <p:embed/>
                </p:oleObj>
              </mc:Choice>
              <mc:Fallback>
                <p:oleObj name="Equation" r:id="rId4" imgW="304560" imgH="2412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73688"/>
                        <a:ext cx="1008062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9" name="Text Box 57">
            <a:extLst>
              <a:ext uri="{FF2B5EF4-FFF2-40B4-BE49-F238E27FC236}">
                <a16:creationId xmlns:a16="http://schemas.microsoft.com/office/drawing/2014/main" id="{0413C407-30FB-4BA7-BD4C-D65CE98B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818188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/>
              <a:t>critique  à n = 10-1 = 9 degrés de liberté = 21.7</a:t>
            </a:r>
          </a:p>
          <a:p>
            <a:pPr eaLnBrk="0" hangingPunct="0"/>
            <a:r>
              <a:rPr lang="fr-FR" altLang="en-US"/>
              <a:t>23.3&gt;21.7. Cette table de nombre aléatoire est suspecte.</a:t>
            </a:r>
          </a:p>
        </p:txBody>
      </p:sp>
      <p:sp>
        <p:nvSpPr>
          <p:cNvPr id="28730" name="Text Box 58">
            <a:extLst>
              <a:ext uri="{FF2B5EF4-FFF2-40B4-BE49-F238E27FC236}">
                <a16:creationId xmlns:a16="http://schemas.microsoft.com/office/drawing/2014/main" id="{8E230847-6212-41E2-8B63-50A170E8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BE9ED4FF-8DAD-4155-BC17-3EE58388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76517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 b="1"/>
              <a:t>Tableaux de contingence.</a:t>
            </a:r>
          </a:p>
          <a:p>
            <a:pPr eaLnBrk="0" hangingPunct="0"/>
            <a:endParaRPr lang="fr-FR" altLang="en-US" sz="2000" b="1"/>
          </a:p>
          <a:p>
            <a:pPr eaLnBrk="0" hangingPunct="0"/>
            <a:r>
              <a:rPr lang="fr-FR" altLang="en-US" sz="2000"/>
              <a:t>En cas de tableau </a:t>
            </a:r>
            <a:r>
              <a:rPr lang="fr-FR" altLang="en-US" sz="2000" i="1"/>
              <a:t>h</a:t>
            </a:r>
            <a:r>
              <a:rPr lang="fr-FR" altLang="en-US" sz="2000"/>
              <a:t> lignes et </a:t>
            </a:r>
            <a:r>
              <a:rPr lang="fr-FR" altLang="en-US" sz="2000" i="1"/>
              <a:t>k</a:t>
            </a:r>
            <a:r>
              <a:rPr lang="fr-FR" altLang="en-US" sz="2000"/>
              <a:t> colonnes rempli par des fréquences (cellulaires), on procède de la même manière en sommant les </a:t>
            </a:r>
            <a:r>
              <a:rPr lang="fr-FR" altLang="en-US" sz="2000" i="1"/>
              <a:t>hk</a:t>
            </a:r>
            <a:r>
              <a:rPr lang="fr-FR" altLang="en-US" sz="2000"/>
              <a:t> termes.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890B677D-5B55-42E3-8216-90F3FFA0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75612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 b="1"/>
              <a:t>Degré de liberté, n:</a:t>
            </a:r>
          </a:p>
          <a:p>
            <a:pPr eaLnBrk="0" hangingPunct="0"/>
            <a:endParaRPr lang="fr-FR" altLang="en-US" sz="2000" b="1"/>
          </a:p>
          <a:p>
            <a:pPr eaLnBrk="0" hangingPunct="0">
              <a:buFont typeface="Symbol" panose="05050102010706020507" pitchFamily="18" charset="2"/>
              <a:buChar char="n"/>
            </a:pPr>
            <a:r>
              <a:rPr lang="fr-FR" altLang="en-US" sz="2000"/>
              <a:t>= (h-1)(k -1) si les fréquences théoriques peuvent être calculée sans avoir à estimer les paramètres de la population à partir des statistiques d’échantillon.</a:t>
            </a:r>
          </a:p>
          <a:p>
            <a:pPr eaLnBrk="0" hangingPunct="0">
              <a:buFont typeface="Symbol" panose="05050102010706020507" pitchFamily="18" charset="2"/>
              <a:buChar char="n"/>
            </a:pPr>
            <a:endParaRPr lang="fr-FR" altLang="en-US" sz="2000"/>
          </a:p>
          <a:p>
            <a:pPr eaLnBrk="0" hangingPunct="0">
              <a:buFont typeface="Symbol" panose="05050102010706020507" pitchFamily="18" charset="2"/>
              <a:buChar char="n"/>
            </a:pPr>
            <a:r>
              <a:rPr lang="fr-FR" altLang="en-US" sz="2000"/>
              <a:t> = (h-1)(k – 1) – m si les fréquences théoriques peuvent être calculées en n’estimant que m paramètres de la population à partir des statistiques d’échantillon.</a:t>
            </a:r>
          </a:p>
          <a:p>
            <a:pPr eaLnBrk="0" hangingPunct="0"/>
            <a:endParaRPr lang="fr-FR" altLang="en-US" sz="2400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3C092A97-4F66-4EAD-8BE2-B1E32EC7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>
            <a:extLst>
              <a:ext uri="{FF2B5EF4-FFF2-40B4-BE49-F238E27FC236}">
                <a16:creationId xmlns:a16="http://schemas.microsoft.com/office/drawing/2014/main" id="{7FF61040-2EDA-42CC-AD57-CA8095D8AD27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908050"/>
          <a:ext cx="4297362" cy="134207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235682447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8340230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092771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98580451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Guérit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 guérit pas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66098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Groupe A (serum)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70018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Groupe B (sans sérum)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5125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85676"/>
                  </a:ext>
                </a:extLst>
              </a:tr>
            </a:tbl>
          </a:graphicData>
        </a:graphic>
      </p:graphicFrame>
      <p:sp>
        <p:nvSpPr>
          <p:cNvPr id="30749" name="Rectangle 29">
            <a:extLst>
              <a:ext uri="{FF2B5EF4-FFF2-40B4-BE49-F238E27FC236}">
                <a16:creationId xmlns:a16="http://schemas.microsoft.com/office/drawing/2014/main" id="{A729BCB1-4B24-4E35-8D76-D33B40F1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251075"/>
            <a:ext cx="15954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Fréquences observées</a:t>
            </a:r>
            <a:endParaRPr lang="en-US" altLang="en-US" sz="1100"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0750" name="Group 30">
            <a:extLst>
              <a:ext uri="{FF2B5EF4-FFF2-40B4-BE49-F238E27FC236}">
                <a16:creationId xmlns:a16="http://schemas.microsoft.com/office/drawing/2014/main" id="{6DFBADDF-A99C-4301-BEDF-5A6B1642482B}"/>
              </a:ext>
            </a:extLst>
          </p:cNvPr>
          <p:cNvGraphicFramePr>
            <a:graphicFrameLocks noGrp="1"/>
          </p:cNvGraphicFramePr>
          <p:nvPr/>
        </p:nvGraphicFramePr>
        <p:xfrm>
          <a:off x="3635375" y="2708275"/>
          <a:ext cx="4297363" cy="1342074"/>
        </p:xfrm>
        <a:graphic>
          <a:graphicData uri="http://schemas.openxmlformats.org/drawingml/2006/table">
            <a:tbl>
              <a:tblPr/>
              <a:tblGrid>
                <a:gridCol w="1782763">
                  <a:extLst>
                    <a:ext uri="{9D8B030D-6E8A-4147-A177-3AD203B41FA5}">
                      <a16:colId xmlns:a16="http://schemas.microsoft.com/office/drawing/2014/main" val="32423094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39768502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92090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249241650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Guérit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Ne guérit pas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747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Groupe A (serum)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5365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Groupe B (sans sérum)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9620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41779"/>
                  </a:ext>
                </a:extLst>
              </a:tr>
            </a:tbl>
          </a:graphicData>
        </a:graphic>
      </p:graphicFrame>
      <p:sp>
        <p:nvSpPr>
          <p:cNvPr id="30777" name="Rectangle 57">
            <a:extLst>
              <a:ext uri="{FF2B5EF4-FFF2-40B4-BE49-F238E27FC236}">
                <a16:creationId xmlns:a16="http://schemas.microsoft.com/office/drawing/2014/main" id="{3488E04A-676B-48CC-B4AE-A536F651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076700"/>
            <a:ext cx="2117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Fréquences attendues sous H</a:t>
            </a:r>
            <a:r>
              <a:rPr lang="en-US" altLang="en-US" sz="1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0778" name="Object 58">
            <a:extLst>
              <a:ext uri="{FF2B5EF4-FFF2-40B4-BE49-F238E27FC236}">
                <a16:creationId xmlns:a16="http://schemas.microsoft.com/office/drawing/2014/main" id="{5B1313B2-7868-40FD-A280-D1D65E295938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900113" y="4581525"/>
          <a:ext cx="54006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685800" progId="Equation.3">
                  <p:embed/>
                </p:oleObj>
              </mc:Choice>
              <mc:Fallback>
                <p:oleObj name="Equation" r:id="rId2" imgW="3644640" imgH="6858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81525"/>
                        <a:ext cx="54006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9" name="Text Box 59">
            <a:extLst>
              <a:ext uri="{FF2B5EF4-FFF2-40B4-BE49-F238E27FC236}">
                <a16:creationId xmlns:a16="http://schemas.microsoft.com/office/drawing/2014/main" id="{8B2CE328-C391-4AAC-BF57-DF88BD64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75338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/>
              <a:t>Impossibilité de rejeter H</a:t>
            </a:r>
            <a:r>
              <a:rPr lang="fr-FR" altLang="en-US" sz="2400" baseline="-25000"/>
              <a:t>0</a:t>
            </a:r>
          </a:p>
        </p:txBody>
      </p:sp>
      <p:sp>
        <p:nvSpPr>
          <p:cNvPr id="30780" name="Text Box 60">
            <a:extLst>
              <a:ext uri="{FF2B5EF4-FFF2-40B4-BE49-F238E27FC236}">
                <a16:creationId xmlns:a16="http://schemas.microsoft.com/office/drawing/2014/main" id="{6E428A5A-1ADA-40BE-AF8B-4497349E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du </a:t>
            </a:r>
            <a:r>
              <a:rPr lang="en-AU" altLang="en-US" sz="2000" b="1" i="1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AU" altLang="en-US" sz="2000" b="1" i="1" baseline="30000">
                <a:solidFill>
                  <a:schemeClr val="bg1"/>
                </a:solidFill>
              </a:rPr>
              <a:t>2</a:t>
            </a:r>
            <a:endParaRPr lang="fr-FR" altLang="en-US" sz="2000" b="1" i="1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E7250C3E-1198-43B8-8573-2F7FB682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Test non paramétrique de conformité de Kolmogorov Smirnov</a:t>
            </a:r>
          </a:p>
          <a:p>
            <a:endParaRPr lang="fr-FR" altLang="en-US" sz="2000" b="1"/>
          </a:p>
          <a:p>
            <a:r>
              <a:rPr lang="fr-FR" altLang="en-US" sz="2000"/>
              <a:t>Il consiste à calculer les différences existants entre les distributions de fréquences relatives cumulées de deux échantillons et à vérifier si la plus grande différence peut être fortuite ou pas (D</a:t>
            </a:r>
            <a:r>
              <a:rPr lang="fr-FR" altLang="en-US" sz="2000" baseline="-25000"/>
              <a:t>obs</a:t>
            </a:r>
            <a:r>
              <a:rPr lang="fr-FR" altLang="en-US" sz="2000"/>
              <a:t>).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DE91BA7A-C43C-4F8B-BAFC-304E97B7E2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2924175"/>
          <a:ext cx="4175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533160" progId="Equation.3">
                  <p:embed/>
                </p:oleObj>
              </mc:Choice>
              <mc:Fallback>
                <p:oleObj name="Equation" r:id="rId2" imgW="199368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24175"/>
                        <a:ext cx="41751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>
            <a:extLst>
              <a:ext uri="{FF2B5EF4-FFF2-40B4-BE49-F238E27FC236}">
                <a16:creationId xmlns:a16="http://schemas.microsoft.com/office/drawing/2014/main" id="{4986F54C-C750-4060-9CA2-D8AAE2A9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92600"/>
            <a:ext cx="299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latin typeface="Times New Roman" panose="02020603050405020304" pitchFamily="18" charset="0"/>
              </a:rPr>
              <a:t>Pour au moins une valeur de </a:t>
            </a:r>
            <a:r>
              <a:rPr lang="fr-FR" altLang="en-US" i="1">
                <a:latin typeface="Times New Roman" panose="02020603050405020304" pitchFamily="18" charset="0"/>
              </a:rPr>
              <a:t>x</a:t>
            </a:r>
            <a:r>
              <a:rPr lang="fr-FR" altLang="en-US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9850D7AC-9961-4D99-99DE-A78491546D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6450" y="40767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37DAA467-AD0B-4E5F-899E-88FEF7D7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8958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Simple sur un exemple…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C428DCA6-6474-4313-9D1C-19825209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F095937-7EE3-4683-957F-1E2425653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fr-FR" altLang="en-US" sz="2000"/>
              <a:t>Ces statistiques n’utilisent pas les paramètres de la distribution normale (ici moyenne &amp; écart type n’ont pas de sens).</a:t>
            </a:r>
          </a:p>
          <a:p>
            <a:pPr marL="609600" indent="-609600"/>
            <a:endParaRPr lang="fr-FR" altLang="en-US" sz="2000"/>
          </a:p>
          <a:p>
            <a:pPr marL="609600" indent="-609600">
              <a:buFontTx/>
              <a:buNone/>
            </a:pPr>
            <a:r>
              <a:rPr lang="fr-FR" altLang="en-US" sz="2000"/>
              <a:t>Quand?:</a:t>
            </a:r>
          </a:p>
          <a:p>
            <a:pPr marL="609600" indent="-609600">
              <a:buFontTx/>
              <a:buNone/>
            </a:pPr>
            <a:endParaRPr lang="fr-FR" altLang="en-US" sz="2000"/>
          </a:p>
          <a:p>
            <a:pPr marL="609600" indent="-609600">
              <a:buFontTx/>
              <a:buAutoNum type="arabicPeriod"/>
            </a:pPr>
            <a:r>
              <a:rPr lang="fr-FR" altLang="en-US" sz="2000">
                <a:solidFill>
                  <a:schemeClr val="accent2"/>
                </a:solidFill>
              </a:rPr>
              <a:t>L’échelle des données est ordinale</a:t>
            </a:r>
            <a:r>
              <a:rPr lang="fr-FR" altLang="en-US" sz="2000"/>
              <a:t> plutôt que sous forme d’intervalles ou de rapports. Dans ce cas les opérations arithmétiques n’ont pas de sens!</a:t>
            </a:r>
            <a:br>
              <a:rPr lang="fr-FR" altLang="en-US" sz="2000"/>
            </a:br>
            <a:endParaRPr lang="fr-FR" altLang="en-US" sz="2000"/>
          </a:p>
          <a:p>
            <a:pPr marL="609600" indent="-609600">
              <a:buFontTx/>
              <a:buAutoNum type="arabicPeriod"/>
            </a:pPr>
            <a:r>
              <a:rPr lang="fr-FR" altLang="en-US" sz="2000"/>
              <a:t>Les mesures sont sur des échelles d’intervalles ou de rapports mais </a:t>
            </a:r>
            <a:r>
              <a:rPr lang="fr-FR" altLang="en-US" sz="2000">
                <a:solidFill>
                  <a:schemeClr val="accent2"/>
                </a:solidFill>
              </a:rPr>
              <a:t>les distributions de fréquences observées sont très éloignées de la distribution normale</a:t>
            </a:r>
            <a:r>
              <a:rPr lang="fr-FR" altLang="en-US" sz="2000"/>
              <a:t>.</a:t>
            </a:r>
          </a:p>
          <a:p>
            <a:pPr marL="609600" indent="-609600">
              <a:buFontTx/>
              <a:buNone/>
            </a:pPr>
            <a:endParaRPr lang="fr-FR" altLang="en-US" sz="200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5EA968C-4B60-49C3-814A-C12401C7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047750"/>
            <a:ext cx="784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>
                <a:solidFill>
                  <a:schemeClr val="tx2"/>
                </a:solidFill>
              </a:rPr>
              <a:t>Pourquoi et quand utiliser des statistiques non-paramétriques?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48E092C4-E784-49B1-B3F2-8666C8C3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Généralités – Conditions d’application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456F6A9-F5C9-4D67-843B-B2C6F4BC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81075"/>
            <a:ext cx="416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Domaine vital de l’ours noir (F &amp; M)</a:t>
            </a:r>
          </a:p>
        </p:txBody>
      </p:sp>
      <p:graphicFrame>
        <p:nvGraphicFramePr>
          <p:cNvPr id="32771" name="Group 3">
            <a:extLst>
              <a:ext uri="{FF2B5EF4-FFF2-40B4-BE49-F238E27FC236}">
                <a16:creationId xmlns:a16="http://schemas.microsoft.com/office/drawing/2014/main" id="{9A99AE23-0035-4F46-BCD3-FED91ECE7273}"/>
              </a:ext>
            </a:extLst>
          </p:cNvPr>
          <p:cNvGraphicFramePr>
            <a:graphicFrameLocks noGrp="1"/>
          </p:cNvGraphicFramePr>
          <p:nvPr/>
        </p:nvGraphicFramePr>
        <p:xfrm>
          <a:off x="5940425" y="1052513"/>
          <a:ext cx="2303463" cy="466344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1771862309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1855083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Sexe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Domaine vital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(km</a:t>
                      </a:r>
                      <a:r>
                        <a:rPr kumimoji="0" lang="fr-FR" alt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25069"/>
                  </a:ext>
                </a:extLst>
              </a:tr>
              <a:tr h="321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00622"/>
                  </a:ext>
                </a:extLst>
              </a:tr>
            </a:tbl>
          </a:graphicData>
        </a:graphic>
      </p:graphicFrame>
      <p:sp>
        <p:nvSpPr>
          <p:cNvPr id="32782" name="Text Box 14">
            <a:extLst>
              <a:ext uri="{FF2B5EF4-FFF2-40B4-BE49-F238E27FC236}">
                <a16:creationId xmlns:a16="http://schemas.microsoft.com/office/drawing/2014/main" id="{ABEA2686-9C15-45BB-A128-881889D3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870075"/>
            <a:ext cx="5203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Question</a:t>
            </a:r>
            <a:r>
              <a:rPr lang="fr-FR" altLang="en-US" sz="2000"/>
              <a:t>: L’étendue du domaine vital des ours noirs males est-elle différente de celle du domaine des femelles?</a:t>
            </a:r>
          </a:p>
          <a:p>
            <a:endParaRPr lang="fr-FR" altLang="en-US" sz="2000"/>
          </a:p>
          <a:p>
            <a:r>
              <a:rPr lang="fr-FR" altLang="en-US" sz="2000" b="1"/>
              <a:t>Hypothèses</a:t>
            </a:r>
            <a:r>
              <a:rPr lang="fr-FR" altLang="en-US" sz="2000"/>
              <a:t>: </a:t>
            </a:r>
          </a:p>
        </p:txBody>
      </p:sp>
      <p:graphicFrame>
        <p:nvGraphicFramePr>
          <p:cNvPr id="32783" name="Object 15">
            <a:extLst>
              <a:ext uri="{FF2B5EF4-FFF2-40B4-BE49-F238E27FC236}">
                <a16:creationId xmlns:a16="http://schemas.microsoft.com/office/drawing/2014/main" id="{3F3DB040-2A5A-4732-8FED-8E59DF4318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00" y="3644900"/>
          <a:ext cx="42814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533160" progId="Equation.3">
                  <p:embed/>
                </p:oleObj>
              </mc:Choice>
              <mc:Fallback>
                <p:oleObj name="Equation" r:id="rId2" imgW="204444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644900"/>
                        <a:ext cx="42814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Text Box 16">
            <a:extLst>
              <a:ext uri="{FF2B5EF4-FFF2-40B4-BE49-F238E27FC236}">
                <a16:creationId xmlns:a16="http://schemas.microsoft.com/office/drawing/2014/main" id="{AF312FF4-3D16-4262-9F7F-F426F5C7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30750"/>
            <a:ext cx="2995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latin typeface="Times New Roman" panose="02020603050405020304" pitchFamily="18" charset="0"/>
              </a:rPr>
              <a:t>Pour au moins une valeur de </a:t>
            </a:r>
            <a:r>
              <a:rPr lang="fr-FR" altLang="en-US" i="1">
                <a:latin typeface="Times New Roman" panose="02020603050405020304" pitchFamily="18" charset="0"/>
              </a:rPr>
              <a:t>x</a:t>
            </a:r>
            <a:r>
              <a:rPr lang="fr-FR" altLang="en-US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448E696D-BD2A-4208-AC56-85B17DE5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>
            <a:extLst>
              <a:ext uri="{FF2B5EF4-FFF2-40B4-BE49-F238E27FC236}">
                <a16:creationId xmlns:a16="http://schemas.microsoft.com/office/drawing/2014/main" id="{688955DF-8A9A-444D-972F-DD50D3848F33}"/>
              </a:ext>
            </a:extLst>
          </p:cNvPr>
          <p:cNvGraphicFramePr>
            <a:graphicFrameLocks noGrp="1"/>
          </p:cNvGraphicFramePr>
          <p:nvPr/>
        </p:nvGraphicFramePr>
        <p:xfrm>
          <a:off x="1260475" y="1331913"/>
          <a:ext cx="6624638" cy="419404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951690409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40962711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266223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77486011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162828130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673616693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3326811224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fr-FR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iF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fr-FR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fr-FR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iF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)/n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fr-FR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</a:t>
                      </a: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)/n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(A)-(B)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kumimoji="0" lang="fr-FR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08780"/>
                  </a:ext>
                </a:extLst>
              </a:tr>
              <a:tr h="20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58020"/>
                  </a:ext>
                </a:extLst>
              </a:tr>
            </a:tbl>
          </a:graphicData>
        </a:graphic>
      </p:graphicFrame>
      <p:sp>
        <p:nvSpPr>
          <p:cNvPr id="33820" name="Text Box 28">
            <a:extLst>
              <a:ext uri="{FF2B5EF4-FFF2-40B4-BE49-F238E27FC236}">
                <a16:creationId xmlns:a16="http://schemas.microsoft.com/office/drawing/2014/main" id="{E482EF5D-FD6C-45DB-BD06-82D42787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6250"/>
            <a:ext cx="180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Freq cum abs.</a:t>
            </a:r>
          </a:p>
        </p:txBody>
      </p:sp>
      <p:sp>
        <p:nvSpPr>
          <p:cNvPr id="33821" name="Line 29">
            <a:extLst>
              <a:ext uri="{FF2B5EF4-FFF2-40B4-BE49-F238E27FC236}">
                <a16:creationId xmlns:a16="http://schemas.microsoft.com/office/drawing/2014/main" id="{D6F3102D-2BDA-400C-AC25-85D1A7523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30">
            <a:extLst>
              <a:ext uri="{FF2B5EF4-FFF2-40B4-BE49-F238E27FC236}">
                <a16:creationId xmlns:a16="http://schemas.microsoft.com/office/drawing/2014/main" id="{4D2F5277-6B34-46E5-BE27-2B6545E5D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8366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4025C1C1-F6F1-4D80-A27F-7D61836C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6250"/>
            <a:ext cx="167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Freq cum rel.</a:t>
            </a:r>
          </a:p>
        </p:txBody>
      </p:sp>
      <p:sp>
        <p:nvSpPr>
          <p:cNvPr id="33824" name="Line 32">
            <a:extLst>
              <a:ext uri="{FF2B5EF4-FFF2-40B4-BE49-F238E27FC236}">
                <a16:creationId xmlns:a16="http://schemas.microsoft.com/office/drawing/2014/main" id="{EAB2DB50-CA92-4A8B-B147-E23215CEA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3">
            <a:extLst>
              <a:ext uri="{FF2B5EF4-FFF2-40B4-BE49-F238E27FC236}">
                <a16:creationId xmlns:a16="http://schemas.microsoft.com/office/drawing/2014/main" id="{9575AC18-0FB2-4FDE-8F6B-6EB341BA5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90805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6CC9F018-7663-4512-88E6-CCDE4523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625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Diff.</a:t>
            </a:r>
          </a:p>
        </p:txBody>
      </p:sp>
      <p:sp>
        <p:nvSpPr>
          <p:cNvPr id="33827" name="Text Box 35">
            <a:extLst>
              <a:ext uri="{FF2B5EF4-FFF2-40B4-BE49-F238E27FC236}">
                <a16:creationId xmlns:a16="http://schemas.microsoft.com/office/drawing/2014/main" id="{169E94C8-2C7B-4EA8-85BC-0E602F35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76250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Diff. max.</a:t>
            </a:r>
          </a:p>
        </p:txBody>
      </p:sp>
      <p:sp>
        <p:nvSpPr>
          <p:cNvPr id="33828" name="Line 36">
            <a:extLst>
              <a:ext uri="{FF2B5EF4-FFF2-40B4-BE49-F238E27FC236}">
                <a16:creationId xmlns:a16="http://schemas.microsoft.com/office/drawing/2014/main" id="{770EE170-3EDB-40DA-B4F8-9E463C95A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7">
            <a:extLst>
              <a:ext uri="{FF2B5EF4-FFF2-40B4-BE49-F238E27FC236}">
                <a16:creationId xmlns:a16="http://schemas.microsoft.com/office/drawing/2014/main" id="{438E94B9-84EB-47CE-8770-296D7A1A3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04673BD1-8EE1-4755-BB58-EC8CF4CE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A7F528-8C90-4AB1-A2A6-929BCC87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65175"/>
            <a:ext cx="6192838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5309C3B9-4EE1-4B7C-81C1-4C0CCA722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908050"/>
          <a:ext cx="5653088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2" imgW="5652720" imgH="4831560" progId="SigmaPlotGraphicObject.7">
                  <p:embed/>
                </p:oleObj>
              </mc:Choice>
              <mc:Fallback>
                <p:oleObj name="SPW 8.0 Graph" r:id="rId2" imgW="5652720" imgH="4831560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908050"/>
                        <a:ext cx="5653088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>
            <a:extLst>
              <a:ext uri="{FF2B5EF4-FFF2-40B4-BE49-F238E27FC236}">
                <a16:creationId xmlns:a16="http://schemas.microsoft.com/office/drawing/2014/main" id="{B9EA1BA4-6039-466C-BAED-75A5DBDA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6134A9A-5405-4671-97F9-27FD7593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66750"/>
            <a:ext cx="8701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Ici cas des petits échantillons n</a:t>
            </a:r>
            <a:r>
              <a:rPr lang="fr-FR" altLang="en-US" sz="2000" baseline="-25000"/>
              <a:t>F </a:t>
            </a:r>
            <a:r>
              <a:rPr lang="fr-FR" altLang="en-US" sz="2000"/>
              <a:t>&amp; n</a:t>
            </a:r>
            <a:r>
              <a:rPr lang="fr-FR" altLang="en-US" sz="2000" baseline="-25000"/>
              <a:t>M</a:t>
            </a:r>
            <a:r>
              <a:rPr lang="fr-FR" altLang="en-US" sz="2000"/>
              <a:t> &lt; 25 (en fait n</a:t>
            </a:r>
            <a:r>
              <a:rPr lang="fr-FR" altLang="en-US" sz="2000" baseline="-25000"/>
              <a:t>F</a:t>
            </a:r>
            <a:r>
              <a:rPr lang="fr-FR" altLang="en-US" sz="2000"/>
              <a:t>=9 et n</a:t>
            </a:r>
            <a:r>
              <a:rPr lang="fr-FR" altLang="en-US" sz="2000" baseline="-25000"/>
              <a:t>M</a:t>
            </a:r>
            <a:r>
              <a:rPr lang="fr-FR" altLang="en-US" sz="2000"/>
              <a:t>=6) </a:t>
            </a:r>
          </a:p>
          <a:p>
            <a:endParaRPr lang="fr-FR" altLang="en-US" sz="2000"/>
          </a:p>
          <a:p>
            <a:r>
              <a:rPr lang="fr-FR" altLang="en-US" sz="2000"/>
              <a:t>On calcule une variable auxiliaire KS = n</a:t>
            </a:r>
            <a:r>
              <a:rPr lang="fr-FR" altLang="en-US" sz="2000" baseline="-25000"/>
              <a:t>F</a:t>
            </a:r>
            <a:r>
              <a:rPr lang="fr-FR" altLang="en-US" sz="2000"/>
              <a:t> n</a:t>
            </a:r>
            <a:r>
              <a:rPr lang="fr-FR" altLang="en-US" sz="2000" baseline="-25000"/>
              <a:t>M</a:t>
            </a:r>
            <a:r>
              <a:rPr lang="fr-FR" altLang="en-US" sz="2000"/>
              <a:t> D</a:t>
            </a:r>
            <a:r>
              <a:rPr lang="fr-FR" altLang="en-US" sz="2000" baseline="-25000"/>
              <a:t>obs</a:t>
            </a:r>
            <a:r>
              <a:rPr lang="fr-FR" altLang="en-US" sz="2000"/>
              <a:t> = 9.6.0,888 = 47,952 = 48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52F6BFEA-C44E-4836-85FE-99E290ED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49580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Oval 4">
            <a:extLst>
              <a:ext uri="{FF2B5EF4-FFF2-40B4-BE49-F238E27FC236}">
                <a16:creationId xmlns:a16="http://schemas.microsoft.com/office/drawing/2014/main" id="{524D6430-C0F9-4846-BE36-4CCC801F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3787775"/>
            <a:ext cx="215900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E8E8D29-DCD7-4262-B5F4-8D5AD7CB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89138"/>
            <a:ext cx="36925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Dans la table, la valeur critique s’élève à 39 pour 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 = 0,05</a:t>
            </a:r>
          </a:p>
          <a:p>
            <a:endParaRPr lang="fr-FR" altLang="en-US" sz="2000"/>
          </a:p>
          <a:p>
            <a:r>
              <a:rPr lang="fr-FR" altLang="en-US" sz="2000"/>
              <a:t>Si KS&gt;KS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, alors on rejete H</a:t>
            </a:r>
            <a:r>
              <a:rPr lang="fr-FR" altLang="en-US" sz="2000" baseline="-25000"/>
              <a:t>0 </a:t>
            </a:r>
            <a:r>
              <a:rPr lang="fr-FR" altLang="en-US" sz="2000"/>
              <a:t>(rejet des valeurs trop grandes)</a:t>
            </a:r>
          </a:p>
          <a:p>
            <a:endParaRPr lang="fr-FR" altLang="en-US" sz="2000"/>
          </a:p>
          <a:p>
            <a:r>
              <a:rPr lang="fr-FR" altLang="en-US" sz="2000"/>
              <a:t>Ici 48&gt;39, donc on rejette H</a:t>
            </a:r>
            <a:r>
              <a:rPr lang="fr-FR" altLang="en-US" sz="2000" baseline="-25000"/>
              <a:t>0</a:t>
            </a:r>
          </a:p>
          <a:p>
            <a:endParaRPr lang="fr-FR" altLang="en-US" sz="2000"/>
          </a:p>
          <a:p>
            <a:r>
              <a:rPr lang="fr-FR" altLang="en-US" sz="2000" b="1"/>
              <a:t>Conclusion</a:t>
            </a:r>
            <a:r>
              <a:rPr lang="fr-FR" altLang="en-US" sz="2000"/>
              <a:t>: L’étendue du domaine vital des mâles diffère significativement de l’étendue du domaine des femelles.</a:t>
            </a: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8AC9E8E6-6359-4A8E-AF5B-541A2C238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125" y="2636838"/>
            <a:ext cx="410527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FF6E252B-08DF-4A08-861F-1301386C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BC6637-CA1A-483E-9442-2FD4353D7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414463"/>
            <a:ext cx="3743325" cy="273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1A3FCAF0-F840-4480-91E7-AD6F1533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811213"/>
            <a:ext cx="6389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Si au contraire n</a:t>
            </a:r>
            <a:r>
              <a:rPr lang="fr-FR" altLang="en-US" sz="2000" baseline="-25000"/>
              <a:t>1</a:t>
            </a:r>
            <a:r>
              <a:rPr lang="fr-FR" altLang="en-US" sz="2000"/>
              <a:t> &amp; n</a:t>
            </a:r>
            <a:r>
              <a:rPr lang="fr-FR" altLang="en-US" sz="2000" baseline="-25000"/>
              <a:t>2</a:t>
            </a:r>
            <a:r>
              <a:rPr lang="fr-FR" altLang="en-US" sz="2000"/>
              <a:t> sont supérieurs à 25 on calcule :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9EDE8121-A9CC-42B1-9E78-0C7C95F8B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2613" y="1630363"/>
          <a:ext cx="26114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1180800" progId="Equation.3">
                  <p:embed/>
                </p:oleObj>
              </mc:Choice>
              <mc:Fallback>
                <p:oleObj name="Equation" r:id="rId2" imgW="1320480" imgH="118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630363"/>
                        <a:ext cx="26114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21BCB1F4-9BE9-47A3-A093-E7CEEC92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628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Si D</a:t>
            </a:r>
            <a:r>
              <a:rPr lang="fr-FR" altLang="en-US" sz="2000" baseline="-25000"/>
              <a:t>obs</a:t>
            </a:r>
            <a:r>
              <a:rPr lang="fr-FR" altLang="en-US" sz="2000"/>
              <a:t> &gt; D</a:t>
            </a:r>
            <a:r>
              <a:rPr lang="fr-FR" altLang="en-US" sz="2000" baseline="-25000">
                <a:latin typeface="Symbol" panose="05050102010706020507" pitchFamily="18" charset="2"/>
              </a:rPr>
              <a:t>a</a:t>
            </a:r>
            <a:r>
              <a:rPr lang="fr-FR" altLang="en-US" sz="2000"/>
              <a:t>, l’hypothèse H</a:t>
            </a:r>
            <a:r>
              <a:rPr lang="fr-FR" altLang="en-US" sz="2000" baseline="-25000"/>
              <a:t>0</a:t>
            </a:r>
            <a:r>
              <a:rPr lang="fr-FR" altLang="en-US" sz="2000"/>
              <a:t> est refusée au profit de H</a:t>
            </a:r>
            <a:r>
              <a:rPr lang="fr-FR" altLang="en-US" sz="2000" baseline="-25000"/>
              <a:t>1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B28074C-542D-411A-8B5A-5D92452B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Les tests de conformité – Le test de Kolmogorov Smirnov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E60EE38-586E-479C-AFCF-E4A96E7F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557338"/>
            <a:ext cx="6481763" cy="26638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WordArt 3">
            <a:extLst>
              <a:ext uri="{FF2B5EF4-FFF2-40B4-BE49-F238E27FC236}">
                <a16:creationId xmlns:a16="http://schemas.microsoft.com/office/drawing/2014/main" id="{D04D57A0-0DEC-42AA-8C77-1F023B06E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4110038" cy="1873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Corrélation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Régression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8599436E-C232-4D40-AB2E-55000316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444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3200">
                <a:latin typeface="Square721 BT" pitchFamily="34" charset="0"/>
              </a:rPr>
              <a:t>Formation Nov. 2006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4C3317A-858B-47AB-ABEC-D5700E270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6545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C0128"/>
              </a:buClr>
              <a:buFont typeface="Monotype Sorts" pitchFamily="2" charset="2"/>
              <a:buAutoNum type="arabicPeriod"/>
            </a:pPr>
            <a:r>
              <a:rPr lang="en-AU" altLang="en-US" sz="2800" b="1"/>
              <a:t>Introduction</a:t>
            </a:r>
            <a:br>
              <a:rPr lang="en-AU" altLang="en-US" sz="2800"/>
            </a:br>
            <a:endParaRPr lang="en-AU" altLang="en-US" sz="2800"/>
          </a:p>
          <a:p>
            <a:pPr marL="609600" indent="-609600">
              <a:lnSpc>
                <a:spcPct val="80000"/>
              </a:lnSpc>
              <a:buClr>
                <a:srgbClr val="FC0128"/>
              </a:buClr>
              <a:buFont typeface="Monotype Sorts" pitchFamily="2" charset="2"/>
              <a:buAutoNum type="arabicPeriod"/>
            </a:pPr>
            <a:r>
              <a:rPr lang="en-AU" altLang="en-US" sz="2800" b="1"/>
              <a:t>Coefficient de corrélation</a:t>
            </a:r>
            <a:r>
              <a:rPr lang="en-AU" altLang="en-US" sz="2800"/>
              <a:t> </a:t>
            </a:r>
            <a:br>
              <a:rPr lang="en-AU" altLang="en-US" sz="2800"/>
            </a:br>
            <a:r>
              <a:rPr lang="en-AU" altLang="en-US" sz="2800"/>
              <a:t>	</a:t>
            </a:r>
            <a:r>
              <a:rPr lang="en-AU" altLang="en-US" sz="2000"/>
              <a:t>Principe</a:t>
            </a:r>
            <a:br>
              <a:rPr lang="en-AU" altLang="en-US" sz="2000"/>
            </a:br>
            <a:r>
              <a:rPr lang="en-AU" altLang="en-US" sz="2000"/>
              <a:t>	Interprétation</a:t>
            </a:r>
            <a:br>
              <a:rPr lang="en-AU" altLang="en-US" sz="2000"/>
            </a:br>
            <a:endParaRPr lang="en-AU" altLang="en-US" sz="2000"/>
          </a:p>
          <a:p>
            <a:pPr marL="609600" indent="-609600">
              <a:lnSpc>
                <a:spcPct val="80000"/>
              </a:lnSpc>
              <a:buClr>
                <a:srgbClr val="FC0128"/>
              </a:buClr>
              <a:buFont typeface="Monotype Sorts" pitchFamily="2" charset="2"/>
              <a:buAutoNum type="arabicPeriod"/>
            </a:pPr>
            <a:r>
              <a:rPr lang="en-AU" altLang="en-US" sz="2800" b="1"/>
              <a:t>Modèles de régression</a:t>
            </a:r>
            <a:br>
              <a:rPr lang="en-AU" altLang="en-US" sz="2800" b="1"/>
            </a:br>
            <a:r>
              <a:rPr lang="en-AU" altLang="en-US" sz="2800"/>
              <a:t>	</a:t>
            </a:r>
            <a:r>
              <a:rPr lang="en-AU" altLang="en-US" sz="2000"/>
              <a:t>Régression linéaire</a:t>
            </a:r>
            <a:br>
              <a:rPr lang="en-AU" altLang="en-US" sz="2000"/>
            </a:br>
            <a:r>
              <a:rPr lang="en-AU" altLang="en-US" sz="2000"/>
              <a:t>	Fonction exponentielle</a:t>
            </a:r>
            <a:br>
              <a:rPr lang="en-AU" altLang="en-US" sz="2000"/>
            </a:br>
            <a:r>
              <a:rPr lang="en-AU" altLang="en-US" sz="2000"/>
              <a:t>	Régression multiple</a:t>
            </a:r>
            <a:br>
              <a:rPr lang="en-AU" altLang="en-US" sz="2000"/>
            </a:br>
            <a:r>
              <a:rPr lang="en-AU" altLang="en-US" sz="2000"/>
              <a:t>	Le coéfficient de détermination</a:t>
            </a:r>
            <a:br>
              <a:rPr lang="en-AU" altLang="en-US" sz="2000"/>
            </a:br>
            <a:endParaRPr lang="en-AU" altLang="en-US" sz="2000"/>
          </a:p>
          <a:p>
            <a:pPr marL="609600" indent="-609600">
              <a:lnSpc>
                <a:spcPct val="80000"/>
              </a:lnSpc>
              <a:buClr>
                <a:srgbClr val="FC0128"/>
              </a:buClr>
              <a:buFont typeface="Monotype Sorts" pitchFamily="2" charset="2"/>
              <a:buAutoNum type="arabicPeriod"/>
            </a:pPr>
            <a:r>
              <a:rPr lang="en-AU" altLang="en-US" sz="2800" b="1"/>
              <a:t>Le coefficient de corrélation de Spearman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5F492F1-9FF9-4FD6-8183-B4804706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 b="1" i="1">
                <a:solidFill>
                  <a:schemeClr val="bg1"/>
                </a:solidFill>
              </a:rPr>
              <a:t>Plan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AEE1A20-DB26-4C95-9786-045949325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320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fr-FR" altLang="en-US" sz="2000" b="1"/>
              <a:t>Méthode et but</a:t>
            </a:r>
          </a:p>
          <a:p>
            <a:r>
              <a:rPr lang="fr-FR" altLang="en-US" sz="2000"/>
              <a:t>2 variables </a:t>
            </a:r>
            <a:r>
              <a:rPr lang="fr-FR" altLang="en-US" sz="2000" b="1">
                <a:solidFill>
                  <a:srgbClr val="000000"/>
                </a:solidFill>
              </a:rPr>
              <a:t>numériques</a:t>
            </a:r>
            <a:r>
              <a:rPr lang="fr-FR" altLang="en-US" sz="2000">
                <a:solidFill>
                  <a:srgbClr val="000000"/>
                </a:solidFill>
              </a:rPr>
              <a:t> (quantitatives)</a:t>
            </a:r>
            <a:endParaRPr lang="fr-FR" altLang="en-US" sz="2000"/>
          </a:p>
          <a:p>
            <a:r>
              <a:rPr lang="fr-FR" altLang="en-US" sz="2000"/>
              <a:t>Identifier la nature des </a:t>
            </a:r>
            <a:r>
              <a:rPr lang="fr-FR" altLang="en-US" sz="2000" b="1" i="1"/>
              <a:t>variables</a:t>
            </a:r>
            <a:r>
              <a:rPr lang="fr-FR" altLang="en-US" sz="2000"/>
              <a:t> : </a:t>
            </a:r>
            <a:r>
              <a:rPr lang="fr-FR" altLang="en-US" sz="2000" i="1"/>
              <a:t>indépendante x </a:t>
            </a:r>
            <a:r>
              <a:rPr lang="fr-FR" altLang="en-US" sz="2000"/>
              <a:t>et </a:t>
            </a:r>
            <a:r>
              <a:rPr lang="fr-FR" altLang="en-US" sz="2000" i="1"/>
              <a:t>dépendante y</a:t>
            </a:r>
            <a:r>
              <a:rPr lang="fr-FR" altLang="en-US" sz="2000"/>
              <a:t>.</a:t>
            </a:r>
          </a:p>
          <a:p>
            <a:r>
              <a:rPr lang="fr-FR" altLang="en-US" sz="2000"/>
              <a:t>Décrire la relation entre les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en-US" sz="2000"/>
              <a:t>graphiquement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en-US" sz="2000"/>
              <a:t>en utilisant une équation</a:t>
            </a:r>
          </a:p>
          <a:p>
            <a:r>
              <a:rPr lang="fr-FR" altLang="en-US" sz="2000"/>
              <a:t>Utiliser l’équation pour prévoir une valeur</a:t>
            </a:r>
            <a:r>
              <a:rPr lang="fr-FR" altLang="en-US" sz="2000">
                <a:solidFill>
                  <a:srgbClr val="000000"/>
                </a:solidFill>
              </a:rPr>
              <a:t> </a:t>
            </a:r>
            <a:r>
              <a:rPr lang="fr-FR" altLang="en-US" sz="2000" i="1">
                <a:solidFill>
                  <a:srgbClr val="000000"/>
                </a:solidFill>
              </a:rPr>
              <a:t>y</a:t>
            </a:r>
            <a:r>
              <a:rPr lang="fr-FR" altLang="en-US" sz="2000" baseline="-25000">
                <a:solidFill>
                  <a:srgbClr val="000000"/>
                </a:solidFill>
              </a:rPr>
              <a:t>i</a:t>
            </a:r>
            <a:r>
              <a:rPr lang="fr-FR" altLang="en-US" sz="2000">
                <a:solidFill>
                  <a:srgbClr val="000000"/>
                </a:solidFill>
              </a:rPr>
              <a:t> à partir d’une valeur </a:t>
            </a:r>
            <a:r>
              <a:rPr lang="fr-FR" altLang="en-US" sz="2000" i="1">
                <a:solidFill>
                  <a:srgbClr val="000000"/>
                </a:solidFill>
              </a:rPr>
              <a:t>x</a:t>
            </a:r>
            <a:r>
              <a:rPr lang="fr-FR" altLang="en-US" sz="2000" baseline="-25000">
                <a:solidFill>
                  <a:srgbClr val="000000"/>
                </a:solidFill>
              </a:rPr>
              <a:t>i</a:t>
            </a:r>
            <a:r>
              <a:rPr lang="fr-FR" altLang="en-US" sz="2000">
                <a:solidFill>
                  <a:srgbClr val="000000"/>
                </a:solidFill>
              </a:rPr>
              <a:t>.</a:t>
            </a:r>
          </a:p>
          <a:p>
            <a:r>
              <a:rPr lang="fr-FR" altLang="en-US" sz="2000">
                <a:solidFill>
                  <a:srgbClr val="000000"/>
                </a:solidFill>
              </a:rPr>
              <a:t>Etablir le </a:t>
            </a:r>
            <a:r>
              <a:rPr lang="fr-FR" altLang="en-US" sz="2000" b="1">
                <a:solidFill>
                  <a:srgbClr val="000000"/>
                </a:solidFill>
              </a:rPr>
              <a:t>degré de fiabilité</a:t>
            </a:r>
            <a:r>
              <a:rPr lang="fr-FR" altLang="en-US" sz="2000">
                <a:solidFill>
                  <a:srgbClr val="000000"/>
                </a:solidFill>
              </a:rPr>
              <a:t> de l’estimation (relation probabiliste seulement)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48015DF5-E7B9-4789-9680-D5A233F5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862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000">
                <a:solidFill>
                  <a:srgbClr val="000000"/>
                </a:solidFill>
              </a:rPr>
              <a:t>La relation entre deux variables peut être :</a:t>
            </a:r>
          </a:p>
          <a:p>
            <a:pPr lvl="1" eaLnBrk="0" hangingPunct="0">
              <a:buFontTx/>
              <a:buChar char="•"/>
            </a:pPr>
            <a:r>
              <a:rPr kumimoji="1" lang="en-GB" altLang="en-US" sz="2000" i="1">
                <a:solidFill>
                  <a:srgbClr val="000000"/>
                </a:solidFill>
              </a:rPr>
              <a:t> </a:t>
            </a:r>
            <a:r>
              <a:rPr kumimoji="1" lang="en-GB" altLang="en-US" sz="2000" b="1" i="1">
                <a:solidFill>
                  <a:srgbClr val="000000"/>
                </a:solidFill>
              </a:rPr>
              <a:t>déterministe</a:t>
            </a:r>
            <a:r>
              <a:rPr kumimoji="1" lang="en-GB" altLang="en-US" sz="2000">
                <a:solidFill>
                  <a:srgbClr val="000000"/>
                </a:solidFill>
              </a:rPr>
              <a:t> 	(Ceci ne nous concerne pas ici)</a:t>
            </a:r>
          </a:p>
          <a:p>
            <a:pPr lvl="1" eaLnBrk="0" hangingPunct="0">
              <a:buFontTx/>
              <a:buChar char="•"/>
            </a:pPr>
            <a:r>
              <a:rPr kumimoji="1" lang="en-GB" altLang="en-US" sz="2000" i="1">
                <a:solidFill>
                  <a:srgbClr val="000000"/>
                </a:solidFill>
              </a:rPr>
              <a:t> </a:t>
            </a:r>
            <a:r>
              <a:rPr kumimoji="1" lang="en-GB" altLang="en-US" sz="2000" b="1" i="1">
                <a:solidFill>
                  <a:srgbClr val="000000"/>
                </a:solidFill>
              </a:rPr>
              <a:t>probabiliste</a:t>
            </a:r>
            <a:r>
              <a:rPr kumimoji="1" lang="en-GB" altLang="en-US" sz="2000">
                <a:solidFill>
                  <a:srgbClr val="000000"/>
                </a:solidFill>
              </a:rPr>
              <a:t> 	(C’est ce dont on va parler)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FFDEC4C-C02D-487F-B056-3FD5DE1DD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Introduction</a:t>
            </a:r>
            <a:r>
              <a:rPr lang="fr-FR" altLang="en-US" sz="2000" b="1" i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B6F962E-3F10-4EB6-9AE1-6EAB1CF5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5181600" cy="43434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811786F1-705A-484B-8312-E9E7211E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Le </a:t>
            </a:r>
            <a:r>
              <a:rPr lang="fr-FR" altLang="en-US" sz="2000" b="1"/>
              <a:t>coefficient de corrélation</a:t>
            </a:r>
            <a:r>
              <a:rPr lang="fr-FR" altLang="en-US" sz="2000"/>
              <a:t> </a:t>
            </a:r>
            <a:r>
              <a:rPr lang="fr-FR" altLang="en-US" sz="2000">
                <a:latin typeface="Symbol" panose="05050102010706020507" pitchFamily="18" charset="2"/>
              </a:rPr>
              <a:t>r</a:t>
            </a:r>
            <a:r>
              <a:rPr lang="fr-FR" altLang="en-US" sz="2000"/>
              <a:t> est une mesure du degré de corrélation linéaire. En pratique on essaye d’obtenir une estimation (r) à partir d’un échantillon représentatif de la population.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1F3101AB-35C1-4282-A08A-43675C75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5625"/>
            <a:ext cx="304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 i="1"/>
              <a:t>Approche géométrique:</a:t>
            </a: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9A7C7AFF-E23C-462E-9DE6-8661CEC97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75" y="32004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6BE6BE4C-5ED3-4A85-A0C9-D36859E49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" y="64770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>
            <a:extLst>
              <a:ext uri="{FF2B5EF4-FFF2-40B4-BE49-F238E27FC236}">
                <a16:creationId xmlns:a16="http://schemas.microsoft.com/office/drawing/2014/main" id="{C6F0BAF3-ABB5-417F-930B-A5B9BDBF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61722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>
            <a:extLst>
              <a:ext uri="{FF2B5EF4-FFF2-40B4-BE49-F238E27FC236}">
                <a16:creationId xmlns:a16="http://schemas.microsoft.com/office/drawing/2014/main" id="{91BAA605-7B07-4D36-909A-706F9B22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59436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>
            <a:extLst>
              <a:ext uri="{FF2B5EF4-FFF2-40B4-BE49-F238E27FC236}">
                <a16:creationId xmlns:a16="http://schemas.microsoft.com/office/drawing/2014/main" id="{9DB786CF-BC6E-4049-848D-6BF7348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60198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>
            <a:extLst>
              <a:ext uri="{FF2B5EF4-FFF2-40B4-BE49-F238E27FC236}">
                <a16:creationId xmlns:a16="http://schemas.microsoft.com/office/drawing/2014/main" id="{7352CD76-80B3-47B5-86E7-A0BA8B5D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54864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1">
            <a:extLst>
              <a:ext uri="{FF2B5EF4-FFF2-40B4-BE49-F238E27FC236}">
                <a16:creationId xmlns:a16="http://schemas.microsoft.com/office/drawing/2014/main" id="{07A8C151-0435-488F-BC17-B66122A4A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55626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2">
            <a:extLst>
              <a:ext uri="{FF2B5EF4-FFF2-40B4-BE49-F238E27FC236}">
                <a16:creationId xmlns:a16="http://schemas.microsoft.com/office/drawing/2014/main" id="{46701E48-DB68-4B2A-8EB6-7C8CE10E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50292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>
            <a:extLst>
              <a:ext uri="{FF2B5EF4-FFF2-40B4-BE49-F238E27FC236}">
                <a16:creationId xmlns:a16="http://schemas.microsoft.com/office/drawing/2014/main" id="{D7BAC495-BB22-4121-B5D8-3B003CDD5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48768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4">
            <a:extLst>
              <a:ext uri="{FF2B5EF4-FFF2-40B4-BE49-F238E27FC236}">
                <a16:creationId xmlns:a16="http://schemas.microsoft.com/office/drawing/2014/main" id="{7EEA6619-B9A4-4165-AD4F-19254038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0292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15">
            <a:extLst>
              <a:ext uri="{FF2B5EF4-FFF2-40B4-BE49-F238E27FC236}">
                <a16:creationId xmlns:a16="http://schemas.microsoft.com/office/drawing/2014/main" id="{D7039641-87C8-419A-B60A-EB0B6C10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45720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16">
            <a:extLst>
              <a:ext uri="{FF2B5EF4-FFF2-40B4-BE49-F238E27FC236}">
                <a16:creationId xmlns:a16="http://schemas.microsoft.com/office/drawing/2014/main" id="{C587B53B-B676-4B6F-A890-3925A7115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40386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17">
            <a:extLst>
              <a:ext uri="{FF2B5EF4-FFF2-40B4-BE49-F238E27FC236}">
                <a16:creationId xmlns:a16="http://schemas.microsoft.com/office/drawing/2014/main" id="{D05CBDC5-1552-4595-9AAE-B441EC67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40386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18">
            <a:extLst>
              <a:ext uri="{FF2B5EF4-FFF2-40B4-BE49-F238E27FC236}">
                <a16:creationId xmlns:a16="http://schemas.microsoft.com/office/drawing/2014/main" id="{F91AB189-3B38-49D2-BA22-587043F0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42672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19">
            <a:extLst>
              <a:ext uri="{FF2B5EF4-FFF2-40B4-BE49-F238E27FC236}">
                <a16:creationId xmlns:a16="http://schemas.microsoft.com/office/drawing/2014/main" id="{9584D27C-EE68-40D3-A207-D7C5550C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8768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20">
            <a:extLst>
              <a:ext uri="{FF2B5EF4-FFF2-40B4-BE49-F238E27FC236}">
                <a16:creationId xmlns:a16="http://schemas.microsoft.com/office/drawing/2014/main" id="{BC069A4F-33E4-4814-8828-9BD87B9C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718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Oval 21">
            <a:extLst>
              <a:ext uri="{FF2B5EF4-FFF2-40B4-BE49-F238E27FC236}">
                <a16:creationId xmlns:a16="http://schemas.microsoft.com/office/drawing/2014/main" id="{1F68E4BF-4E07-4C2B-B2A4-83B502CD8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35052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Oval 22">
            <a:extLst>
              <a:ext uri="{FF2B5EF4-FFF2-40B4-BE49-F238E27FC236}">
                <a16:creationId xmlns:a16="http://schemas.microsoft.com/office/drawing/2014/main" id="{1F323583-B4AA-40EF-8A01-A6DE719E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5814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3">
            <a:extLst>
              <a:ext uri="{FF2B5EF4-FFF2-40B4-BE49-F238E27FC236}">
                <a16:creationId xmlns:a16="http://schemas.microsoft.com/office/drawing/2014/main" id="{8D445EA2-4359-400D-844C-6FB601A733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75" y="4724400"/>
            <a:ext cx="4572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3C94DFC8-9E16-4E8F-9632-476DE5373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6175" y="2895600"/>
            <a:ext cx="0" cy="3581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09" name="Object 25">
            <a:extLst>
              <a:ext uri="{FF2B5EF4-FFF2-40B4-BE49-F238E27FC236}">
                <a16:creationId xmlns:a16="http://schemas.microsoft.com/office/drawing/2014/main" id="{E08ABD2F-C773-4E59-94B5-E085800E3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3313" y="2460625"/>
          <a:ext cx="2492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3">
                  <p:embed/>
                </p:oleObj>
              </mc:Choice>
              <mc:Fallback>
                <p:oleObj name="Equation" r:id="rId2" imgW="139680" imgH="1648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2460625"/>
                        <a:ext cx="24923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26">
            <a:extLst>
              <a:ext uri="{FF2B5EF4-FFF2-40B4-BE49-F238E27FC236}">
                <a16:creationId xmlns:a16="http://schemas.microsoft.com/office/drawing/2014/main" id="{33704B5D-DF36-4422-A7AF-B1E157FC2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4113" y="4572000"/>
          <a:ext cx="2492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3">
                  <p:embed/>
                </p:oleObj>
              </mc:Choice>
              <mc:Fallback>
                <p:oleObj name="Equation" r:id="rId4" imgW="139680" imgH="1904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572000"/>
                        <a:ext cx="2492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27">
            <a:extLst>
              <a:ext uri="{FF2B5EF4-FFF2-40B4-BE49-F238E27FC236}">
                <a16:creationId xmlns:a16="http://schemas.microsoft.com/office/drawing/2014/main" id="{489EBF00-ECF9-4BDF-9908-AE94273EB8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6370638"/>
          <a:ext cx="2254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370638"/>
                        <a:ext cx="22542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>
            <a:extLst>
              <a:ext uri="{FF2B5EF4-FFF2-40B4-BE49-F238E27FC236}">
                <a16:creationId xmlns:a16="http://schemas.microsoft.com/office/drawing/2014/main" id="{6EE7DFBC-A624-48C4-B6DD-914EC1022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513" y="2808288"/>
          <a:ext cx="2476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808288"/>
                        <a:ext cx="2476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Text Box 29">
            <a:extLst>
              <a:ext uri="{FF2B5EF4-FFF2-40B4-BE49-F238E27FC236}">
                <a16:creationId xmlns:a16="http://schemas.microsoft.com/office/drawing/2014/main" id="{EF4F8FB2-566C-4049-B3E1-553314DF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31242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Q1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9BE96F8A-C3E1-4498-8282-4799A189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51054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Q3</a:t>
            </a: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id="{38B4170D-B71B-477B-9BD0-6E027B1E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31242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Q2</a:t>
            </a:r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id="{5138CFDB-C6D0-48A1-9286-871909A52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53340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42017" name="Object 33">
            <a:extLst>
              <a:ext uri="{FF2B5EF4-FFF2-40B4-BE49-F238E27FC236}">
                <a16:creationId xmlns:a16="http://schemas.microsoft.com/office/drawing/2014/main" id="{4633D738-882A-469B-9CF6-800528B44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273300"/>
          <a:ext cx="1072515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6073778" imgH="1194286" progId="Word.Document.8">
                  <p:embed/>
                </p:oleObj>
              </mc:Choice>
              <mc:Fallback>
                <p:oleObj name="Document" r:id="rId10" imgW="6073778" imgH="1194286" progId="Word.Documen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3300"/>
                        <a:ext cx="1072515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8" name="Text Box 34">
            <a:extLst>
              <a:ext uri="{FF2B5EF4-FFF2-40B4-BE49-F238E27FC236}">
                <a16:creationId xmlns:a16="http://schemas.microsoft.com/office/drawing/2014/main" id="{A21F5FB5-26C2-4B9C-96C6-D418DD9A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1D23401-AAED-4577-B422-A2868C46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81300"/>
            <a:ext cx="7848600" cy="13684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7592F122-1D3E-414D-ACE9-419C724DC5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908050"/>
          <a:ext cx="2533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31640" progId="Equation.3">
                  <p:embed/>
                </p:oleObj>
              </mc:Choice>
              <mc:Fallback>
                <p:oleObj name="Equation" r:id="rId2" imgW="1104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2533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>
            <a:extLst>
              <a:ext uri="{FF2B5EF4-FFF2-40B4-BE49-F238E27FC236}">
                <a16:creationId xmlns:a16="http://schemas.microsoft.com/office/drawing/2014/main" id="{60648AE3-9D10-47B0-B67C-D0A0B77C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51038"/>
            <a:ext cx="795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Évidemment cette somme dépend de n. On va donc diviser par (n-1).</a:t>
            </a:r>
          </a:p>
          <a:p>
            <a:pPr eaLnBrk="0" hangingPunct="0"/>
            <a:r>
              <a:rPr lang="fr-FR" altLang="en-US" sz="2000">
                <a:solidFill>
                  <a:srgbClr val="000099"/>
                </a:solidFill>
              </a:rPr>
              <a:t>Au fait, pourquoi (n-1) et pas simplement n???</a:t>
            </a:r>
            <a:endParaRPr lang="fr-FR" altLang="en-US" sz="2000"/>
          </a:p>
          <a:p>
            <a:pPr eaLnBrk="0" hangingPunct="0"/>
            <a:r>
              <a:rPr lang="fr-FR" altLang="en-US" sz="2000"/>
              <a:t> </a:t>
            </a: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F81ABE0D-B5C2-4C1E-9EB0-6A891BEC1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0488" y="2708275"/>
          <a:ext cx="65595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880" imgH="609480" progId="Equation.3">
                  <p:embed/>
                </p:oleObj>
              </mc:Choice>
              <mc:Fallback>
                <p:oleObj name="Equation" r:id="rId4" imgW="288288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2708275"/>
                        <a:ext cx="655955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>
            <a:extLst>
              <a:ext uri="{FF2B5EF4-FFF2-40B4-BE49-F238E27FC236}">
                <a16:creationId xmlns:a16="http://schemas.microsoft.com/office/drawing/2014/main" id="{B7DCF315-5183-4CF8-889E-770ACF75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11663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i="1"/>
              <a:t>Cov(x,y)</a:t>
            </a:r>
            <a:r>
              <a:rPr lang="fr-FR" altLang="en-US" sz="2000"/>
              <a:t> est la covariance. Elle est utilisée dans de nombreuses</a:t>
            </a:r>
          </a:p>
          <a:p>
            <a:pPr eaLnBrk="0" hangingPunct="0"/>
            <a:r>
              <a:rPr lang="fr-FR" altLang="en-US" sz="2000"/>
              <a:t>méthodes multivariées.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3955F0D-DA79-478F-B874-D6D10998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5021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>
                <a:solidFill>
                  <a:srgbClr val="000099"/>
                </a:solidFill>
              </a:rPr>
              <a:t>Il y a encore un problème… La covariance </a:t>
            </a:r>
          </a:p>
          <a:p>
            <a:pPr eaLnBrk="0" hangingPunct="0"/>
            <a:r>
              <a:rPr lang="fr-FR" altLang="en-US" sz="2000">
                <a:solidFill>
                  <a:srgbClr val="000099"/>
                </a:solidFill>
              </a:rPr>
              <a:t>dépend fortement des unités de </a:t>
            </a:r>
            <a:r>
              <a:rPr lang="fr-FR" altLang="en-US" sz="2000" i="1">
                <a:solidFill>
                  <a:srgbClr val="000099"/>
                </a:solidFill>
              </a:rPr>
              <a:t>x</a:t>
            </a:r>
            <a:r>
              <a:rPr lang="fr-FR" altLang="en-US" sz="2000">
                <a:solidFill>
                  <a:srgbClr val="000099"/>
                </a:solidFill>
              </a:rPr>
              <a:t> et de </a:t>
            </a:r>
            <a:r>
              <a:rPr lang="fr-FR" altLang="en-US" sz="2000" i="1">
                <a:solidFill>
                  <a:srgbClr val="000099"/>
                </a:solidFill>
              </a:rPr>
              <a:t>y</a:t>
            </a:r>
            <a:r>
              <a:rPr lang="fr-FR" altLang="en-US" sz="2000">
                <a:solidFill>
                  <a:srgbClr val="000099"/>
                </a:solidFill>
              </a:rPr>
              <a:t>. </a:t>
            </a:r>
          </a:p>
          <a:p>
            <a:pPr eaLnBrk="0" hangingPunct="0"/>
            <a:r>
              <a:rPr lang="fr-FR" altLang="en-US" sz="2000">
                <a:solidFill>
                  <a:srgbClr val="000099"/>
                </a:solidFill>
              </a:rPr>
              <a:t>Alors que faire...?</a:t>
            </a:r>
            <a:endParaRPr lang="fr-FR" altLang="en-US" sz="2000"/>
          </a:p>
        </p:txBody>
      </p:sp>
      <p:graphicFrame>
        <p:nvGraphicFramePr>
          <p:cNvPr id="43016" name="Object 8">
            <a:extLst>
              <a:ext uri="{FF2B5EF4-FFF2-40B4-BE49-F238E27FC236}">
                <a16:creationId xmlns:a16="http://schemas.microsoft.com/office/drawing/2014/main" id="{4E3CBF82-D1FF-45B2-B4DE-4C4396B126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4508500"/>
          <a:ext cx="963612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857600" imgH="3995640" progId="MS_ClipArt_Gallery.2">
                  <p:embed/>
                </p:oleObj>
              </mc:Choice>
              <mc:Fallback>
                <p:oleObj name="Clip" r:id="rId6" imgW="1857600" imgH="39956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4508500"/>
                        <a:ext cx="963612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9">
            <a:extLst>
              <a:ext uri="{FF2B5EF4-FFF2-40B4-BE49-F238E27FC236}">
                <a16:creationId xmlns:a16="http://schemas.microsoft.com/office/drawing/2014/main" id="{9EA0CD5A-F2F4-4AF6-8E70-0190FF58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243013"/>
            <a:ext cx="341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est un paramètre intéressant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3B7E1228-52A1-4B27-923D-A7FDB23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7BDE2F7B-62E0-4C1B-BF67-63BB8A0637C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68313" y="836613"/>
          <a:ext cx="8229600" cy="46291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268017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590810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99622081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Données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Paramétrique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Non-paramétrique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497323"/>
                  </a:ext>
                </a:extLst>
              </a:tr>
              <a:tr h="2592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Distribution normale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grand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Précis et fiable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 H</a:t>
                      </a:r>
                      <a:r>
                        <a:rPr kumimoji="0" lang="fr-FR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est rejeté, le résultat devrait être le même qu’avec le test paramétrique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 H</a:t>
                      </a:r>
                      <a:r>
                        <a:rPr kumimoji="0" lang="fr-FR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est accepté, le résultat n’est peut être pas fiable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518703"/>
                  </a:ext>
                </a:extLst>
              </a:tr>
              <a:tr h="140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Distribution non normale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petit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Résultat absolument pas fiable: souvent un rejet de H</a:t>
                      </a:r>
                      <a:r>
                        <a:rPr kumimoji="0" lang="fr-FR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abusif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Meilleur résultat possible avec de telles données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0873"/>
                  </a:ext>
                </a:extLst>
              </a:tr>
            </a:tbl>
          </a:graphicData>
        </a:graphic>
      </p:graphicFrame>
      <p:sp>
        <p:nvSpPr>
          <p:cNvPr id="6165" name="Text Box 21">
            <a:extLst>
              <a:ext uri="{FF2B5EF4-FFF2-40B4-BE49-F238E27FC236}">
                <a16:creationId xmlns:a16="http://schemas.microsoft.com/office/drawing/2014/main" id="{508ABE23-1D26-4087-AB62-8DBA0112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Généralités – Conditions d’application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E4DD7B8-B1B1-441A-AEAB-5F432C2E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5486400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8A9C088C-19E6-4808-9F40-30FE29CBD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11213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Pour éviter ce problème on va diviser la covariance par l’écart type </a:t>
            </a:r>
          </a:p>
          <a:p>
            <a:pPr eaLnBrk="0" hangingPunct="0"/>
            <a:r>
              <a:rPr lang="fr-FR" altLang="en-US" sz="2000"/>
              <a:t>de </a:t>
            </a:r>
            <a:r>
              <a:rPr lang="fr-FR" altLang="en-US" sz="2000" i="1"/>
              <a:t>x</a:t>
            </a:r>
            <a:r>
              <a:rPr lang="fr-FR" altLang="en-US" sz="2000"/>
              <a:t> et l’écart type de </a:t>
            </a:r>
            <a:r>
              <a:rPr lang="fr-FR" altLang="en-US" sz="2000" i="1"/>
              <a:t>y</a:t>
            </a:r>
            <a:r>
              <a:rPr lang="fr-FR" altLang="en-US" sz="2000"/>
              <a:t>. </a:t>
            </a:r>
            <a:r>
              <a:rPr lang="fr-FR" altLang="en-US" sz="2000" b="1" i="1"/>
              <a:t>Attention : les données doivent être normalement distribuée (mais nous reviendrons sur ce point…)</a:t>
            </a:r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8A2351D9-1D14-4CEC-9550-53078BCDB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0288" y="2886075"/>
          <a:ext cx="434022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1434960" progId="Equation.3">
                  <p:embed/>
                </p:oleObj>
              </mc:Choice>
              <mc:Fallback>
                <p:oleObj name="Equation" r:id="rId2" imgW="1892160" imgH="1434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886075"/>
                        <a:ext cx="4340225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>
            <a:extLst>
              <a:ext uri="{FF2B5EF4-FFF2-40B4-BE49-F238E27FC236}">
                <a16:creationId xmlns:a16="http://schemas.microsoft.com/office/drawing/2014/main" id="{5E886A81-F9E0-49C1-9798-4158BF897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89138"/>
            <a:ext cx="568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>
                <a:solidFill>
                  <a:srgbClr val="000099"/>
                </a:solidFill>
              </a:rPr>
              <a:t>Coefficient de corrélation de Bravais-Pearson</a:t>
            </a:r>
            <a:endParaRPr lang="fr-FR" altLang="en-US" sz="2000" b="1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70E7768F-352A-4C00-B570-927E8769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649913"/>
            <a:ext cx="174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Un exemple...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271943D0-19B1-4D80-BBA3-E6C38777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E3D57AB-B4F5-4495-93EF-0902515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8610600" cy="1981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2C06FE09-B043-4D7D-AFBA-E407C1CE4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290638"/>
          <a:ext cx="1442720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580" imgH="4383906" progId="Word.Document.8">
                  <p:embed/>
                </p:oleObj>
              </mc:Choice>
              <mc:Fallback>
                <p:oleObj name="Document" r:id="rId2" imgW="11805580" imgH="43839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0638"/>
                        <a:ext cx="1442720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5BF3C0C7-E096-429A-818A-D14B2E5BA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9800" y="4419600"/>
          <a:ext cx="749935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723600" progId="Equation.3">
                  <p:embed/>
                </p:oleObj>
              </mc:Choice>
              <mc:Fallback>
                <p:oleObj name="Equation" r:id="rId4" imgW="3276360" imgH="72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4419600"/>
                        <a:ext cx="749935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5">
            <a:extLst>
              <a:ext uri="{FF2B5EF4-FFF2-40B4-BE49-F238E27FC236}">
                <a16:creationId xmlns:a16="http://schemas.microsoft.com/office/drawing/2014/main" id="{1AF69263-A5F6-40D4-962B-140A5063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CBA67090-BBE2-40CC-B620-ED2A247DAA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990600"/>
          <a:ext cx="6019800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3901801" imgH="3368529" progId="Excel.Sheet.8">
                  <p:embed/>
                </p:oleObj>
              </mc:Choice>
              <mc:Fallback>
                <p:oleObj name="Feuille de calcul" r:id="rId2" imgW="3901801" imgH="336852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6019800" cy="559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extLst>
              <a:ext uri="{FF2B5EF4-FFF2-40B4-BE49-F238E27FC236}">
                <a16:creationId xmlns:a16="http://schemas.microsoft.com/office/drawing/2014/main" id="{5D8A88A4-CEAB-4378-85BC-0734FE0E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95800"/>
            <a:ext cx="1676400" cy="609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12FD19EE-EA7F-4026-B562-FDD2FBFB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572000"/>
            <a:ext cx="133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 = 0,987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0AA492CA-8D1D-4028-A4AA-E5593C5A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9764AAF-979B-4AAD-B9CA-DFC0D678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362200"/>
            <a:ext cx="3505200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A10837C-55EE-4ACC-B65D-F76D422E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2133600" cy="838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2F218EA8-2F3C-46D8-B61E-38FB4309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60438"/>
            <a:ext cx="293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Allons un peu plus loin...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930FD77E-EE69-4CA2-A130-4C7F92201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447800"/>
          <a:ext cx="15367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634680" imgH="279360" progId="Equation.3">
                  <p:embed/>
                </p:oleObj>
              </mc:Choice>
              <mc:Fallback>
                <p:oleObj name="Équation" r:id="rId2" imgW="63468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15367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>
            <a:extLst>
              <a:ext uri="{FF2B5EF4-FFF2-40B4-BE49-F238E27FC236}">
                <a16:creationId xmlns:a16="http://schemas.microsoft.com/office/drawing/2014/main" id="{96434D82-9A1F-444A-9AFE-1911C84E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70038"/>
            <a:ext cx="283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>
                <a:solidFill>
                  <a:srgbClr val="000099"/>
                </a:solidFill>
              </a:rPr>
              <a:t>Inégalité de Schwarz:</a:t>
            </a:r>
            <a:r>
              <a:rPr lang="fr-FR" altLang="en-US" sz="2000"/>
              <a:t> 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193EE004-E39C-4B79-B093-C94997D5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525713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Donc... </a:t>
            </a:r>
          </a:p>
        </p:txBody>
      </p:sp>
      <p:graphicFrame>
        <p:nvGraphicFramePr>
          <p:cNvPr id="47112" name="Object 8">
            <a:extLst>
              <a:ext uri="{FF2B5EF4-FFF2-40B4-BE49-F238E27FC236}">
                <a16:creationId xmlns:a16="http://schemas.microsoft.com/office/drawing/2014/main" id="{F9B9D9F1-C2F0-4DFF-9CC4-CC8D8571C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31369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396800" imgH="253800" progId="Equation.3">
                  <p:embed/>
                </p:oleObj>
              </mc:Choice>
              <mc:Fallback>
                <p:oleObj name="Équation" r:id="rId4" imgW="13968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31369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Line 9">
            <a:extLst>
              <a:ext uri="{FF2B5EF4-FFF2-40B4-BE49-F238E27FC236}">
                <a16:creationId xmlns:a16="http://schemas.microsoft.com/office/drawing/2014/main" id="{F0A0307B-DDD0-48DE-B631-B361514BB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581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836A17E6-136D-4201-85B5-99AF9FFA8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029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81C2B032-BA35-4812-8517-204F219975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657600"/>
            <a:ext cx="1447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9A4AA7A2-9BDB-403D-AA70-4817EF43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CC3FA8D3-6F3A-4EE5-B291-752A558D1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FCF1D939-4587-49B6-A68D-65A05FB1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91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>
            <a:extLst>
              <a:ext uri="{FF2B5EF4-FFF2-40B4-BE49-F238E27FC236}">
                <a16:creationId xmlns:a16="http://schemas.microsoft.com/office/drawing/2014/main" id="{B807C4F6-6A50-4BDA-8C21-DB3AB91C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6">
            <a:extLst>
              <a:ext uri="{FF2B5EF4-FFF2-40B4-BE49-F238E27FC236}">
                <a16:creationId xmlns:a16="http://schemas.microsoft.com/office/drawing/2014/main" id="{7B9E4D28-4904-4DAA-9AF5-188C6678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E7374989-E290-4D5C-92AB-EB460126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4608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1</a:t>
            </a:r>
          </a:p>
        </p:txBody>
      </p:sp>
      <p:sp>
        <p:nvSpPr>
          <p:cNvPr id="47122" name="Line 18">
            <a:extLst>
              <a:ext uri="{FF2B5EF4-FFF2-40B4-BE49-F238E27FC236}">
                <a16:creationId xmlns:a16="http://schemas.microsoft.com/office/drawing/2014/main" id="{16399D8E-722C-4ABB-B96E-6CBD6E5FB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505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>
            <a:extLst>
              <a:ext uri="{FF2B5EF4-FFF2-40B4-BE49-F238E27FC236}">
                <a16:creationId xmlns:a16="http://schemas.microsoft.com/office/drawing/2014/main" id="{30C9D204-5245-4136-9B1F-14C7DBDCC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49879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>
            <a:extLst>
              <a:ext uri="{FF2B5EF4-FFF2-40B4-BE49-F238E27FC236}">
                <a16:creationId xmlns:a16="http://schemas.microsoft.com/office/drawing/2014/main" id="{2112AD30-3AA5-42EA-931E-2261F252E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1447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Oval 21">
            <a:extLst>
              <a:ext uri="{FF2B5EF4-FFF2-40B4-BE49-F238E27FC236}">
                <a16:creationId xmlns:a16="http://schemas.microsoft.com/office/drawing/2014/main" id="{92D09358-8E97-47FF-ADF1-C647BA1B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Oval 22">
            <a:extLst>
              <a:ext uri="{FF2B5EF4-FFF2-40B4-BE49-F238E27FC236}">
                <a16:creationId xmlns:a16="http://schemas.microsoft.com/office/drawing/2014/main" id="{E10464C0-C880-41B2-AE7E-06BAE976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114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Oval 23">
            <a:extLst>
              <a:ext uri="{FF2B5EF4-FFF2-40B4-BE49-F238E27FC236}">
                <a16:creationId xmlns:a16="http://schemas.microsoft.com/office/drawing/2014/main" id="{6C8AFCB9-A330-4C22-B20F-7169B599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Oval 24">
            <a:extLst>
              <a:ext uri="{FF2B5EF4-FFF2-40B4-BE49-F238E27FC236}">
                <a16:creationId xmlns:a16="http://schemas.microsoft.com/office/drawing/2014/main" id="{817A9B43-F128-4F90-9F28-D46A6105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95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Oval 25">
            <a:extLst>
              <a:ext uri="{FF2B5EF4-FFF2-40B4-BE49-F238E27FC236}">
                <a16:creationId xmlns:a16="http://schemas.microsoft.com/office/drawing/2014/main" id="{E210C163-105D-4A7D-81D4-85DE2A086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70D95C5A-AF06-4003-AFD1-94F0657C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576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-1</a:t>
            </a:r>
          </a:p>
        </p:txBody>
      </p:sp>
      <p:sp>
        <p:nvSpPr>
          <p:cNvPr id="47131" name="Line 27">
            <a:extLst>
              <a:ext uri="{FF2B5EF4-FFF2-40B4-BE49-F238E27FC236}">
                <a16:creationId xmlns:a16="http://schemas.microsoft.com/office/drawing/2014/main" id="{56D09F30-4783-4728-8E84-3255F4C43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4075" y="3540125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>
            <a:extLst>
              <a:ext uri="{FF2B5EF4-FFF2-40B4-BE49-F238E27FC236}">
                <a16:creationId xmlns:a16="http://schemas.microsoft.com/office/drawing/2014/main" id="{132D4512-8476-47D8-8F98-B7C9941D1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4075" y="49879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>
            <a:extLst>
              <a:ext uri="{FF2B5EF4-FFF2-40B4-BE49-F238E27FC236}">
                <a16:creationId xmlns:a16="http://schemas.microsoft.com/office/drawing/2014/main" id="{5E634348-E877-402E-8A63-DFAAC08B7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4075" y="3616325"/>
            <a:ext cx="1447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Oval 30">
            <a:extLst>
              <a:ext uri="{FF2B5EF4-FFF2-40B4-BE49-F238E27FC236}">
                <a16:creationId xmlns:a16="http://schemas.microsoft.com/office/drawing/2014/main" id="{8485CBAC-6DD9-420D-891E-105276AA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60692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Oval 31">
            <a:extLst>
              <a:ext uri="{FF2B5EF4-FFF2-40B4-BE49-F238E27FC236}">
                <a16:creationId xmlns:a16="http://schemas.microsoft.com/office/drawing/2014/main" id="{07CAFAC7-8FF2-48BF-B28D-3AC9866A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Oval 32">
            <a:extLst>
              <a:ext uri="{FF2B5EF4-FFF2-40B4-BE49-F238E27FC236}">
                <a16:creationId xmlns:a16="http://schemas.microsoft.com/office/drawing/2014/main" id="{692F41B3-B434-4064-A9E1-482E8FA0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>
            <a:extLst>
              <a:ext uri="{FF2B5EF4-FFF2-40B4-BE49-F238E27FC236}">
                <a16:creationId xmlns:a16="http://schemas.microsoft.com/office/drawing/2014/main" id="{0040DE27-9BC7-42FA-AFB4-91C32D49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Oval 34">
            <a:extLst>
              <a:ext uri="{FF2B5EF4-FFF2-40B4-BE49-F238E27FC236}">
                <a16:creationId xmlns:a16="http://schemas.microsoft.com/office/drawing/2014/main" id="{116A064E-7017-405D-88A4-38C9EED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10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27167935-8022-48D3-ADAE-B02A6280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0.7</a:t>
            </a:r>
          </a:p>
        </p:txBody>
      </p:sp>
      <p:sp>
        <p:nvSpPr>
          <p:cNvPr id="47140" name="Oval 36">
            <a:extLst>
              <a:ext uri="{FF2B5EF4-FFF2-40B4-BE49-F238E27FC236}">
                <a16:creationId xmlns:a16="http://schemas.microsoft.com/office/drawing/2014/main" id="{CE46FEAB-A80A-4488-A966-21D89179A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Oval 37">
            <a:extLst>
              <a:ext uri="{FF2B5EF4-FFF2-40B4-BE49-F238E27FC236}">
                <a16:creationId xmlns:a16="http://schemas.microsoft.com/office/drawing/2014/main" id="{6B43A9E6-4176-4665-866F-8AB3E392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>
            <a:extLst>
              <a:ext uri="{FF2B5EF4-FFF2-40B4-BE49-F238E27FC236}">
                <a16:creationId xmlns:a16="http://schemas.microsoft.com/office/drawing/2014/main" id="{36729BAC-7622-4374-917E-4EE55D75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Oval 39">
            <a:extLst>
              <a:ext uri="{FF2B5EF4-FFF2-40B4-BE49-F238E27FC236}">
                <a16:creationId xmlns:a16="http://schemas.microsoft.com/office/drawing/2014/main" id="{2E49BE3B-FAB6-47C8-AA73-81F370605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962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>
            <a:extLst>
              <a:ext uri="{FF2B5EF4-FFF2-40B4-BE49-F238E27FC236}">
                <a16:creationId xmlns:a16="http://schemas.microsoft.com/office/drawing/2014/main" id="{29D36709-5576-4FB9-A533-63BB56C495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6275" y="3540125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1">
            <a:extLst>
              <a:ext uri="{FF2B5EF4-FFF2-40B4-BE49-F238E27FC236}">
                <a16:creationId xmlns:a16="http://schemas.microsoft.com/office/drawing/2014/main" id="{75E3CDC1-35A9-4FF6-BBE8-A0F213B2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6275" y="49879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Oval 42">
            <a:extLst>
              <a:ext uri="{FF2B5EF4-FFF2-40B4-BE49-F238E27FC236}">
                <a16:creationId xmlns:a16="http://schemas.microsoft.com/office/drawing/2014/main" id="{E7AE0BE1-5A0E-4C27-B26A-2C251E10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91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>
            <a:extLst>
              <a:ext uri="{FF2B5EF4-FFF2-40B4-BE49-F238E27FC236}">
                <a16:creationId xmlns:a16="http://schemas.microsoft.com/office/drawing/2014/main" id="{AD7CB8C0-FD44-46DA-9607-71475C9E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14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Oval 44">
            <a:extLst>
              <a:ext uri="{FF2B5EF4-FFF2-40B4-BE49-F238E27FC236}">
                <a16:creationId xmlns:a16="http://schemas.microsoft.com/office/drawing/2014/main" id="{FA8E522D-0635-4BDC-9347-FD8453F4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414972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Oval 45">
            <a:extLst>
              <a:ext uri="{FF2B5EF4-FFF2-40B4-BE49-F238E27FC236}">
                <a16:creationId xmlns:a16="http://schemas.microsoft.com/office/drawing/2014/main" id="{B0CC2836-5592-4307-84AD-A105D4F6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962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Oval 46">
            <a:extLst>
              <a:ext uri="{FF2B5EF4-FFF2-40B4-BE49-F238E27FC236}">
                <a16:creationId xmlns:a16="http://schemas.microsoft.com/office/drawing/2014/main" id="{07347065-E056-4F51-9CFD-DA8DB844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267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Text Box 47">
            <a:extLst>
              <a:ext uri="{FF2B5EF4-FFF2-40B4-BE49-F238E27FC236}">
                <a16:creationId xmlns:a16="http://schemas.microsoft.com/office/drawing/2014/main" id="{09522CA1-8515-45C7-BE29-76A08727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1325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</a:t>
            </a:r>
            <a:r>
              <a:rPr lang="fr-FR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fr-FR" altLang="en-US" sz="2400"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47152" name="Oval 48">
            <a:extLst>
              <a:ext uri="{FF2B5EF4-FFF2-40B4-BE49-F238E27FC236}">
                <a16:creationId xmlns:a16="http://schemas.microsoft.com/office/drawing/2014/main" id="{2658DB19-0A37-4B96-8C2A-7064D5F5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Oval 49">
            <a:extLst>
              <a:ext uri="{FF2B5EF4-FFF2-40B4-BE49-F238E27FC236}">
                <a16:creationId xmlns:a16="http://schemas.microsoft.com/office/drawing/2014/main" id="{9FCEDEF7-A7C9-48C1-8B96-819FA8DBE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Oval 50">
            <a:extLst>
              <a:ext uri="{FF2B5EF4-FFF2-40B4-BE49-F238E27FC236}">
                <a16:creationId xmlns:a16="http://schemas.microsoft.com/office/drawing/2014/main" id="{BF2A4771-348C-4A57-83DB-8C908B4DA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43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Oval 51">
            <a:extLst>
              <a:ext uri="{FF2B5EF4-FFF2-40B4-BE49-F238E27FC236}">
                <a16:creationId xmlns:a16="http://schemas.microsoft.com/office/drawing/2014/main" id="{A3980671-601C-4ED4-9B7F-B1D4D0C5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343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Oval 52">
            <a:extLst>
              <a:ext uri="{FF2B5EF4-FFF2-40B4-BE49-F238E27FC236}">
                <a16:creationId xmlns:a16="http://schemas.microsoft.com/office/drawing/2014/main" id="{6334B886-4D4B-41C5-91CF-31CBA4F27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267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Oval 53">
            <a:extLst>
              <a:ext uri="{FF2B5EF4-FFF2-40B4-BE49-F238E27FC236}">
                <a16:creationId xmlns:a16="http://schemas.microsoft.com/office/drawing/2014/main" id="{5D1818ED-8BFC-4BB8-B9FF-5D82FF8D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962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Oval 54">
            <a:extLst>
              <a:ext uri="{FF2B5EF4-FFF2-40B4-BE49-F238E27FC236}">
                <a16:creationId xmlns:a16="http://schemas.microsoft.com/office/drawing/2014/main" id="{BE75DDC4-B756-4981-B758-935EDDCF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Text Box 55">
            <a:extLst>
              <a:ext uri="{FF2B5EF4-FFF2-40B4-BE49-F238E27FC236}">
                <a16:creationId xmlns:a16="http://schemas.microsoft.com/office/drawing/2014/main" id="{E7100D81-E354-4359-A215-C91D39C7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80038"/>
            <a:ext cx="2205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Liaisons absolues</a:t>
            </a:r>
          </a:p>
          <a:p>
            <a:pPr eaLnBrk="0" hangingPunct="0"/>
            <a:r>
              <a:rPr lang="fr-FR" altLang="en-US" sz="2000"/>
              <a:t>(déterministe)</a:t>
            </a:r>
          </a:p>
        </p:txBody>
      </p:sp>
      <p:sp>
        <p:nvSpPr>
          <p:cNvPr id="47160" name="Text Box 56">
            <a:extLst>
              <a:ext uri="{FF2B5EF4-FFF2-40B4-BE49-F238E27FC236}">
                <a16:creationId xmlns:a16="http://schemas.microsoft.com/office/drawing/2014/main" id="{0CD75B98-71FB-41B5-AEA1-3912D14A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80038"/>
            <a:ext cx="1652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Liaison </a:t>
            </a:r>
          </a:p>
          <a:p>
            <a:pPr eaLnBrk="0" hangingPunct="0"/>
            <a:r>
              <a:rPr lang="fr-FR" altLang="en-US" sz="2000"/>
              <a:t>stochastique</a:t>
            </a:r>
          </a:p>
          <a:p>
            <a:pPr eaLnBrk="0" hangingPunct="0"/>
            <a:r>
              <a:rPr lang="fr-FR" altLang="en-US" sz="2000"/>
              <a:t>(probabiliste)</a:t>
            </a:r>
          </a:p>
        </p:txBody>
      </p:sp>
      <p:sp>
        <p:nvSpPr>
          <p:cNvPr id="47161" name="Text Box 57">
            <a:extLst>
              <a:ext uri="{FF2B5EF4-FFF2-40B4-BE49-F238E27FC236}">
                <a16:creationId xmlns:a16="http://schemas.microsoft.com/office/drawing/2014/main" id="{B9825B4C-66FE-4F85-8D01-D765B953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5623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Pas de liaison</a:t>
            </a:r>
          </a:p>
        </p:txBody>
      </p:sp>
      <p:sp>
        <p:nvSpPr>
          <p:cNvPr id="47162" name="Text Box 58">
            <a:extLst>
              <a:ext uri="{FF2B5EF4-FFF2-40B4-BE49-F238E27FC236}">
                <a16:creationId xmlns:a16="http://schemas.microsoft.com/office/drawing/2014/main" id="{F276320F-83C3-47B4-A563-12032FDD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72C088D6-12F1-4A69-A995-D73385A3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0274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A466F6B8-FD93-4CB4-8706-8A306895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32038"/>
            <a:ext cx="3622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i="1"/>
              <a:t>Un exemple:</a:t>
            </a:r>
            <a:endParaRPr lang="fr-FR" altLang="en-US" sz="2000"/>
          </a:p>
          <a:p>
            <a:pPr eaLnBrk="0" hangingPunct="0"/>
            <a:r>
              <a:rPr lang="fr-FR" altLang="en-US" sz="2000"/>
              <a:t>Teneurs en Be, Zn et Sr (ppm)</a:t>
            </a:r>
          </a:p>
          <a:p>
            <a:pPr eaLnBrk="0" hangingPunct="0"/>
            <a:r>
              <a:rPr lang="fr-FR" altLang="en-US" sz="2000"/>
              <a:t>dans l’étang de Thau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6BAE708D-F65A-41FB-AA56-1E7230A7E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22438"/>
            <a:ext cx="410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Etude des variables deux à deux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D3E9E6C8-163F-4D53-8F8B-224B58E2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B8698C1F-FD77-4ADB-8C01-CABE181C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582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0B1F67C1-BC15-4DA4-9227-11C11585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70038"/>
            <a:ext cx="318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La matrice de corrélation...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1EE1E09C-F1B5-4DC4-A915-AC2ADA06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03838"/>
            <a:ext cx="489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Représentation pratique pour l’exploration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C6873-06A2-4FF7-8AF0-C705854D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B18DBCF-D4AE-4A41-9B71-CD174747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"/>
            <a:ext cx="838200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270B9715-7594-407F-A3A2-01312425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>
            <a:extLst>
              <a:ext uri="{FF2B5EF4-FFF2-40B4-BE49-F238E27FC236}">
                <a16:creationId xmlns:a16="http://schemas.microsoft.com/office/drawing/2014/main" id="{DAF28708-7415-42C6-A8E5-561EE024A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9144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144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>
            <a:extLst>
              <a:ext uri="{FF2B5EF4-FFF2-40B4-BE49-F238E27FC236}">
                <a16:creationId xmlns:a16="http://schemas.microsoft.com/office/drawing/2014/main" id="{DEFF440A-949B-4723-8C0E-54C16F1C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077913"/>
            <a:ext cx="57546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En pratique attention!!!!!!</a:t>
            </a:r>
            <a:endParaRPr lang="fr-FR" altLang="en-US" sz="2000"/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Ce coefficient de corrélation doit être manié avec </a:t>
            </a:r>
            <a:br>
              <a:rPr lang="fr-FR" altLang="en-US" sz="2000"/>
            </a:br>
            <a:r>
              <a:rPr lang="fr-FR" altLang="en-US" sz="2000"/>
              <a:t>grande précaution 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4D314B40-9240-472D-B7D7-E535C861E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784475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EF0BE1DD-7B24-4A5A-8084-7CC3305A3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3227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17446181-87FB-4CCE-9F5F-91073343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0798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>
            <a:extLst>
              <a:ext uri="{FF2B5EF4-FFF2-40B4-BE49-F238E27FC236}">
                <a16:creationId xmlns:a16="http://schemas.microsoft.com/office/drawing/2014/main" id="{798DBB9F-FA52-4299-9FCB-665FBAC2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036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>
            <a:extLst>
              <a:ext uri="{FF2B5EF4-FFF2-40B4-BE49-F238E27FC236}">
                <a16:creationId xmlns:a16="http://schemas.microsoft.com/office/drawing/2014/main" id="{DF228EF9-FF37-4626-B84D-FAB3EDC62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512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9">
            <a:extLst>
              <a:ext uri="{FF2B5EF4-FFF2-40B4-BE49-F238E27FC236}">
                <a16:creationId xmlns:a16="http://schemas.microsoft.com/office/drawing/2014/main" id="{84882FE6-D007-4C49-9E7D-A8A87D22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940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0">
            <a:extLst>
              <a:ext uri="{FF2B5EF4-FFF2-40B4-BE49-F238E27FC236}">
                <a16:creationId xmlns:a16="http://schemas.microsoft.com/office/drawing/2014/main" id="{4DFBC772-D7DF-4698-8965-9668430D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988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2A55069C-C2EF-4072-AFF7-0BE6F10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22675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0.93</a:t>
            </a:r>
          </a:p>
        </p:txBody>
      </p:sp>
      <p:sp>
        <p:nvSpPr>
          <p:cNvPr id="51212" name="Oval 12">
            <a:extLst>
              <a:ext uri="{FF2B5EF4-FFF2-40B4-BE49-F238E27FC236}">
                <a16:creationId xmlns:a16="http://schemas.microsoft.com/office/drawing/2014/main" id="{0B7A556F-56C9-4071-83CB-BCC59684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892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3">
            <a:extLst>
              <a:ext uri="{FF2B5EF4-FFF2-40B4-BE49-F238E27FC236}">
                <a16:creationId xmlns:a16="http://schemas.microsoft.com/office/drawing/2014/main" id="{38181AA9-D87E-4EC1-A930-8AEE46226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7082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17BD35D4-0C40-447A-BE24-9B83A82E79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2784475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9A0306E9-C753-404D-A45D-3C40AC976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23227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>
            <a:extLst>
              <a:ext uri="{FF2B5EF4-FFF2-40B4-BE49-F238E27FC236}">
                <a16:creationId xmlns:a16="http://schemas.microsoft.com/office/drawing/2014/main" id="{7BEACE5F-EE16-40CC-9B65-508CAA90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844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>
            <a:extLst>
              <a:ext uri="{FF2B5EF4-FFF2-40B4-BE49-F238E27FC236}">
                <a16:creationId xmlns:a16="http://schemas.microsoft.com/office/drawing/2014/main" id="{12C8A0E0-D56E-47E8-AEA2-2625E72D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3178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>
            <a:extLst>
              <a:ext uri="{FF2B5EF4-FFF2-40B4-BE49-F238E27FC236}">
                <a16:creationId xmlns:a16="http://schemas.microsoft.com/office/drawing/2014/main" id="{4512F058-70B3-45CD-8A3F-690C149C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750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>
            <a:extLst>
              <a:ext uri="{FF2B5EF4-FFF2-40B4-BE49-F238E27FC236}">
                <a16:creationId xmlns:a16="http://schemas.microsoft.com/office/drawing/2014/main" id="{A9A90843-6402-449A-B44A-AB1EE4FE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9274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0">
            <a:extLst>
              <a:ext uri="{FF2B5EF4-FFF2-40B4-BE49-F238E27FC236}">
                <a16:creationId xmlns:a16="http://schemas.microsoft.com/office/drawing/2014/main" id="{BF944D49-02C7-48AF-B649-D8771AB0F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798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AF36402E-E421-438A-9F4E-6AAB3306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60675"/>
            <a:ext cx="77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51222" name="Oval 22">
            <a:extLst>
              <a:ext uri="{FF2B5EF4-FFF2-40B4-BE49-F238E27FC236}">
                <a16:creationId xmlns:a16="http://schemas.microsoft.com/office/drawing/2014/main" id="{5E4131A4-C8A5-4CB1-876E-C51B8490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464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Oval 23">
            <a:extLst>
              <a:ext uri="{FF2B5EF4-FFF2-40B4-BE49-F238E27FC236}">
                <a16:creationId xmlns:a16="http://schemas.microsoft.com/office/drawing/2014/main" id="{E7792499-0826-472B-A860-B0B55B8E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708275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>
            <a:extLst>
              <a:ext uri="{FF2B5EF4-FFF2-40B4-BE49-F238E27FC236}">
                <a16:creationId xmlns:a16="http://schemas.microsoft.com/office/drawing/2014/main" id="{C8827D1C-67D4-4F68-BAE3-24A27F7B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52963"/>
            <a:ext cx="8142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en-US" sz="2000"/>
              <a:t> </a:t>
            </a:r>
            <a:r>
              <a:rPr lang="fr-FR" altLang="en-US" sz="2000" i="1"/>
              <a:t>r</a:t>
            </a:r>
            <a:r>
              <a:rPr lang="fr-FR" altLang="en-US" sz="2000"/>
              <a:t> donne le degré de liaison </a:t>
            </a:r>
            <a:r>
              <a:rPr lang="fr-FR" altLang="en-US" sz="2000" b="1"/>
              <a:t>linéaire</a:t>
            </a:r>
            <a:r>
              <a:rPr lang="fr-FR" altLang="en-US" sz="2000"/>
              <a:t>.</a:t>
            </a:r>
          </a:p>
          <a:p>
            <a:pPr eaLnBrk="0" hangingPunct="0">
              <a:buFontTx/>
              <a:buChar char="•"/>
            </a:pPr>
            <a:r>
              <a:rPr lang="fr-FR" altLang="en-US" sz="2000"/>
              <a:t> Dépendance </a:t>
            </a:r>
            <a:r>
              <a:rPr lang="fr-FR" altLang="en-US" sz="2000" b="1"/>
              <a:t>curvilinéaire</a:t>
            </a:r>
            <a:r>
              <a:rPr lang="fr-FR" altLang="en-US" sz="2000"/>
              <a:t> forte et r faible dans le 2eme cas.</a:t>
            </a:r>
          </a:p>
          <a:p>
            <a:pPr eaLnBrk="0" hangingPunct="0">
              <a:buFontTx/>
              <a:buChar char="•"/>
            </a:pPr>
            <a:r>
              <a:rPr lang="fr-FR" altLang="en-US" sz="2000"/>
              <a:t> Le diagramme </a:t>
            </a:r>
            <a:r>
              <a:rPr lang="fr-FR" altLang="en-US" sz="2000" i="1"/>
              <a:t>xy</a:t>
            </a:r>
            <a:r>
              <a:rPr lang="fr-FR" altLang="en-US" sz="2000"/>
              <a:t> doit donc </a:t>
            </a:r>
            <a:r>
              <a:rPr lang="fr-FR" altLang="en-US" sz="2000" b="1"/>
              <a:t>toujours</a:t>
            </a:r>
            <a:r>
              <a:rPr lang="fr-FR" altLang="en-US" sz="2000"/>
              <a:t> </a:t>
            </a:r>
            <a:r>
              <a:rPr lang="fr-FR" altLang="en-US" sz="2000" b="1"/>
              <a:t>être examiné</a:t>
            </a:r>
            <a:r>
              <a:rPr lang="fr-FR" altLang="en-US" sz="2000"/>
              <a:t> en même temps que la valeur de </a:t>
            </a:r>
            <a:r>
              <a:rPr lang="fr-FR" altLang="en-US" sz="2000" i="1"/>
              <a:t>r</a:t>
            </a:r>
            <a:r>
              <a:rPr lang="fr-FR" altLang="en-US" sz="2000"/>
              <a:t>.</a:t>
            </a:r>
          </a:p>
        </p:txBody>
      </p:sp>
      <p:sp>
        <p:nvSpPr>
          <p:cNvPr id="51225" name="Text Box 25">
            <a:extLst>
              <a:ext uri="{FF2B5EF4-FFF2-40B4-BE49-F238E27FC236}">
                <a16:creationId xmlns:a16="http://schemas.microsoft.com/office/drawing/2014/main" id="{7736A1C4-C44D-48AC-A9CB-4009CFF2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9B23E48-C68C-4B6D-BCE8-1303FC0F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78000"/>
            <a:ext cx="4038600" cy="434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227" name="Object 3">
            <a:extLst>
              <a:ext uri="{FF2B5EF4-FFF2-40B4-BE49-F238E27FC236}">
                <a16:creationId xmlns:a16="http://schemas.microsoft.com/office/drawing/2014/main" id="{7444ADDF-E781-4C6D-A7BB-38C2BD5FE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9144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144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Line 4">
            <a:extLst>
              <a:ext uri="{FF2B5EF4-FFF2-40B4-BE49-F238E27FC236}">
                <a16:creationId xmlns:a16="http://schemas.microsoft.com/office/drawing/2014/main" id="{C01451DB-5736-41B5-BAD7-03BC7CD73F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2159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197DAA69-6701-443A-B4CD-00B5A6848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606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33E83075-7C1E-42DA-A572-B3F2B55C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49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CAF7853F-5614-46E0-889C-DB866463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378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6A0AC562-13CF-4D0C-8114-54F94A3D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02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9">
            <a:extLst>
              <a:ext uri="{FF2B5EF4-FFF2-40B4-BE49-F238E27FC236}">
                <a16:creationId xmlns:a16="http://schemas.microsoft.com/office/drawing/2014/main" id="{918A16A3-4BEE-477F-AFD8-383196CB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25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C3BA524B-21F6-4F7A-83C9-1668D575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454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54AB799D-AF3B-4D9E-9E10-450BC18F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54200"/>
            <a:ext cx="126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-0.13</a:t>
            </a:r>
          </a:p>
        </p:txBody>
      </p:sp>
      <p:sp>
        <p:nvSpPr>
          <p:cNvPr id="52236" name="Oval 12">
            <a:extLst>
              <a:ext uri="{FF2B5EF4-FFF2-40B4-BE49-F238E27FC236}">
                <a16:creationId xmlns:a16="http://schemas.microsoft.com/office/drawing/2014/main" id="{0012888B-3719-4740-957E-BCEC6E3C7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54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Oval 13">
            <a:extLst>
              <a:ext uri="{FF2B5EF4-FFF2-40B4-BE49-F238E27FC236}">
                <a16:creationId xmlns:a16="http://schemas.microsoft.com/office/drawing/2014/main" id="{488BE9FE-9FFB-41F4-8625-3BEB2AF2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302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4FAD5627-8ABC-47DF-B6AE-46448610A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159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24235D18-3824-464A-8740-612E6B893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606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Oval 16">
            <a:extLst>
              <a:ext uri="{FF2B5EF4-FFF2-40B4-BE49-F238E27FC236}">
                <a16:creationId xmlns:a16="http://schemas.microsoft.com/office/drawing/2014/main" id="{28B96DAD-23EF-4A2D-A1B0-40E65B18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49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Oval 17">
            <a:extLst>
              <a:ext uri="{FF2B5EF4-FFF2-40B4-BE49-F238E27FC236}">
                <a16:creationId xmlns:a16="http://schemas.microsoft.com/office/drawing/2014/main" id="{5BE49913-DBC9-4240-AE3F-69939411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378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Oval 18">
            <a:extLst>
              <a:ext uri="{FF2B5EF4-FFF2-40B4-BE49-F238E27FC236}">
                <a16:creationId xmlns:a16="http://schemas.microsoft.com/office/drawing/2014/main" id="{72977FCD-65A4-4151-A1D9-2833F161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302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Oval 19">
            <a:extLst>
              <a:ext uri="{FF2B5EF4-FFF2-40B4-BE49-F238E27FC236}">
                <a16:creationId xmlns:a16="http://schemas.microsoft.com/office/drawing/2014/main" id="{1F236F5D-9A35-40B4-8EA3-29186F4F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25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Oval 20">
            <a:extLst>
              <a:ext uri="{FF2B5EF4-FFF2-40B4-BE49-F238E27FC236}">
                <a16:creationId xmlns:a16="http://schemas.microsoft.com/office/drawing/2014/main" id="{824343D5-231D-424C-96E4-AEE110012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54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21">
            <a:extLst>
              <a:ext uri="{FF2B5EF4-FFF2-40B4-BE49-F238E27FC236}">
                <a16:creationId xmlns:a16="http://schemas.microsoft.com/office/drawing/2014/main" id="{E8641419-861C-4193-BE4E-E140029E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54200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0.19</a:t>
            </a:r>
          </a:p>
        </p:txBody>
      </p:sp>
      <p:sp>
        <p:nvSpPr>
          <p:cNvPr id="52246" name="Oval 22">
            <a:extLst>
              <a:ext uri="{FF2B5EF4-FFF2-40B4-BE49-F238E27FC236}">
                <a16:creationId xmlns:a16="http://schemas.microsoft.com/office/drawing/2014/main" id="{6E1E12B3-58BE-4EAC-8E5B-800CA11E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4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>
            <a:extLst>
              <a:ext uri="{FF2B5EF4-FFF2-40B4-BE49-F238E27FC236}">
                <a16:creationId xmlns:a16="http://schemas.microsoft.com/office/drawing/2014/main" id="{CCB80B10-6B8A-42E7-8BEE-28B4B2C6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49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73CE1749-5CEF-4583-A397-CCC69A44D1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216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5">
            <a:extLst>
              <a:ext uri="{FF2B5EF4-FFF2-40B4-BE49-F238E27FC236}">
                <a16:creationId xmlns:a16="http://schemas.microsoft.com/office/drawing/2014/main" id="{69889116-7A00-49F5-A368-CCCF57EDA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664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Oval 26">
            <a:extLst>
              <a:ext uri="{FF2B5EF4-FFF2-40B4-BE49-F238E27FC236}">
                <a16:creationId xmlns:a16="http://schemas.microsoft.com/office/drawing/2014/main" id="{B8018660-56B9-43E7-9700-0AF63ECA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07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Oval 27">
            <a:extLst>
              <a:ext uri="{FF2B5EF4-FFF2-40B4-BE49-F238E27FC236}">
                <a16:creationId xmlns:a16="http://schemas.microsoft.com/office/drawing/2014/main" id="{BB3C8BAC-BB27-46D9-84EA-C58658D4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35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Oval 28">
            <a:extLst>
              <a:ext uri="{FF2B5EF4-FFF2-40B4-BE49-F238E27FC236}">
                <a16:creationId xmlns:a16="http://schemas.microsoft.com/office/drawing/2014/main" id="{46A94A5B-F949-47AA-BC9B-2B814250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59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Oval 29">
            <a:extLst>
              <a:ext uri="{FF2B5EF4-FFF2-40B4-BE49-F238E27FC236}">
                <a16:creationId xmlns:a16="http://schemas.microsoft.com/office/drawing/2014/main" id="{B44914C4-66E7-467C-902F-298F8D0A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83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Oval 30">
            <a:extLst>
              <a:ext uri="{FF2B5EF4-FFF2-40B4-BE49-F238E27FC236}">
                <a16:creationId xmlns:a16="http://schemas.microsoft.com/office/drawing/2014/main" id="{055E07D5-B9D9-49A3-867C-A6A50D07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511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Text Box 31">
            <a:extLst>
              <a:ext uri="{FF2B5EF4-FFF2-40B4-BE49-F238E27FC236}">
                <a16:creationId xmlns:a16="http://schemas.microsoft.com/office/drawing/2014/main" id="{5C64D9E6-0A65-42D9-847F-F4AC7201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11600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0.53</a:t>
            </a:r>
          </a:p>
        </p:txBody>
      </p:sp>
      <p:sp>
        <p:nvSpPr>
          <p:cNvPr id="52256" name="Oval 32">
            <a:extLst>
              <a:ext uri="{FF2B5EF4-FFF2-40B4-BE49-F238E27FC236}">
                <a16:creationId xmlns:a16="http://schemas.microsoft.com/office/drawing/2014/main" id="{78A1A4DA-BECB-494E-BC09-057344F2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511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Oval 33">
            <a:extLst>
              <a:ext uri="{FF2B5EF4-FFF2-40B4-BE49-F238E27FC236}">
                <a16:creationId xmlns:a16="http://schemas.microsoft.com/office/drawing/2014/main" id="{D6B10F7F-E8A9-4628-B882-A02ECFDB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054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34">
            <a:extLst>
              <a:ext uri="{FF2B5EF4-FFF2-40B4-BE49-F238E27FC236}">
                <a16:creationId xmlns:a16="http://schemas.microsoft.com/office/drawing/2014/main" id="{6BF4CE23-3D61-48AD-A2DD-C7DA17215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216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35">
            <a:extLst>
              <a:ext uri="{FF2B5EF4-FFF2-40B4-BE49-F238E27FC236}">
                <a16:creationId xmlns:a16="http://schemas.microsoft.com/office/drawing/2014/main" id="{0DF289AA-7BE9-4B17-9CF7-E4B171C0D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664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Oval 36">
            <a:extLst>
              <a:ext uri="{FF2B5EF4-FFF2-40B4-BE49-F238E27FC236}">
                <a16:creationId xmlns:a16="http://schemas.microsoft.com/office/drawing/2014/main" id="{D3C4CEBE-781E-4C26-9E77-F89F6E68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207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Oval 37">
            <a:extLst>
              <a:ext uri="{FF2B5EF4-FFF2-40B4-BE49-F238E27FC236}">
                <a16:creationId xmlns:a16="http://schemas.microsoft.com/office/drawing/2014/main" id="{43958BCB-4D6F-41C4-9335-2309C802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356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Oval 38">
            <a:extLst>
              <a:ext uri="{FF2B5EF4-FFF2-40B4-BE49-F238E27FC236}">
                <a16:creationId xmlns:a16="http://schemas.microsoft.com/office/drawing/2014/main" id="{83FF1081-35C9-40A7-AD8B-3C2B4A065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594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Oval 39">
            <a:extLst>
              <a:ext uri="{FF2B5EF4-FFF2-40B4-BE49-F238E27FC236}">
                <a16:creationId xmlns:a16="http://schemas.microsoft.com/office/drawing/2014/main" id="{39F063C6-7359-4F60-BE11-2FD1702C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832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Oval 40">
            <a:extLst>
              <a:ext uri="{FF2B5EF4-FFF2-40B4-BE49-F238E27FC236}">
                <a16:creationId xmlns:a16="http://schemas.microsoft.com/office/drawing/2014/main" id="{990DCE75-431F-4038-9E4D-8E5DABC9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11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Text Box 41">
            <a:extLst>
              <a:ext uri="{FF2B5EF4-FFF2-40B4-BE49-F238E27FC236}">
                <a16:creationId xmlns:a16="http://schemas.microsoft.com/office/drawing/2014/main" id="{D6DA7F4F-DD6C-420B-8028-1067B14A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11600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0.92</a:t>
            </a:r>
          </a:p>
        </p:txBody>
      </p:sp>
      <p:sp>
        <p:nvSpPr>
          <p:cNvPr id="52266" name="Oval 42">
            <a:extLst>
              <a:ext uri="{FF2B5EF4-FFF2-40B4-BE49-F238E27FC236}">
                <a16:creationId xmlns:a16="http://schemas.microsoft.com/office/drawing/2014/main" id="{596A63FA-DE72-4B40-8978-266D5B83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5118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Oval 43">
            <a:extLst>
              <a:ext uri="{FF2B5EF4-FFF2-40B4-BE49-F238E27FC236}">
                <a16:creationId xmlns:a16="http://schemas.microsoft.com/office/drawing/2014/main" id="{4444D284-CDC6-42B3-9F77-08646030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45000"/>
            <a:ext cx="76200" cy="76200"/>
          </a:xfrm>
          <a:prstGeom prst="ellipse">
            <a:avLst/>
          </a:prstGeom>
          <a:solidFill>
            <a:srgbClr val="0033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Text Box 44">
            <a:extLst>
              <a:ext uri="{FF2B5EF4-FFF2-40B4-BE49-F238E27FC236}">
                <a16:creationId xmlns:a16="http://schemas.microsoft.com/office/drawing/2014/main" id="{1560D8D3-E211-4C11-8A35-DF9E9E5E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107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Le coefficient de corrélation peut produire de hautes </a:t>
            </a:r>
            <a:br>
              <a:rPr lang="fr-FR" altLang="en-US" sz="2000"/>
            </a:br>
            <a:r>
              <a:rPr lang="fr-FR" altLang="en-US" sz="2000"/>
              <a:t>valeurs si des </a:t>
            </a:r>
            <a:r>
              <a:rPr lang="fr-FR" altLang="en-US" sz="2000" b="1"/>
              <a:t>points isolés</a:t>
            </a:r>
            <a:r>
              <a:rPr lang="fr-FR" altLang="en-US" sz="2000"/>
              <a:t> sont présents.</a:t>
            </a:r>
          </a:p>
        </p:txBody>
      </p:sp>
      <p:sp>
        <p:nvSpPr>
          <p:cNvPr id="52269" name="Text Box 45">
            <a:extLst>
              <a:ext uri="{FF2B5EF4-FFF2-40B4-BE49-F238E27FC236}">
                <a16:creationId xmlns:a16="http://schemas.microsoft.com/office/drawing/2014/main" id="{6EEE6E99-3E9C-4D71-B57F-A66FD6CC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85CC5AC-4E34-4207-9C56-84A379A3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1989138"/>
            <a:ext cx="3657600" cy="419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F7217EF-FD92-4808-BB91-A8E7278D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989138"/>
            <a:ext cx="3657600" cy="419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06DA015C-18AC-4792-8EB1-493706B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077913"/>
            <a:ext cx="737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La corrélation de deux variables </a:t>
            </a:r>
            <a:r>
              <a:rPr lang="fr-FR" altLang="en-US" sz="2000" b="1"/>
              <a:t>log-transformées</a:t>
            </a:r>
            <a:r>
              <a:rPr lang="fr-FR" altLang="en-US" sz="2000"/>
              <a:t> doit toujours</a:t>
            </a:r>
            <a:br>
              <a:rPr lang="fr-FR" altLang="en-US" sz="2000"/>
            </a:br>
            <a:r>
              <a:rPr lang="fr-FR" altLang="en-US" sz="2000"/>
              <a:t>être interprétée avec précaution</a:t>
            </a:r>
          </a:p>
        </p:txBody>
      </p:sp>
      <p:graphicFrame>
        <p:nvGraphicFramePr>
          <p:cNvPr id="53253" name="Object 5">
            <a:extLst>
              <a:ext uri="{FF2B5EF4-FFF2-40B4-BE49-F238E27FC236}">
                <a16:creationId xmlns:a16="http://schemas.microsoft.com/office/drawing/2014/main" id="{85F51CF4-179E-4097-ACAD-98A49D564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3716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3716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Line 6">
            <a:extLst>
              <a:ext uri="{FF2B5EF4-FFF2-40B4-BE49-F238E27FC236}">
                <a16:creationId xmlns:a16="http://schemas.microsoft.com/office/drawing/2014/main" id="{3653561F-760E-4C79-BA9A-5B129F19E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9513" y="244633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B57A554D-C426-41E4-B0A8-88AEFBEA4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9513" y="53419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8AD27163-66B4-4422-8F64-3401F99D3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189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972215D7-8764-490B-8023-C417B72EF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51133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6CC9445E-DB0D-4087-8817-D1077650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732338"/>
            <a:ext cx="1312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>
                <a:latin typeface="Times New Roman" panose="02020603050405020304" pitchFamily="18" charset="0"/>
              </a:rPr>
              <a:t> = 0.355</a:t>
            </a:r>
          </a:p>
        </p:txBody>
      </p:sp>
      <p:sp>
        <p:nvSpPr>
          <p:cNvPr id="53259" name="Oval 11">
            <a:extLst>
              <a:ext uri="{FF2B5EF4-FFF2-40B4-BE49-F238E27FC236}">
                <a16:creationId xmlns:a16="http://schemas.microsoft.com/office/drawing/2014/main" id="{810956F6-E245-4AEA-A029-6238460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43513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Oval 12">
            <a:extLst>
              <a:ext uri="{FF2B5EF4-FFF2-40B4-BE49-F238E27FC236}">
                <a16:creationId xmlns:a16="http://schemas.microsoft.com/office/drawing/2014/main" id="{D961605D-163D-42BB-B889-DF516EB10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522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>
            <a:extLst>
              <a:ext uri="{FF2B5EF4-FFF2-40B4-BE49-F238E27FC236}">
                <a16:creationId xmlns:a16="http://schemas.microsoft.com/office/drawing/2014/main" id="{9DB284DA-EAB4-43E3-9C54-7ED374D4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3701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3262" name="Text Box 14">
            <a:extLst>
              <a:ext uri="{FF2B5EF4-FFF2-40B4-BE49-F238E27FC236}">
                <a16:creationId xmlns:a16="http://schemas.microsoft.com/office/drawing/2014/main" id="{C7810E03-7E61-4C22-A555-DBEE007AE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7417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3263" name="Text Box 15">
            <a:extLst>
              <a:ext uri="{FF2B5EF4-FFF2-40B4-BE49-F238E27FC236}">
                <a16:creationId xmlns:a16="http://schemas.microsoft.com/office/drawing/2014/main" id="{BFA0033D-C84E-4AA1-8A66-0D914E69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51895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3264" name="Text Box 16">
            <a:extLst>
              <a:ext uri="{FF2B5EF4-FFF2-40B4-BE49-F238E27FC236}">
                <a16:creationId xmlns:a16="http://schemas.microsoft.com/office/drawing/2014/main" id="{0E805E6E-C23A-40F5-9B79-DB92260B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4181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3265" name="Text Box 17">
            <a:extLst>
              <a:ext uri="{FF2B5EF4-FFF2-40B4-BE49-F238E27FC236}">
                <a16:creationId xmlns:a16="http://schemas.microsoft.com/office/drawing/2014/main" id="{27C827F9-2402-4D11-8F71-1F2282B7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4181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094B0157-3411-4077-88EC-6836CD01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4181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53267" name="Text Box 19">
            <a:extLst>
              <a:ext uri="{FF2B5EF4-FFF2-40B4-BE49-F238E27FC236}">
                <a16:creationId xmlns:a16="http://schemas.microsoft.com/office/drawing/2014/main" id="{C879A3FF-B48F-4380-A0B8-8CB3B296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5688013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Zn</a:t>
            </a:r>
          </a:p>
        </p:txBody>
      </p:sp>
      <p:sp>
        <p:nvSpPr>
          <p:cNvPr id="53268" name="Text Box 20">
            <a:extLst>
              <a:ext uri="{FF2B5EF4-FFF2-40B4-BE49-F238E27FC236}">
                <a16:creationId xmlns:a16="http://schemas.microsoft.com/office/drawing/2014/main" id="{951DFD32-1FFE-45C0-994C-C877536328E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8307" y="3588544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Pb</a:t>
            </a:r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67C77AA5-A74A-4363-B076-C7EC3E7F30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5713" y="244633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61AE8887-7713-4340-AF6D-CEB69B407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3" y="53419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3">
            <a:extLst>
              <a:ext uri="{FF2B5EF4-FFF2-40B4-BE49-F238E27FC236}">
                <a16:creationId xmlns:a16="http://schemas.microsoft.com/office/drawing/2014/main" id="{9DD8117C-2C07-4C9A-A733-EF7E4737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5189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Oval 24">
            <a:extLst>
              <a:ext uri="{FF2B5EF4-FFF2-40B4-BE49-F238E27FC236}">
                <a16:creationId xmlns:a16="http://schemas.microsoft.com/office/drawing/2014/main" id="{F681BBBF-022D-4A52-B683-3810C51D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808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Text Box 25">
            <a:extLst>
              <a:ext uri="{FF2B5EF4-FFF2-40B4-BE49-F238E27FC236}">
                <a16:creationId xmlns:a16="http://schemas.microsoft.com/office/drawing/2014/main" id="{D1B374B2-EB4E-4E7A-8EEB-A8A4A560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47323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0.784</a:t>
            </a:r>
          </a:p>
        </p:txBody>
      </p:sp>
      <p:sp>
        <p:nvSpPr>
          <p:cNvPr id="53274" name="Oval 26">
            <a:extLst>
              <a:ext uri="{FF2B5EF4-FFF2-40B4-BE49-F238E27FC236}">
                <a16:creationId xmlns:a16="http://schemas.microsoft.com/office/drawing/2014/main" id="{0BF074E7-DE77-424A-97CD-DF797A57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32083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Oval 27">
            <a:extLst>
              <a:ext uri="{FF2B5EF4-FFF2-40B4-BE49-F238E27FC236}">
                <a16:creationId xmlns:a16="http://schemas.microsoft.com/office/drawing/2014/main" id="{B996D7F0-A410-48D8-8B52-58DE0271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2522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FA523929-E35D-4103-9D09-06735D23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3" y="23701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4.8</a:t>
            </a:r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F8E1A2D6-C50D-4BC9-A480-1EFDD754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37417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3.0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F30319B5-F91F-451B-B0BB-4E040F6B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51895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1.2</a:t>
            </a:r>
          </a:p>
        </p:txBody>
      </p:sp>
      <p:sp>
        <p:nvSpPr>
          <p:cNvPr id="53279" name="Text Box 31">
            <a:extLst>
              <a:ext uri="{FF2B5EF4-FFF2-40B4-BE49-F238E27FC236}">
                <a16:creationId xmlns:a16="http://schemas.microsoft.com/office/drawing/2014/main" id="{BDB6F9C2-08FF-4128-BA16-9FAF175D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54181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2.0</a:t>
            </a:r>
          </a:p>
        </p:txBody>
      </p:sp>
      <p:sp>
        <p:nvSpPr>
          <p:cNvPr id="53280" name="Text Box 32">
            <a:extLst>
              <a:ext uri="{FF2B5EF4-FFF2-40B4-BE49-F238E27FC236}">
                <a16:creationId xmlns:a16="http://schemas.microsoft.com/office/drawing/2014/main" id="{848D1A37-7F9B-4DA8-8BCE-A5299D25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54181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3.0</a:t>
            </a:r>
          </a:p>
        </p:txBody>
      </p:sp>
      <p:sp>
        <p:nvSpPr>
          <p:cNvPr id="53281" name="Text Box 33">
            <a:extLst>
              <a:ext uri="{FF2B5EF4-FFF2-40B4-BE49-F238E27FC236}">
                <a16:creationId xmlns:a16="http://schemas.microsoft.com/office/drawing/2014/main" id="{B3803302-F401-48D7-9AB8-57FF82F9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54181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5.0</a:t>
            </a:r>
          </a:p>
        </p:txBody>
      </p:sp>
      <p:sp>
        <p:nvSpPr>
          <p:cNvPr id="53282" name="Text Box 34">
            <a:extLst>
              <a:ext uri="{FF2B5EF4-FFF2-40B4-BE49-F238E27FC236}">
                <a16:creationId xmlns:a16="http://schemas.microsoft.com/office/drawing/2014/main" id="{21EC9F86-188C-4880-A189-52486E146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5688013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ln(Zn)</a:t>
            </a:r>
          </a:p>
        </p:txBody>
      </p:sp>
      <p:sp>
        <p:nvSpPr>
          <p:cNvPr id="53283" name="Text Box 35">
            <a:extLst>
              <a:ext uri="{FF2B5EF4-FFF2-40B4-BE49-F238E27FC236}">
                <a16:creationId xmlns:a16="http://schemas.microsoft.com/office/drawing/2014/main" id="{89CE61FF-CFF0-47FB-87D5-19D55223EB95}"/>
              </a:ext>
            </a:extLst>
          </p:cNvPr>
          <p:cNvSpPr txBox="1">
            <a:spLocks noChangeArrowheads="1"/>
          </p:cNvSpPr>
          <p:nvPr/>
        </p:nvSpPr>
        <p:spPr bwMode="auto">
          <a:xfrm rot="-5386148">
            <a:off x="3983038" y="36814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ln(Pb)</a:t>
            </a:r>
          </a:p>
        </p:txBody>
      </p:sp>
      <p:sp>
        <p:nvSpPr>
          <p:cNvPr id="53284" name="Text Box 36">
            <a:extLst>
              <a:ext uri="{FF2B5EF4-FFF2-40B4-BE49-F238E27FC236}">
                <a16:creationId xmlns:a16="http://schemas.microsoft.com/office/drawing/2014/main" id="{1F542B9A-4A8D-4EC8-93E0-4E1B869A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541813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4.0</a:t>
            </a:r>
          </a:p>
        </p:txBody>
      </p:sp>
      <p:sp>
        <p:nvSpPr>
          <p:cNvPr id="53285" name="Text Box 37">
            <a:extLst>
              <a:ext uri="{FF2B5EF4-FFF2-40B4-BE49-F238E27FC236}">
                <a16:creationId xmlns:a16="http://schemas.microsoft.com/office/drawing/2014/main" id="{4AC6917E-9E2B-49A2-B8A3-47A0A882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>
            <a:extLst>
              <a:ext uri="{FF2B5EF4-FFF2-40B4-BE49-F238E27FC236}">
                <a16:creationId xmlns:a16="http://schemas.microsoft.com/office/drawing/2014/main" id="{21C81B45-A8F4-499C-BC10-435D3B95BD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4330700" cy="4687572"/>
        </p:xfrm>
        <a:graphic>
          <a:graphicData uri="http://schemas.openxmlformats.org/drawingml/2006/table">
            <a:tbl>
              <a:tblPr/>
              <a:tblGrid>
                <a:gridCol w="2165350">
                  <a:extLst>
                    <a:ext uri="{9D8B030D-6E8A-4147-A177-3AD203B41FA5}">
                      <a16:colId xmlns:a16="http://schemas.microsoft.com/office/drawing/2014/main" val="1349412918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3267892040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Données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1231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26586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9,3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62148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078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2,9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15947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3,2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59717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7,7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9070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71461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80429"/>
                  </a:ext>
                </a:extLst>
              </a:tr>
            </a:tbl>
          </a:graphicData>
        </a:graphic>
      </p:graphicFrame>
      <p:sp>
        <p:nvSpPr>
          <p:cNvPr id="7202" name="Text Box 34">
            <a:extLst>
              <a:ext uri="{FF2B5EF4-FFF2-40B4-BE49-F238E27FC236}">
                <a16:creationId xmlns:a16="http://schemas.microsoft.com/office/drawing/2014/main" id="{6E126162-8DD2-49B9-877A-C52B727F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925763"/>
            <a:ext cx="39084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/>
              <a:t>On pourrait ordonner du plus grand au plus petit. Les rangs seraient différents, mais les tests aboutiraient au mêmes résultats!</a:t>
            </a:r>
          </a:p>
          <a:p>
            <a:endParaRPr lang="fr-FR" altLang="en-US"/>
          </a:p>
          <a:p>
            <a:r>
              <a:rPr lang="fr-FR" altLang="en-US" b="1">
                <a:solidFill>
                  <a:schemeClr val="accent2"/>
                </a:solidFill>
              </a:rPr>
              <a:t>Si x</a:t>
            </a:r>
            <a:r>
              <a:rPr lang="fr-FR" altLang="en-US" b="1" baseline="-25000">
                <a:solidFill>
                  <a:schemeClr val="accent2"/>
                </a:solidFill>
              </a:rPr>
              <a:t>2</a:t>
            </a:r>
            <a:r>
              <a:rPr lang="fr-FR" altLang="en-US" b="1">
                <a:solidFill>
                  <a:schemeClr val="accent2"/>
                </a:solidFill>
              </a:rPr>
              <a:t> avait été 1000, x</a:t>
            </a:r>
            <a:r>
              <a:rPr lang="fr-FR" altLang="en-US" b="1" baseline="-25000">
                <a:solidFill>
                  <a:schemeClr val="accent2"/>
                </a:solidFill>
              </a:rPr>
              <a:t>2</a:t>
            </a:r>
            <a:r>
              <a:rPr lang="fr-FR" altLang="en-US" b="1">
                <a:solidFill>
                  <a:schemeClr val="accent2"/>
                </a:solidFill>
              </a:rPr>
              <a:t> aurait eu le même rang (donc perte irrémédiable d’information)!</a:t>
            </a:r>
          </a:p>
        </p:txBody>
      </p:sp>
      <p:sp>
        <p:nvSpPr>
          <p:cNvPr id="7203" name="Line 35">
            <a:extLst>
              <a:ext uri="{FF2B5EF4-FFF2-40B4-BE49-F238E27FC236}">
                <a16:creationId xmlns:a16="http://schemas.microsoft.com/office/drawing/2014/main" id="{062D5F7E-87E0-478E-AB6C-210E0AAD2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1125538"/>
            <a:ext cx="10080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D6105040-FC75-4974-84EF-1F712B87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836613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accent2"/>
                </a:solidFill>
              </a:rPr>
              <a:t>Maintenant, on ne travaille plus </a:t>
            </a:r>
          </a:p>
          <a:p>
            <a:r>
              <a:rPr lang="fr-FR" altLang="en-US">
                <a:solidFill>
                  <a:schemeClr val="accent2"/>
                </a:solidFill>
              </a:rPr>
              <a:t>que sur les rangs</a:t>
            </a: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599F9E88-C6BC-4567-999C-8F6CA7F4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Généralités – Utilisation des rangs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B6E3C92-2A08-4C33-AF64-ECE0C49B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1989138"/>
            <a:ext cx="3733800" cy="411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9B568AC-166E-4411-BA37-AC2B0B35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9138"/>
            <a:ext cx="3733800" cy="411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16576AC-D3C5-43C5-A660-E63A4D1E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817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Les coefficients de corrélation pour des </a:t>
            </a:r>
            <a:r>
              <a:rPr lang="fr-FR" altLang="en-US" sz="2000" b="1"/>
              <a:t>données fermées</a:t>
            </a:r>
            <a:r>
              <a:rPr lang="fr-FR" altLang="en-US" sz="2000"/>
              <a:t> (i.e. %) sont</a:t>
            </a:r>
          </a:p>
          <a:p>
            <a:pPr eaLnBrk="0" hangingPunct="0"/>
            <a:r>
              <a:rPr lang="fr-FR" altLang="en-US" sz="2000"/>
              <a:t>probablement </a:t>
            </a:r>
            <a:r>
              <a:rPr lang="fr-FR" altLang="en-US" sz="2000" b="1"/>
              <a:t>biaisés</a:t>
            </a:r>
            <a:r>
              <a:rPr lang="fr-FR" altLang="en-US" sz="2000"/>
              <a:t>!!!</a:t>
            </a:r>
          </a:p>
        </p:txBody>
      </p:sp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9C13DA93-6041-4CF1-86F7-71D80B978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13716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3716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Line 6">
            <a:extLst>
              <a:ext uri="{FF2B5EF4-FFF2-40B4-BE49-F238E27FC236}">
                <a16:creationId xmlns:a16="http://schemas.microsoft.com/office/drawing/2014/main" id="{B6B7D1D7-DE95-4B1E-A290-63F6B873F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488" y="229393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0DB01E4C-9429-40FF-A921-33A713777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488" y="51895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Oval 8">
            <a:extLst>
              <a:ext uri="{FF2B5EF4-FFF2-40B4-BE49-F238E27FC236}">
                <a16:creationId xmlns:a16="http://schemas.microsoft.com/office/drawing/2014/main" id="{55ED4933-8199-4267-8FE4-7302ABF8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43513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>
            <a:extLst>
              <a:ext uri="{FF2B5EF4-FFF2-40B4-BE49-F238E27FC236}">
                <a16:creationId xmlns:a16="http://schemas.microsoft.com/office/drawing/2014/main" id="{AEE2D859-43CE-4ADC-8231-9C85B3CD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34369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8B013B19-25DD-4155-B912-36824AC9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46561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-1</a:t>
            </a:r>
          </a:p>
        </p:txBody>
      </p:sp>
      <p:sp>
        <p:nvSpPr>
          <p:cNvPr id="54283" name="Oval 11">
            <a:extLst>
              <a:ext uri="{FF2B5EF4-FFF2-40B4-BE49-F238E27FC236}">
                <a16:creationId xmlns:a16="http://schemas.microsoft.com/office/drawing/2014/main" id="{1A04EE91-DEDC-4E6E-95D7-DAA09BCF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39703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2">
            <a:extLst>
              <a:ext uri="{FF2B5EF4-FFF2-40B4-BE49-F238E27FC236}">
                <a16:creationId xmlns:a16="http://schemas.microsoft.com/office/drawing/2014/main" id="{E8B4F6DA-04B5-46A1-8502-D8365F62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7417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3ED28A14-C899-4432-8050-7C5B28D5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2177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5D72C3E2-08A8-4F29-B36D-9B51F223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893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D10C0E94-9AA3-42A7-AF22-87F7B903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0371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id="{8909F77B-ED88-4352-B628-F8596A62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553561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Qz (%)</a:t>
            </a:r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BBAD6500-65B1-4CAA-BAFF-B75818F68C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287" y="3463925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Fldp (%)</a:t>
            </a:r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id="{AFDE875E-FE38-4BD7-9E9D-E8898DAF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346200"/>
            <a:ext cx="826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Pourquoi</a:t>
            </a:r>
            <a:r>
              <a:rPr lang="fr-FR" altLang="en-US" sz="2000"/>
              <a:t>? La valeur d’une variable aura tendance à affecter les autres.</a:t>
            </a:r>
          </a:p>
          <a:p>
            <a:pPr eaLnBrk="0" hangingPunct="0"/>
            <a:endParaRPr lang="fr-FR" altLang="en-US" sz="2000"/>
          </a:p>
        </p:txBody>
      </p:sp>
      <p:sp>
        <p:nvSpPr>
          <p:cNvPr id="54291" name="Text Box 19">
            <a:extLst>
              <a:ext uri="{FF2B5EF4-FFF2-40B4-BE49-F238E27FC236}">
                <a16:creationId xmlns:a16="http://schemas.microsoft.com/office/drawing/2014/main" id="{7D22DAFA-A419-4F6D-A9CE-F3EEDD5D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53419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292" name="Text Box 20">
            <a:extLst>
              <a:ext uri="{FF2B5EF4-FFF2-40B4-BE49-F238E27FC236}">
                <a16:creationId xmlns:a16="http://schemas.microsoft.com/office/drawing/2014/main" id="{9BC25427-86ED-4426-9766-EAED4CEF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52657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4293" name="Oval 21">
            <a:extLst>
              <a:ext uri="{FF2B5EF4-FFF2-40B4-BE49-F238E27FC236}">
                <a16:creationId xmlns:a16="http://schemas.microsoft.com/office/drawing/2014/main" id="{846DBFC2-C35E-468F-A165-464488EB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45037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22">
            <a:extLst>
              <a:ext uri="{FF2B5EF4-FFF2-40B4-BE49-F238E27FC236}">
                <a16:creationId xmlns:a16="http://schemas.microsoft.com/office/drawing/2014/main" id="{602FA0B0-F8B6-42B7-BAF1-917707A8B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46561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23">
            <a:extLst>
              <a:ext uri="{FF2B5EF4-FFF2-40B4-BE49-F238E27FC236}">
                <a16:creationId xmlns:a16="http://schemas.microsoft.com/office/drawing/2014/main" id="{5F6D545F-60E9-44FC-A6D1-6D19826E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4808538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24">
            <a:extLst>
              <a:ext uri="{FF2B5EF4-FFF2-40B4-BE49-F238E27FC236}">
                <a16:creationId xmlns:a16="http://schemas.microsoft.com/office/drawing/2014/main" id="{3EED5CA6-29CC-4DEB-A666-5BC76B787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3488" y="221773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5">
            <a:extLst>
              <a:ext uri="{FF2B5EF4-FFF2-40B4-BE49-F238E27FC236}">
                <a16:creationId xmlns:a16="http://schemas.microsoft.com/office/drawing/2014/main" id="{8E3F95A5-2638-4FBF-9BE3-9B9FECFD6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3488" y="51133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>
            <a:extLst>
              <a:ext uri="{FF2B5EF4-FFF2-40B4-BE49-F238E27FC236}">
                <a16:creationId xmlns:a16="http://schemas.microsoft.com/office/drawing/2014/main" id="{B58948D2-B0A3-4033-92A0-35F4BC23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41640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Oval 27">
            <a:extLst>
              <a:ext uri="{FF2B5EF4-FFF2-40B4-BE49-F238E27FC236}">
                <a16:creationId xmlns:a16="http://schemas.microsoft.com/office/drawing/2014/main" id="{DD67A445-7876-4888-B42E-110966F5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34020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Text Box 28">
            <a:extLst>
              <a:ext uri="{FF2B5EF4-FFF2-40B4-BE49-F238E27FC236}">
                <a16:creationId xmlns:a16="http://schemas.microsoft.com/office/drawing/2014/main" id="{2C114873-2100-4241-8928-280CF263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457993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- 0.62</a:t>
            </a:r>
          </a:p>
        </p:txBody>
      </p:sp>
      <p:sp>
        <p:nvSpPr>
          <p:cNvPr id="54301" name="Oval 29">
            <a:extLst>
              <a:ext uri="{FF2B5EF4-FFF2-40B4-BE49-F238E27FC236}">
                <a16:creationId xmlns:a16="http://schemas.microsoft.com/office/drawing/2014/main" id="{5B757156-44A5-4249-8F23-D3366AA3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30972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Oval 30">
            <a:extLst>
              <a:ext uri="{FF2B5EF4-FFF2-40B4-BE49-F238E27FC236}">
                <a16:creationId xmlns:a16="http://schemas.microsoft.com/office/drawing/2014/main" id="{C010AC93-37F0-46B1-A30E-3447A117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30972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Text Box 31">
            <a:extLst>
              <a:ext uri="{FF2B5EF4-FFF2-40B4-BE49-F238E27FC236}">
                <a16:creationId xmlns:a16="http://schemas.microsoft.com/office/drawing/2014/main" id="{B9E8F7AD-D2E0-4EFB-A306-605BAE4C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21415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304" name="Text Box 32">
            <a:extLst>
              <a:ext uri="{FF2B5EF4-FFF2-40B4-BE49-F238E27FC236}">
                <a16:creationId xmlns:a16="http://schemas.microsoft.com/office/drawing/2014/main" id="{394CFCE2-D6AB-4291-9C9E-E90F00FD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5131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4305" name="Text Box 33">
            <a:extLst>
              <a:ext uri="{FF2B5EF4-FFF2-40B4-BE49-F238E27FC236}">
                <a16:creationId xmlns:a16="http://schemas.microsoft.com/office/drawing/2014/main" id="{87EB2AC8-0130-44DB-A76D-2044579E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49609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306" name="Text Box 34">
            <a:extLst>
              <a:ext uri="{FF2B5EF4-FFF2-40B4-BE49-F238E27FC236}">
                <a16:creationId xmlns:a16="http://schemas.microsoft.com/office/drawing/2014/main" id="{DFBFED3E-43DE-4E3E-8744-ABE76E68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545941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Qz (%)</a:t>
            </a:r>
          </a:p>
        </p:txBody>
      </p:sp>
      <p:sp>
        <p:nvSpPr>
          <p:cNvPr id="54307" name="Text Box 35">
            <a:extLst>
              <a:ext uri="{FF2B5EF4-FFF2-40B4-BE49-F238E27FC236}">
                <a16:creationId xmlns:a16="http://schemas.microsoft.com/office/drawing/2014/main" id="{0A071DCD-EB3D-4692-8B56-94B2FE0369B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48113" y="3389313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Fldp (%)</a:t>
            </a:r>
          </a:p>
        </p:txBody>
      </p:sp>
      <p:sp>
        <p:nvSpPr>
          <p:cNvPr id="54308" name="Text Box 36">
            <a:extLst>
              <a:ext uri="{FF2B5EF4-FFF2-40B4-BE49-F238E27FC236}">
                <a16:creationId xmlns:a16="http://schemas.microsoft.com/office/drawing/2014/main" id="{4D1DA2D4-C5EF-4608-AC9E-17D45150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8" y="52657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309" name="Text Box 37">
            <a:extLst>
              <a:ext uri="{FF2B5EF4-FFF2-40B4-BE49-F238E27FC236}">
                <a16:creationId xmlns:a16="http://schemas.microsoft.com/office/drawing/2014/main" id="{D2ED71C9-EEE7-4BDD-80D9-B894C16B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51895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4310" name="Oval 38">
            <a:extLst>
              <a:ext uri="{FF2B5EF4-FFF2-40B4-BE49-F238E27FC236}">
                <a16:creationId xmlns:a16="http://schemas.microsoft.com/office/drawing/2014/main" id="{8CA00EDA-0B91-469D-93DE-1B1D2692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37068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39">
            <a:extLst>
              <a:ext uri="{FF2B5EF4-FFF2-40B4-BE49-F238E27FC236}">
                <a16:creationId xmlns:a16="http://schemas.microsoft.com/office/drawing/2014/main" id="{697F20E0-E22C-45A5-94B7-DEB571A8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36306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Oval 40">
            <a:extLst>
              <a:ext uri="{FF2B5EF4-FFF2-40B4-BE49-F238E27FC236}">
                <a16:creationId xmlns:a16="http://schemas.microsoft.com/office/drawing/2014/main" id="{8472E922-2D8C-4515-9284-E721C843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40116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41">
            <a:extLst>
              <a:ext uri="{FF2B5EF4-FFF2-40B4-BE49-F238E27FC236}">
                <a16:creationId xmlns:a16="http://schemas.microsoft.com/office/drawing/2014/main" id="{AF0725F1-9CC3-4B3E-B722-A609D4B7A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42402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Oval 42">
            <a:extLst>
              <a:ext uri="{FF2B5EF4-FFF2-40B4-BE49-F238E27FC236}">
                <a16:creationId xmlns:a16="http://schemas.microsoft.com/office/drawing/2014/main" id="{A19263F0-9BF1-45A4-9605-70504A01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45450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Oval 43">
            <a:extLst>
              <a:ext uri="{FF2B5EF4-FFF2-40B4-BE49-F238E27FC236}">
                <a16:creationId xmlns:a16="http://schemas.microsoft.com/office/drawing/2014/main" id="{F4270552-FF8B-4FC3-A875-5AB361B1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44688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Oval 44">
            <a:extLst>
              <a:ext uri="{FF2B5EF4-FFF2-40B4-BE49-F238E27FC236}">
                <a16:creationId xmlns:a16="http://schemas.microsoft.com/office/drawing/2014/main" id="{D15D34FB-D1F0-40DB-8287-05F5F757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39354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Oval 45">
            <a:extLst>
              <a:ext uri="{FF2B5EF4-FFF2-40B4-BE49-F238E27FC236}">
                <a16:creationId xmlns:a16="http://schemas.microsoft.com/office/drawing/2014/main" id="{C6F27AC3-986D-449A-A72E-98876D79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8498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Oval 46">
            <a:extLst>
              <a:ext uri="{FF2B5EF4-FFF2-40B4-BE49-F238E27FC236}">
                <a16:creationId xmlns:a16="http://schemas.microsoft.com/office/drawing/2014/main" id="{11DF2EF4-0205-4137-88BC-BE98B1A8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44688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Oval 47">
            <a:extLst>
              <a:ext uri="{FF2B5EF4-FFF2-40B4-BE49-F238E27FC236}">
                <a16:creationId xmlns:a16="http://schemas.microsoft.com/office/drawing/2014/main" id="{00175EA2-18CD-4D3D-A5FC-E9CA6269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44688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48">
            <a:extLst>
              <a:ext uri="{FF2B5EF4-FFF2-40B4-BE49-F238E27FC236}">
                <a16:creationId xmlns:a16="http://schemas.microsoft.com/office/drawing/2014/main" id="{B577F08A-BA75-4962-98FF-76AD7829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49260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Text Box 49">
            <a:extLst>
              <a:ext uri="{FF2B5EF4-FFF2-40B4-BE49-F238E27FC236}">
                <a16:creationId xmlns:a16="http://schemas.microsoft.com/office/drawing/2014/main" id="{AFA46BCB-2CB6-456D-AB26-5F8F1DC3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2141538"/>
            <a:ext cx="1870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Roche ignée avec </a:t>
            </a:r>
          </a:p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un 3ieme composant</a:t>
            </a:r>
          </a:p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&lt;50%</a:t>
            </a:r>
          </a:p>
        </p:txBody>
      </p:sp>
      <p:sp>
        <p:nvSpPr>
          <p:cNvPr id="54322" name="Text Box 50">
            <a:extLst>
              <a:ext uri="{FF2B5EF4-FFF2-40B4-BE49-F238E27FC236}">
                <a16:creationId xmlns:a16="http://schemas.microsoft.com/office/drawing/2014/main" id="{BE52FD9D-C076-44F6-9588-F938E098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370138"/>
            <a:ext cx="204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Mélange pur Qz - Fldp</a:t>
            </a:r>
          </a:p>
        </p:txBody>
      </p:sp>
      <p:sp>
        <p:nvSpPr>
          <p:cNvPr id="54323" name="Text Box 51">
            <a:extLst>
              <a:ext uri="{FF2B5EF4-FFF2-40B4-BE49-F238E27FC236}">
                <a16:creationId xmlns:a16="http://schemas.microsoft.com/office/drawing/2014/main" id="{2E8A0630-F031-48BE-AE86-E42A53D6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428FF47-2708-4C48-8AE4-32CCD452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5562600" cy="4038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040DDAD8-D43F-41BA-8C5A-4A7187E43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96043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67A935E0-564F-42FA-A4B2-ACE569D09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8560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Oval 5">
            <a:extLst>
              <a:ext uri="{FF2B5EF4-FFF2-40B4-BE49-F238E27FC236}">
                <a16:creationId xmlns:a16="http://schemas.microsoft.com/office/drawing/2014/main" id="{AF0206FC-ADBF-4A09-B643-3A7A694C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9067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>
            <a:extLst>
              <a:ext uri="{FF2B5EF4-FFF2-40B4-BE49-F238E27FC236}">
                <a16:creationId xmlns:a16="http://schemas.microsoft.com/office/drawing/2014/main" id="{D7C15D0A-1143-422A-9B4C-77EA1B805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21447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D9569A33-4423-4C8C-92D6-CEEB6BBF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3322638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 = - 0.62</a:t>
            </a:r>
          </a:p>
        </p:txBody>
      </p:sp>
      <p:sp>
        <p:nvSpPr>
          <p:cNvPr id="55304" name="Oval 8">
            <a:extLst>
              <a:ext uri="{FF2B5EF4-FFF2-40B4-BE49-F238E27FC236}">
                <a16:creationId xmlns:a16="http://schemas.microsoft.com/office/drawing/2014/main" id="{509F7860-F8A8-4932-B3C7-6F733179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18399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9">
            <a:extLst>
              <a:ext uri="{FF2B5EF4-FFF2-40B4-BE49-F238E27FC236}">
                <a16:creationId xmlns:a16="http://schemas.microsoft.com/office/drawing/2014/main" id="{682BE51C-C66B-46CD-9A0D-1070898D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18399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F6023C0D-EB1D-460A-9F63-708BE5857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8842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9C0CC821-6D02-496C-A339-41630E05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2558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id="{381B029D-A335-4ABE-8BF2-DC27DEC2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370363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FB8BAB27-7725-484A-9CD9-43BF3D015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412591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Qz (%)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A77C5D69-4CE1-4214-AF45-1328A209C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40084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54C68FB3-2E16-4EBE-9872-7B6811D3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39322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5312" name="Oval 16">
            <a:extLst>
              <a:ext uri="{FF2B5EF4-FFF2-40B4-BE49-F238E27FC236}">
                <a16:creationId xmlns:a16="http://schemas.microsoft.com/office/drawing/2014/main" id="{C210191A-B3D0-4E91-BCFD-68B9EC1B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24495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17">
            <a:extLst>
              <a:ext uri="{FF2B5EF4-FFF2-40B4-BE49-F238E27FC236}">
                <a16:creationId xmlns:a16="http://schemas.microsoft.com/office/drawing/2014/main" id="{5DDA4063-8429-4AB1-A4F3-321729E5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3733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18">
            <a:extLst>
              <a:ext uri="{FF2B5EF4-FFF2-40B4-BE49-F238E27FC236}">
                <a16:creationId xmlns:a16="http://schemas.microsoft.com/office/drawing/2014/main" id="{70E5DA25-0B8B-4F69-9B6D-A73308EC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27543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19">
            <a:extLst>
              <a:ext uri="{FF2B5EF4-FFF2-40B4-BE49-F238E27FC236}">
                <a16:creationId xmlns:a16="http://schemas.microsoft.com/office/drawing/2014/main" id="{F439B4E2-6447-4ABB-AA69-FB6CD9A0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29829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0">
            <a:extLst>
              <a:ext uri="{FF2B5EF4-FFF2-40B4-BE49-F238E27FC236}">
                <a16:creationId xmlns:a16="http://schemas.microsoft.com/office/drawing/2014/main" id="{32C2F54C-92B0-4226-A1EB-ECF4591C4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32877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1">
            <a:extLst>
              <a:ext uri="{FF2B5EF4-FFF2-40B4-BE49-F238E27FC236}">
                <a16:creationId xmlns:a16="http://schemas.microsoft.com/office/drawing/2014/main" id="{D4975F76-3CEE-4985-8FFF-B3C5EFED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32115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22">
            <a:extLst>
              <a:ext uri="{FF2B5EF4-FFF2-40B4-BE49-F238E27FC236}">
                <a16:creationId xmlns:a16="http://schemas.microsoft.com/office/drawing/2014/main" id="{452793EE-963A-4004-BB0F-B4B7C48FC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26781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3">
            <a:extLst>
              <a:ext uri="{FF2B5EF4-FFF2-40B4-BE49-F238E27FC236}">
                <a16:creationId xmlns:a16="http://schemas.microsoft.com/office/drawing/2014/main" id="{F73FC2C6-4DAA-48C4-A4CF-73C7D607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5925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24">
            <a:extLst>
              <a:ext uri="{FF2B5EF4-FFF2-40B4-BE49-F238E27FC236}">
                <a16:creationId xmlns:a16="http://schemas.microsoft.com/office/drawing/2014/main" id="{4B8ED998-3A85-4E87-BB21-9227B0C2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2115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25">
            <a:extLst>
              <a:ext uri="{FF2B5EF4-FFF2-40B4-BE49-F238E27FC236}">
                <a16:creationId xmlns:a16="http://schemas.microsoft.com/office/drawing/2014/main" id="{B1A5750B-1DD2-4620-BB99-C826A6997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2115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26">
            <a:extLst>
              <a:ext uri="{FF2B5EF4-FFF2-40B4-BE49-F238E27FC236}">
                <a16:creationId xmlns:a16="http://schemas.microsoft.com/office/drawing/2014/main" id="{8F13AD70-552D-4C42-96A5-F43928616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3668713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2AB2624B-221E-407C-8E85-F82E07B3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925513"/>
            <a:ext cx="1870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Roche ignée avec </a:t>
            </a:r>
          </a:p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un 3ieme composant</a:t>
            </a:r>
          </a:p>
          <a:p>
            <a:pPr eaLnBrk="0" hangingPunct="0"/>
            <a:r>
              <a:rPr lang="fr-FR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&lt;50%</a:t>
            </a:r>
          </a:p>
        </p:txBody>
      </p:sp>
      <p:graphicFrame>
        <p:nvGraphicFramePr>
          <p:cNvPr id="55324" name="Object 28">
            <a:extLst>
              <a:ext uri="{FF2B5EF4-FFF2-40B4-BE49-F238E27FC236}">
                <a16:creationId xmlns:a16="http://schemas.microsoft.com/office/drawing/2014/main" id="{441A49C0-0BFB-42AD-A9EC-B36E5D288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9906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5" name="Text Box 29">
            <a:extLst>
              <a:ext uri="{FF2B5EF4-FFF2-40B4-BE49-F238E27FC236}">
                <a16:creationId xmlns:a16="http://schemas.microsoft.com/office/drawing/2014/main" id="{2F0FB488-6E8A-4B4C-B1FD-D851AB12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14900"/>
            <a:ext cx="6724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Si l’on ajoute du Qz, le feldspath diminue. </a:t>
            </a:r>
          </a:p>
          <a:p>
            <a:pPr eaLnBrk="0" hangingPunct="0"/>
            <a:r>
              <a:rPr lang="fr-FR" altLang="en-US" sz="2000" b="1"/>
              <a:t>Mauvaise interprétation:</a:t>
            </a:r>
            <a:r>
              <a:rPr lang="fr-FR" altLang="en-US" sz="2000"/>
              <a:t> le Qz se substitue au feldspath!</a:t>
            </a:r>
          </a:p>
          <a:p>
            <a:pPr eaLnBrk="0" hangingPunct="0"/>
            <a:r>
              <a:rPr lang="fr-FR" altLang="en-US" sz="2000"/>
              <a:t>En fait le feldspath est constant mais le volume change</a:t>
            </a:r>
          </a:p>
        </p:txBody>
      </p:sp>
      <p:sp>
        <p:nvSpPr>
          <p:cNvPr id="55326" name="Text Box 30">
            <a:extLst>
              <a:ext uri="{FF2B5EF4-FFF2-40B4-BE49-F238E27FC236}">
                <a16:creationId xmlns:a16="http://schemas.microsoft.com/office/drawing/2014/main" id="{39EDEC65-C966-43AD-B3C8-3402D97C8B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1838" y="2324100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Fldp (%)</a:t>
            </a:r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5EC410D7-1F37-4760-B377-1AB61953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391B17B9-9034-43AE-BBD8-AA8990056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9906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>
            <a:extLst>
              <a:ext uri="{FF2B5EF4-FFF2-40B4-BE49-F238E27FC236}">
                <a16:creationId xmlns:a16="http://schemas.microsoft.com/office/drawing/2014/main" id="{0F674ED3-C268-406B-B723-800AD88F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412875"/>
            <a:ext cx="67405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i="1"/>
              <a:t>Paleoécologie</a:t>
            </a:r>
            <a:r>
              <a:rPr lang="fr-FR" altLang="en-US" sz="2000"/>
              <a:t>. Fréquence d’une communauté par m</a:t>
            </a:r>
            <a:r>
              <a:rPr lang="fr-FR" altLang="en-US" sz="2000" baseline="30000"/>
              <a:t>2</a:t>
            </a:r>
            <a:r>
              <a:rPr lang="fr-FR" altLang="en-US" sz="2000"/>
              <a:t>.</a:t>
            </a:r>
          </a:p>
          <a:p>
            <a:pPr eaLnBrk="0" hangingPunct="0"/>
            <a:r>
              <a:rPr lang="fr-FR" altLang="en-US" sz="2000"/>
              <a:t>Attention. Ce sont des données fermées et une corrélation</a:t>
            </a:r>
          </a:p>
          <a:p>
            <a:pPr eaLnBrk="0" hangingPunct="0"/>
            <a:r>
              <a:rPr lang="fr-FR" altLang="en-US" sz="2000"/>
              <a:t>négative peut être induite.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Mieux vaut travailler en </a:t>
            </a:r>
            <a:r>
              <a:rPr lang="fr-FR" altLang="en-US" sz="2000" b="1"/>
              <a:t>nombre absolu d’individus</a:t>
            </a:r>
            <a:r>
              <a:rPr lang="fr-FR" altLang="en-US" sz="2000"/>
              <a:t>.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Ceci n’est malheureusement pas possible en pétrologie.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52C8C0B5-D7F7-4C0B-8332-07617079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454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Autre exemple de données fermées: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BE249B12-3183-428B-ABF8-45389F478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42751CB2-1F9A-4F0F-9915-4D546A5FC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57347" name="Control 3">
            <a:extLst>
              <a:ext uri="{FF2B5EF4-FFF2-40B4-BE49-F238E27FC236}">
                <a16:creationId xmlns:a16="http://schemas.microsoft.com/office/drawing/2014/main" id="{E3AA5D0E-7321-4B52-8F75-8CA9D081A39A}"/>
              </a:ext>
            </a:extLst>
          </p:cNvPr>
          <p:cNvSpPr>
            <a:spLocks noRot="1" noChangeArrowheads="1" noChangeShapeType="1" noTextEdit="1"/>
          </p:cNvSpPr>
          <p:nvPr/>
        </p:nvSpPr>
        <p:spPr bwMode="auto">
          <a:xfrm>
            <a:off x="3144838" y="-1843088"/>
            <a:ext cx="2790825" cy="2790826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Control 4">
            <a:extLst>
              <a:ext uri="{FF2B5EF4-FFF2-40B4-BE49-F238E27FC236}">
                <a16:creationId xmlns:a16="http://schemas.microsoft.com/office/drawing/2014/main" id="{06AAFF1D-3302-45CF-883A-FE85A26D9400}"/>
              </a:ext>
            </a:extLst>
          </p:cNvPr>
          <p:cNvSpPr>
            <a:spLocks noRot="1" noChangeArrowheads="1" noChangeShapeType="1" noTextEdit="1"/>
          </p:cNvSpPr>
          <p:nvPr/>
        </p:nvSpPr>
        <p:spPr bwMode="auto">
          <a:xfrm>
            <a:off x="6030913" y="-1843088"/>
            <a:ext cx="2914650" cy="2790826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3A2D9C06-CE17-4068-9A2C-1AD17873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9241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350" name="Group 6">
            <a:extLst>
              <a:ext uri="{FF2B5EF4-FFF2-40B4-BE49-F238E27FC236}">
                <a16:creationId xmlns:a16="http://schemas.microsoft.com/office/drawing/2014/main" id="{8D48DEFB-6609-43E8-8079-76F8B34681D2}"/>
              </a:ext>
            </a:extLst>
          </p:cNvPr>
          <p:cNvGraphicFramePr>
            <a:graphicFrameLocks noGrp="1"/>
          </p:cNvGraphicFramePr>
          <p:nvPr/>
        </p:nvGraphicFramePr>
        <p:xfrm>
          <a:off x="2878138" y="-1995488"/>
          <a:ext cx="60960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722602745"/>
                    </a:ext>
                  </a:extLst>
                </a:gridCol>
              </a:tblGrid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273091"/>
                  </a:ext>
                </a:extLst>
              </a:tr>
            </a:tbl>
          </a:graphicData>
        </a:graphic>
      </p:graphicFrame>
      <p:pic>
        <p:nvPicPr>
          <p:cNvPr id="57356" name="Picture 12">
            <a:extLst>
              <a:ext uri="{FF2B5EF4-FFF2-40B4-BE49-F238E27FC236}">
                <a16:creationId xmlns:a16="http://schemas.microsoft.com/office/drawing/2014/main" id="{30A5EEFE-7275-4BBD-8A6F-DF8473C1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357" name="Object 13">
            <a:extLst>
              <a:ext uri="{FF2B5EF4-FFF2-40B4-BE49-F238E27FC236}">
                <a16:creationId xmlns:a16="http://schemas.microsoft.com/office/drawing/2014/main" id="{DA8F800D-0543-4201-B587-D6B12458D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3367088"/>
          <a:ext cx="5865813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866234" imgH="3490590" progId="Word.Document.8">
                  <p:embed/>
                </p:oleObj>
              </mc:Choice>
              <mc:Fallback>
                <p:oleObj name="Document" r:id="rId4" imgW="5866234" imgH="349059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367088"/>
                        <a:ext cx="5865813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Text Box 14">
            <a:extLst>
              <a:ext uri="{FF2B5EF4-FFF2-40B4-BE49-F238E27FC236}">
                <a16:creationId xmlns:a16="http://schemas.microsoft.com/office/drawing/2014/main" id="{D9145F3E-8723-491B-9769-93768E16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563721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b="1"/>
              <a:t>Quoiqu’il en soit gare aux corrélations entre rapports de variables!</a:t>
            </a:r>
            <a:br>
              <a:rPr lang="fr-FR" altLang="en-US" b="1"/>
            </a:br>
            <a:endParaRPr lang="fr-FR" altLang="en-US"/>
          </a:p>
          <a:p>
            <a:r>
              <a:rPr lang="fr-FR" altLang="en-US"/>
              <a:t>Quand la même variable apparaît dans chacun des rapports…</a:t>
            </a:r>
          </a:p>
          <a:p>
            <a:endParaRPr lang="fr-FR" altLang="en-US"/>
          </a:p>
          <a:p>
            <a:r>
              <a:rPr lang="fr-FR" altLang="en-US"/>
              <a:t>Quand son coefficient de variation est important face aux autres variables…</a:t>
            </a:r>
          </a:p>
          <a:p>
            <a:endParaRPr lang="fr-FR" altLang="en-US"/>
          </a:p>
          <a:p>
            <a:r>
              <a:rPr lang="fr-FR" altLang="en-US"/>
              <a:t>Quand les données sont loin d’être normalement distribuées…</a:t>
            </a:r>
          </a:p>
          <a:p>
            <a:endParaRPr lang="fr-FR" altLang="en-US"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D35812D6-8271-4A85-8E17-7F09A6AE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579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Au fait, à partir de quelle valeur de r peut-on considérer qu’on a vraisemblablement une corrélation??</a:t>
            </a:r>
          </a:p>
        </p:txBody>
      </p:sp>
      <p:graphicFrame>
        <p:nvGraphicFramePr>
          <p:cNvPr id="58371" name="Object 3">
            <a:extLst>
              <a:ext uri="{FF2B5EF4-FFF2-40B4-BE49-F238E27FC236}">
                <a16:creationId xmlns:a16="http://schemas.microsoft.com/office/drawing/2014/main" id="{7886FF42-F4CB-453C-837A-6E81310FE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752600"/>
          <a:ext cx="294163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48040" imgH="5478120" progId="MS_ClipArt_Gallery.2">
                  <p:embed/>
                </p:oleObj>
              </mc:Choice>
              <mc:Fallback>
                <p:oleObj name="Clip" r:id="rId2" imgW="3848040" imgH="547812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2941638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>
            <a:extLst>
              <a:ext uri="{FF2B5EF4-FFF2-40B4-BE49-F238E27FC236}">
                <a16:creationId xmlns:a16="http://schemas.microsoft.com/office/drawing/2014/main" id="{585FA99F-988E-4B91-8DDF-02CC0B0B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1387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4000">
                <a:latin typeface="Times New Roman" panose="02020603050405020304" pitchFamily="18" charset="0"/>
              </a:rPr>
              <a:t>0.6 ?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B1150154-D50F-46CB-AB3B-BFC721A4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0"/>
            <a:ext cx="1387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4000">
                <a:latin typeface="Times New Roman" panose="02020603050405020304" pitchFamily="18" charset="0"/>
              </a:rPr>
              <a:t>0.9 ?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A4954974-9F6A-4CC6-A829-E099CDA70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0"/>
            <a:ext cx="1387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4000">
                <a:latin typeface="Times New Roman" panose="02020603050405020304" pitchFamily="18" charset="0"/>
              </a:rPr>
              <a:t>0.4 ?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85316A25-F4A2-4644-85DF-02B44955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97EE1F3-15F5-4BA0-B13B-86BE111B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2819400" cy="1143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0593F4B-0C2B-4865-B512-9B9EDB945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36638"/>
            <a:ext cx="255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Tests d’hypothèses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C803A298-4221-4D61-93F0-A0AF9806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97013"/>
            <a:ext cx="768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Population normale conjointe, hypothèse concernant la valeur de </a:t>
            </a:r>
            <a:r>
              <a:rPr lang="fr-FR" altLang="en-US" sz="2000">
                <a:latin typeface="Symbol" panose="05050102010706020507" pitchFamily="18" charset="2"/>
              </a:rPr>
              <a:t>r</a:t>
            </a:r>
          </a:p>
        </p:txBody>
      </p:sp>
      <p:graphicFrame>
        <p:nvGraphicFramePr>
          <p:cNvPr id="59397" name="Object 5">
            <a:extLst>
              <a:ext uri="{FF2B5EF4-FFF2-40B4-BE49-F238E27FC236}">
                <a16:creationId xmlns:a16="http://schemas.microsoft.com/office/drawing/2014/main" id="{85BD1D1F-B6DA-4E7D-A46E-44CC570C8E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133600"/>
          <a:ext cx="36576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793960" imgH="1485720" progId="Equation.3">
                  <p:embed/>
                </p:oleObj>
              </mc:Choice>
              <mc:Fallback>
                <p:oleObj name="Équation" r:id="rId2" imgW="2793960" imgH="1485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36576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>
            <a:extLst>
              <a:ext uri="{FF2B5EF4-FFF2-40B4-BE49-F238E27FC236}">
                <a16:creationId xmlns:a16="http://schemas.microsoft.com/office/drawing/2014/main" id="{E91E18BA-C520-4E70-849A-9D2899503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419600"/>
          <a:ext cx="6705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2882880" imgH="241200" progId="Equation.3">
                  <p:embed/>
                </p:oleObj>
              </mc:Choice>
              <mc:Fallback>
                <p:oleObj name="Équation" r:id="rId4" imgW="28828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6705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7">
            <a:extLst>
              <a:ext uri="{FF2B5EF4-FFF2-40B4-BE49-F238E27FC236}">
                <a16:creationId xmlns:a16="http://schemas.microsoft.com/office/drawing/2014/main" id="{26A78F91-0807-4079-B43B-093C9FD0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03838"/>
            <a:ext cx="772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Remarque</a:t>
            </a:r>
            <a:r>
              <a:rPr lang="fr-FR" altLang="en-US" sz="2000"/>
              <a:t>: un coefficient de corrélation r = 0.4 peut être significatif</a:t>
            </a:r>
          </a:p>
          <a:p>
            <a:pPr eaLnBrk="0" hangingPunct="0"/>
            <a:r>
              <a:rPr lang="fr-FR" altLang="en-US" sz="2000"/>
              <a:t>si n = 100 mais pas si n = 10.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7E007C51-F170-4399-9839-56A9F88B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AB0009B-A791-4F7F-B179-9F39D409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19400"/>
            <a:ext cx="70866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6245060-194C-464D-8A49-E95F360A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031875"/>
            <a:ext cx="85725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 b="1" i="1"/>
              <a:t>Exemple</a:t>
            </a:r>
            <a:r>
              <a:rPr lang="fr-FR" altLang="en-US" sz="2000"/>
              <a:t>:</a:t>
            </a:r>
          </a:p>
          <a:p>
            <a:pPr eaLnBrk="0" hangingPunct="0"/>
            <a:r>
              <a:rPr lang="fr-FR" altLang="en-US" sz="2000"/>
              <a:t>Les données Pb(ppm) </a:t>
            </a:r>
            <a:r>
              <a:rPr lang="fr-FR" altLang="en-US" sz="2000" i="1"/>
              <a:t>vs</a:t>
            </a:r>
            <a:r>
              <a:rPr lang="fr-FR" altLang="en-US" sz="2000"/>
              <a:t>. Zn (ppm) mesurées dans les sols du Derbyshire</a:t>
            </a:r>
          </a:p>
          <a:p>
            <a:pPr eaLnBrk="0" hangingPunct="0"/>
            <a:r>
              <a:rPr lang="fr-FR" altLang="en-US" sz="2000"/>
              <a:t>(n=44) permettent de calculer un coefficient de corrélation r = 0,765.</a:t>
            </a:r>
          </a:p>
          <a:p>
            <a:pPr eaLnBrk="0" hangingPunct="0"/>
            <a:r>
              <a:rPr lang="fr-FR" altLang="en-US" sz="2000"/>
              <a:t>Y-a-t ’il une corrélation significative entre Pb et Zn?</a:t>
            </a:r>
          </a:p>
          <a:p>
            <a:pPr eaLnBrk="0" hangingPunct="0"/>
            <a:endParaRPr lang="fr-FR" altLang="en-US" sz="2000"/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37298937-6C42-4CAD-AD14-EFD1D86BA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951163"/>
          <a:ext cx="6681788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6960" imgH="1625400" progId="Equation.3">
                  <p:embed/>
                </p:oleObj>
              </mc:Choice>
              <mc:Fallback>
                <p:oleObj name="Equation" r:id="rId2" imgW="3936960" imgH="1625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51163"/>
                        <a:ext cx="6681788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5">
            <a:extLst>
              <a:ext uri="{FF2B5EF4-FFF2-40B4-BE49-F238E27FC236}">
                <a16:creationId xmlns:a16="http://schemas.microsoft.com/office/drawing/2014/main" id="{017EB4DB-07B8-4BB8-AE62-C2D99E37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5166077-0706-4468-917E-AF02C94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5334000" cy="175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C2F493B-1052-4BE0-B57C-6E60F789C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012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Comparaison de deux coefficients de corrélation expérimentaux:</a:t>
            </a:r>
          </a:p>
          <a:p>
            <a:pPr eaLnBrk="0" hangingPunct="0"/>
            <a:r>
              <a:rPr lang="fr-FR" altLang="en-US" sz="2000"/>
              <a:t>Deux valeurs de r obtenues sur deux différents groupes sont-elles </a:t>
            </a:r>
          </a:p>
          <a:p>
            <a:pPr eaLnBrk="0" hangingPunct="0"/>
            <a:r>
              <a:rPr lang="fr-FR" altLang="en-US" sz="2000"/>
              <a:t>différentes?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466D31F9-823E-4BC6-823F-28FD72E26F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700213"/>
          <a:ext cx="4727575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1587240" progId="Equation.3">
                  <p:embed/>
                </p:oleObj>
              </mc:Choice>
              <mc:Fallback>
                <p:oleObj name="Equation" r:id="rId2" imgW="2031840" imgH="1587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4727575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>
            <a:extLst>
              <a:ext uri="{FF2B5EF4-FFF2-40B4-BE49-F238E27FC236}">
                <a16:creationId xmlns:a16="http://schemas.microsoft.com/office/drawing/2014/main" id="{BF0638BB-A6E1-4654-8C20-6C8660C8D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2679700"/>
          <a:ext cx="243363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79700"/>
                        <a:ext cx="243363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6">
            <a:extLst>
              <a:ext uri="{FF2B5EF4-FFF2-40B4-BE49-F238E27FC236}">
                <a16:creationId xmlns:a16="http://schemas.microsoft.com/office/drawing/2014/main" id="{B2F499E6-F4FD-410D-975B-FA3D0EE46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255963"/>
            <a:ext cx="503237" cy="4651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278F9AA5-587E-45F0-BCB5-D9F34B27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816100"/>
            <a:ext cx="3451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Z est la transformée de r par </a:t>
            </a:r>
          </a:p>
          <a:p>
            <a:pPr eaLnBrk="0" hangingPunct="0"/>
            <a:r>
              <a:rPr lang="fr-FR" altLang="en-US" sz="2000"/>
              <a:t>transformation de Fisher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EB1DC20D-D8F8-4479-B979-405BC621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16550"/>
            <a:ext cx="384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Si –Z</a:t>
            </a:r>
            <a:r>
              <a:rPr lang="fr-FR" altLang="en-US" sz="2400" baseline="-25000">
                <a:latin typeface="Symbol" panose="05050102010706020507" pitchFamily="18" charset="2"/>
              </a:rPr>
              <a:t>a</a:t>
            </a:r>
            <a:r>
              <a:rPr lang="fr-FR" altLang="en-US" sz="2400">
                <a:latin typeface="Times New Roman" panose="02020603050405020304" pitchFamily="18" charset="0"/>
              </a:rPr>
              <a:t>&lt;Z</a:t>
            </a:r>
            <a:r>
              <a:rPr lang="fr-FR" altLang="en-US" sz="2400" baseline="-25000">
                <a:latin typeface="Times New Roman" panose="02020603050405020304" pitchFamily="18" charset="0"/>
              </a:rPr>
              <a:t>d</a:t>
            </a:r>
            <a:r>
              <a:rPr lang="fr-FR" altLang="en-US" sz="2400">
                <a:latin typeface="Times New Roman" panose="02020603050405020304" pitchFamily="18" charset="0"/>
              </a:rPr>
              <a:t> &lt; Z</a:t>
            </a:r>
            <a:r>
              <a:rPr lang="fr-FR" altLang="en-US" sz="2400" baseline="-25000">
                <a:latin typeface="Symbol" panose="05050102010706020507" pitchFamily="18" charset="2"/>
              </a:rPr>
              <a:t>a</a:t>
            </a:r>
            <a:r>
              <a:rPr lang="fr-FR" altLang="en-US" sz="2400">
                <a:latin typeface="Symbol" panose="05050102010706020507" pitchFamily="18" charset="2"/>
              </a:rPr>
              <a:t> </a:t>
            </a:r>
            <a:r>
              <a:rPr lang="fr-FR" altLang="en-US" sz="2400">
                <a:latin typeface="Times New Roman" panose="02020603050405020304" pitchFamily="18" charset="0"/>
              </a:rPr>
              <a:t>on accepte H</a:t>
            </a:r>
            <a:r>
              <a:rPr lang="fr-FR" altLang="en-US" sz="2400" baseline="-25000">
                <a:latin typeface="Times New Roman" panose="02020603050405020304" pitchFamily="18" charset="0"/>
              </a:rPr>
              <a:t>0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FE381655-5D2C-4F08-A1DD-92A491EE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B2AE720E-8C8C-4F53-B662-511BD10E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033713"/>
            <a:ext cx="465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Quand n</a:t>
            </a:r>
            <a:r>
              <a:rPr lang="fr-FR" altLang="en-US" sz="2000" baseline="-25000"/>
              <a:t>1</a:t>
            </a:r>
            <a:r>
              <a:rPr lang="fr-FR" altLang="en-US" sz="2000"/>
              <a:t> &amp; n</a:t>
            </a:r>
            <a:r>
              <a:rPr lang="fr-FR" altLang="en-US" sz="2000" baseline="-25000"/>
              <a:t>2</a:t>
            </a:r>
            <a:r>
              <a:rPr lang="fr-FR" altLang="en-US" sz="2000"/>
              <a:t> sont assez grands (&gt;20):</a:t>
            </a: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0301460F-988D-40A4-A1E2-79BB52A1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4114800"/>
            <a:ext cx="2973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/>
              <a:t>Z</a:t>
            </a:r>
            <a:r>
              <a:rPr lang="fr-FR" altLang="en-US" sz="2000" baseline="-25000"/>
              <a:t>d</a:t>
            </a:r>
            <a:r>
              <a:rPr lang="fr-FR" altLang="en-US" sz="2000"/>
              <a:t> est censé suivre une loi normale N(0,1)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35C45531-2CD8-4698-ADAF-C1B2EE644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10668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668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>
            <a:extLst>
              <a:ext uri="{FF2B5EF4-FFF2-40B4-BE49-F238E27FC236}">
                <a16:creationId xmlns:a16="http://schemas.microsoft.com/office/drawing/2014/main" id="{EA8163F4-7BAD-4A33-9357-97890DE3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647700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en-US" sz="2800" b="1"/>
              <a:t>Attention</a:t>
            </a:r>
            <a:r>
              <a:rPr lang="fr-FR" altLang="en-US" sz="2800"/>
              <a:t>: ces tests sont valides seulement si les données sont prises </a:t>
            </a:r>
            <a:r>
              <a:rPr lang="fr-FR" altLang="en-US" sz="2800" b="1">
                <a:solidFill>
                  <a:srgbClr val="000099"/>
                </a:solidFill>
              </a:rPr>
              <a:t>sans biais dans une population normalement distribuée</a:t>
            </a:r>
            <a:r>
              <a:rPr lang="fr-FR" altLang="en-US" sz="2800"/>
              <a:t> (au moins raisonnablement) par rapport aux deux variables. Ce n’est pas souvent le cas en géologie ou en environnement!</a:t>
            </a:r>
          </a:p>
          <a:p>
            <a:pPr eaLnBrk="0" hangingPunct="0">
              <a:spcBef>
                <a:spcPct val="50000"/>
              </a:spcBef>
            </a:pPr>
            <a:endParaRPr lang="fr-FR" altLang="en-US" sz="2800"/>
          </a:p>
          <a:p>
            <a:pPr eaLnBrk="0" hangingPunct="0">
              <a:spcBef>
                <a:spcPct val="50000"/>
              </a:spcBef>
            </a:pPr>
            <a:r>
              <a:rPr lang="fr-FR" altLang="en-US" sz="2000"/>
              <a:t>Une alternative: </a:t>
            </a:r>
            <a:r>
              <a:rPr lang="fr-FR" altLang="en-US" sz="2000" b="1"/>
              <a:t>l’approche non-paramétrique </a:t>
            </a:r>
            <a:r>
              <a:rPr lang="fr-FR" altLang="en-US" sz="2000"/>
              <a:t>que nous allons voir plus tard.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9275BAF4-DF45-4D8E-8009-C7E117FA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Coefficient de correlation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5AC7916-C2B1-4256-8EFC-F116BE6BF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848600" cy="304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AU" altLang="en-US" sz="2400" b="1"/>
              <a:t>La régression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AU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sz="2000"/>
              <a:t>Une technique statistique pour analyser les relations qui existent parmi les variables.</a:t>
            </a:r>
            <a:br>
              <a:rPr lang="en-AU" altLang="en-US" sz="2000"/>
            </a:br>
            <a:endParaRPr lang="en-AU" alt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sz="2000"/>
              <a:t>Modèle de régression linéaire simple.</a:t>
            </a:r>
            <a:br>
              <a:rPr lang="en-AU" altLang="en-US" sz="2000"/>
            </a:br>
            <a:br>
              <a:rPr lang="en-AU" altLang="en-US" sz="2000"/>
            </a:br>
            <a:r>
              <a:rPr lang="en-AU" altLang="en-US" sz="2000"/>
              <a:t>	Equation linéaire décrivant la relation entre une simple 	variable </a:t>
            </a:r>
            <a:r>
              <a:rPr lang="en-AU" altLang="en-US" sz="2000" b="1"/>
              <a:t>independante</a:t>
            </a:r>
            <a:r>
              <a:rPr lang="en-AU" altLang="en-US" sz="2000"/>
              <a:t> </a:t>
            </a:r>
            <a:r>
              <a:rPr lang="en-AU" altLang="en-US" sz="2000" b="1" i="1">
                <a:solidFill>
                  <a:srgbClr val="000000"/>
                </a:solidFill>
              </a:rPr>
              <a:t>x</a:t>
            </a:r>
            <a:r>
              <a:rPr lang="en-AU" altLang="en-US" sz="2000">
                <a:solidFill>
                  <a:srgbClr val="000000"/>
                </a:solidFill>
              </a:rPr>
              <a:t> et une variable</a:t>
            </a:r>
            <a:r>
              <a:rPr lang="en-AU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AU" altLang="en-US" sz="2000" b="1">
                <a:solidFill>
                  <a:srgbClr val="000000"/>
                </a:solidFill>
              </a:rPr>
              <a:t>dépendante </a:t>
            </a:r>
            <a:r>
              <a:rPr lang="en-AU" altLang="en-US" sz="2000" b="1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FA7692CA-12CD-44F2-9B0F-BD9D9391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0C98F026-5225-4FBE-BDDF-AD5445C5F2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981075"/>
          <a:ext cx="4114800" cy="466344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1494256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00949126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Données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45436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582899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9,3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68978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5446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89859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3,2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694848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7,7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5757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5,0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973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R(x</a:t>
                      </a:r>
                      <a:r>
                        <a:rPr kumimoji="0" lang="fr-F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fr-F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= 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9345"/>
                  </a:ext>
                </a:extLst>
              </a:tr>
            </a:tbl>
          </a:graphicData>
        </a:graphic>
      </p:graphicFrame>
      <p:sp>
        <p:nvSpPr>
          <p:cNvPr id="8226" name="Text Box 34">
            <a:extLst>
              <a:ext uri="{FF2B5EF4-FFF2-40B4-BE49-F238E27FC236}">
                <a16:creationId xmlns:a16="http://schemas.microsoft.com/office/drawing/2014/main" id="{1DDC6028-2BD7-4CD4-BD9E-ADDAAABC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3717925"/>
            <a:ext cx="3946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/>
              <a:t>Si 2 valeurs ou plus sont identiques, le rang devient la moyenne des rangs de la paire ou du groupe</a:t>
            </a:r>
          </a:p>
        </p:txBody>
      </p:sp>
      <p:sp>
        <p:nvSpPr>
          <p:cNvPr id="8227" name="Line 35">
            <a:extLst>
              <a:ext uri="{FF2B5EF4-FFF2-40B4-BE49-F238E27FC236}">
                <a16:creationId xmlns:a16="http://schemas.microsoft.com/office/drawing/2014/main" id="{C15D7C30-3C97-4994-9C5F-9F1AA44DC5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6100" y="3357563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6">
            <a:extLst>
              <a:ext uri="{FF2B5EF4-FFF2-40B4-BE49-F238E27FC236}">
                <a16:creationId xmlns:a16="http://schemas.microsoft.com/office/drawing/2014/main" id="{33B61282-B6DF-4E43-94DD-8D0F38DF6F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075" y="451008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83FA04B1-32DF-4F65-9E15-C8F5D422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870450"/>
            <a:ext cx="385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b="1">
                <a:solidFill>
                  <a:schemeClr val="accent2"/>
                </a:solidFill>
              </a:rPr>
              <a:t>En pratique, souvent peu crucial…</a:t>
            </a:r>
          </a:p>
        </p:txBody>
      </p:sp>
      <p:sp>
        <p:nvSpPr>
          <p:cNvPr id="8230" name="Text Box 38">
            <a:extLst>
              <a:ext uri="{FF2B5EF4-FFF2-40B4-BE49-F238E27FC236}">
                <a16:creationId xmlns:a16="http://schemas.microsoft.com/office/drawing/2014/main" id="{CB250D6B-FE85-45C7-8688-C6D90BDB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Généralités – Utilisation des rangs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4A2ACC2-8D00-4E20-8985-65144B8B5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3581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AU" altLang="en-US" sz="2000" b="1"/>
              <a:t>Estimer l’équation linéaire</a:t>
            </a:r>
            <a:r>
              <a:rPr lang="en-AU" altLang="en-US" sz="2000"/>
              <a:t> qui décrit le mieux la relation entre une variable </a:t>
            </a:r>
            <a:r>
              <a:rPr lang="en-AU" altLang="en-US" sz="2000" b="1"/>
              <a:t>dépendante</a:t>
            </a:r>
            <a:r>
              <a:rPr lang="en-AU" altLang="en-US" sz="2000"/>
              <a:t> (</a:t>
            </a:r>
            <a:r>
              <a:rPr lang="en-AU" altLang="en-US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AU" altLang="en-US" sz="2000"/>
              <a:t>)</a:t>
            </a:r>
            <a:r>
              <a:rPr lang="en-AU" altLang="en-US" sz="2000" i="1"/>
              <a:t> </a:t>
            </a:r>
            <a:r>
              <a:rPr lang="en-AU" altLang="en-US" sz="2000"/>
              <a:t>et une variable </a:t>
            </a:r>
            <a:r>
              <a:rPr lang="en-AU" altLang="en-US" sz="2000" b="1"/>
              <a:t>indépendante</a:t>
            </a:r>
            <a:r>
              <a:rPr lang="en-AU" altLang="en-US" sz="2000"/>
              <a:t> (</a:t>
            </a:r>
            <a:r>
              <a:rPr lang="en-AU" altLang="en-US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AU" altLang="en-US" sz="2000"/>
              <a:t>).</a:t>
            </a:r>
          </a:p>
          <a:p>
            <a:pPr>
              <a:buFontTx/>
              <a:buNone/>
            </a:pPr>
            <a:r>
              <a:rPr lang="en-AU" altLang="en-US" sz="2000" i="1">
                <a:solidFill>
                  <a:schemeClr val="tx2"/>
                </a:solidFill>
              </a:rPr>
              <a:t>Exemple</a:t>
            </a:r>
            <a:endParaRPr lang="en-AU" altLang="en-US" sz="2000"/>
          </a:p>
          <a:p>
            <a:pPr lvl="1">
              <a:buFont typeface="Wingdings" panose="05000000000000000000" pitchFamily="2" charset="2"/>
              <a:buChar char="§"/>
            </a:pPr>
            <a:r>
              <a:rPr lang="en-AU" altLang="en-US" sz="2000"/>
              <a:t>Un échantillon aléatoire de 15 appartements vendus à Dijon.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altLang="en-US" sz="2000"/>
              <a:t>Variables </a:t>
            </a:r>
            <a:r>
              <a:rPr lang="en-AU" altLang="en-US" sz="2000">
                <a:solidFill>
                  <a:srgbClr val="000000"/>
                </a:solidFill>
              </a:rPr>
              <a:t>(pour chaque appartement):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altLang="en-US" sz="2000">
                <a:solidFill>
                  <a:srgbClr val="000000"/>
                </a:solidFill>
              </a:rPr>
              <a:t>	prix de vente (kF) et taille (m</a:t>
            </a:r>
            <a:r>
              <a:rPr lang="en-AU" altLang="en-US" sz="2000" baseline="30000">
                <a:solidFill>
                  <a:srgbClr val="000000"/>
                </a:solidFill>
              </a:rPr>
              <a:t>2</a:t>
            </a:r>
            <a:r>
              <a:rPr lang="en-AU" altLang="en-US" sz="2000">
                <a:solidFill>
                  <a:srgbClr val="000000"/>
                </a:solidFill>
              </a:rPr>
              <a:t>).</a:t>
            </a:r>
          </a:p>
          <a:p>
            <a:pPr lvl="1">
              <a:buFontTx/>
              <a:buNone/>
            </a:pPr>
            <a:endParaRPr lang="en-AU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6451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57D903C-4A53-4240-BF1B-1A40F42841A8}"/>
              </a:ext>
            </a:extLst>
          </p:cNvPr>
          <p:cNvGraphicFramePr>
            <a:graphicFrameLocks/>
          </p:cNvGraphicFramePr>
          <p:nvPr/>
        </p:nvGraphicFramePr>
        <p:xfrm>
          <a:off x="1908175" y="3644900"/>
          <a:ext cx="498633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3" imgW="2143625" imgH="819447" progId="Excel.Sheet.8">
                  <p:embed/>
                </p:oleObj>
              </mc:Choice>
              <mc:Fallback>
                <p:oleObj name="Feuille de calcul" r:id="rId3" imgW="2143625" imgH="819447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644900"/>
                        <a:ext cx="4986338" cy="1887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>
            <a:extLst>
              <a:ext uri="{FF2B5EF4-FFF2-40B4-BE49-F238E27FC236}">
                <a16:creationId xmlns:a16="http://schemas.microsoft.com/office/drawing/2014/main" id="{0AAF9E6C-0A42-4788-A57C-379A7B1C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3AAAAD0-485F-4E68-BCD3-918F8CF0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009900"/>
            <a:ext cx="6062663" cy="2732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9EFEDA98-8BB7-4227-B6C2-E47D9029D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01963"/>
            <a:ext cx="1588" cy="2732087"/>
          </a:xfrm>
          <a:prstGeom prst="line">
            <a:avLst/>
          </a:prstGeom>
          <a:noFill/>
          <a:ln w="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FE0CC200-EFC9-4CB5-A2D8-99C455F8F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413" y="5734050"/>
            <a:ext cx="155575" cy="1588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37AD972F-DFD5-484D-A2CF-2A3A68D31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413" y="5051425"/>
            <a:ext cx="155575" cy="1588"/>
          </a:xfrm>
          <a:prstGeom prst="line">
            <a:avLst/>
          </a:prstGeom>
          <a:noFill/>
          <a:ln w="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70FD7C51-75A0-4CE4-AEC6-189542B5B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413" y="4370388"/>
            <a:ext cx="155575" cy="1587"/>
          </a:xfrm>
          <a:prstGeom prst="line">
            <a:avLst/>
          </a:prstGeom>
          <a:noFill/>
          <a:ln w="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333F0E5C-324F-4EBD-B004-8B3F3EC1D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413" y="3684588"/>
            <a:ext cx="155575" cy="1587"/>
          </a:xfrm>
          <a:prstGeom prst="line">
            <a:avLst/>
          </a:prstGeom>
          <a:noFill/>
          <a:ln w="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2431F255-9EFB-4A59-AD94-A8644C711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413" y="3001963"/>
            <a:ext cx="155575" cy="1587"/>
          </a:xfrm>
          <a:prstGeom prst="line">
            <a:avLst/>
          </a:prstGeom>
          <a:noFill/>
          <a:ln w="0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A651B89C-7218-4B8D-947E-B55BAC043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734050"/>
            <a:ext cx="6062663" cy="1588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0">
            <a:extLst>
              <a:ext uri="{FF2B5EF4-FFF2-40B4-BE49-F238E27FC236}">
                <a16:creationId xmlns:a16="http://schemas.microsoft.com/office/drawing/2014/main" id="{51933B40-9537-4F66-860E-DF641BCFC2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646738"/>
            <a:ext cx="1588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1">
            <a:extLst>
              <a:ext uri="{FF2B5EF4-FFF2-40B4-BE49-F238E27FC236}">
                <a16:creationId xmlns:a16="http://schemas.microsoft.com/office/drawing/2014/main" id="{ED9C8C93-A345-46F1-B3AF-72C06013A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9850" y="5646738"/>
            <a:ext cx="1588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7B358DE3-7697-4239-90F3-24D1C56443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1088" y="5646738"/>
            <a:ext cx="1587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3">
            <a:extLst>
              <a:ext uri="{FF2B5EF4-FFF2-40B4-BE49-F238E27FC236}">
                <a16:creationId xmlns:a16="http://schemas.microsoft.com/office/drawing/2014/main" id="{612B66A3-F88C-4CA6-BFBE-0DEA01CE01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0738" y="5646738"/>
            <a:ext cx="1587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33CA9A48-8F96-4DBD-9020-65EC40D22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1975" y="5646738"/>
            <a:ext cx="1588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>
            <a:extLst>
              <a:ext uri="{FF2B5EF4-FFF2-40B4-BE49-F238E27FC236}">
                <a16:creationId xmlns:a16="http://schemas.microsoft.com/office/drawing/2014/main" id="{0E72A1D6-0B88-49B7-90D2-612EF9184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25" y="5646738"/>
            <a:ext cx="1588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6">
            <a:extLst>
              <a:ext uri="{FF2B5EF4-FFF2-40B4-BE49-F238E27FC236}">
                <a16:creationId xmlns:a16="http://schemas.microsoft.com/office/drawing/2014/main" id="{5BC4ADC7-0582-4A78-B692-C06AE4531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2863" y="5646738"/>
            <a:ext cx="1587" cy="174625"/>
          </a:xfrm>
          <a:prstGeom prst="line">
            <a:avLst/>
          </a:prstGeom>
          <a:noFill/>
          <a:ln w="0">
            <a:solidFill>
              <a:srgbClr val="E4CC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Freeform 17">
            <a:extLst>
              <a:ext uri="{FF2B5EF4-FFF2-40B4-BE49-F238E27FC236}">
                <a16:creationId xmlns:a16="http://schemas.microsoft.com/office/drawing/2014/main" id="{FFD36698-65CA-4D75-A60F-EE75EBFDCCF8}"/>
              </a:ext>
            </a:extLst>
          </p:cNvPr>
          <p:cNvSpPr>
            <a:spLocks/>
          </p:cNvSpPr>
          <p:nvPr/>
        </p:nvSpPr>
        <p:spPr bwMode="auto">
          <a:xfrm>
            <a:off x="5610225" y="4170363"/>
            <a:ext cx="180975" cy="182562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Freeform 18">
            <a:extLst>
              <a:ext uri="{FF2B5EF4-FFF2-40B4-BE49-F238E27FC236}">
                <a16:creationId xmlns:a16="http://schemas.microsoft.com/office/drawing/2014/main" id="{FC75DF92-10C4-478E-BADD-CEE2A8D8E07B}"/>
              </a:ext>
            </a:extLst>
          </p:cNvPr>
          <p:cNvSpPr>
            <a:spLocks/>
          </p:cNvSpPr>
          <p:nvPr/>
        </p:nvSpPr>
        <p:spPr bwMode="auto">
          <a:xfrm>
            <a:off x="4559300" y="4335463"/>
            <a:ext cx="176213" cy="182562"/>
          </a:xfrm>
          <a:custGeom>
            <a:avLst/>
            <a:gdLst>
              <a:gd name="T0" fmla="*/ 20 w 39"/>
              <a:gd name="T1" fmla="*/ 0 h 44"/>
              <a:gd name="T2" fmla="*/ 39 w 39"/>
              <a:gd name="T3" fmla="*/ 22 h 44"/>
              <a:gd name="T4" fmla="*/ 20 w 39"/>
              <a:gd name="T5" fmla="*/ 44 h 44"/>
              <a:gd name="T6" fmla="*/ 0 w 39"/>
              <a:gd name="T7" fmla="*/ 22 h 44"/>
              <a:gd name="T8" fmla="*/ 20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20" y="0"/>
                </a:moveTo>
                <a:lnTo>
                  <a:pt x="39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Freeform 19">
            <a:extLst>
              <a:ext uri="{FF2B5EF4-FFF2-40B4-BE49-F238E27FC236}">
                <a16:creationId xmlns:a16="http://schemas.microsoft.com/office/drawing/2014/main" id="{60BE32F4-8C18-41AB-8279-3677E85E18F4}"/>
              </a:ext>
            </a:extLst>
          </p:cNvPr>
          <p:cNvSpPr>
            <a:spLocks/>
          </p:cNvSpPr>
          <p:nvPr/>
        </p:nvSpPr>
        <p:spPr bwMode="auto">
          <a:xfrm>
            <a:off x="5710238" y="4278313"/>
            <a:ext cx="180975" cy="182562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Freeform 20">
            <a:extLst>
              <a:ext uri="{FF2B5EF4-FFF2-40B4-BE49-F238E27FC236}">
                <a16:creationId xmlns:a16="http://schemas.microsoft.com/office/drawing/2014/main" id="{89DB5DB6-8854-401B-A7CB-1179D72AFAD3}"/>
              </a:ext>
            </a:extLst>
          </p:cNvPr>
          <p:cNvSpPr>
            <a:spLocks/>
          </p:cNvSpPr>
          <p:nvPr/>
        </p:nvSpPr>
        <p:spPr bwMode="auto">
          <a:xfrm>
            <a:off x="4094163" y="4725988"/>
            <a:ext cx="180975" cy="187325"/>
          </a:xfrm>
          <a:custGeom>
            <a:avLst/>
            <a:gdLst>
              <a:gd name="T0" fmla="*/ 20 w 40"/>
              <a:gd name="T1" fmla="*/ 0 h 45"/>
              <a:gd name="T2" fmla="*/ 40 w 40"/>
              <a:gd name="T3" fmla="*/ 23 h 45"/>
              <a:gd name="T4" fmla="*/ 20 w 40"/>
              <a:gd name="T5" fmla="*/ 45 h 45"/>
              <a:gd name="T6" fmla="*/ 0 w 40"/>
              <a:gd name="T7" fmla="*/ 23 h 45"/>
              <a:gd name="T8" fmla="*/ 20 w 40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5">
                <a:moveTo>
                  <a:pt x="20" y="0"/>
                </a:moveTo>
                <a:lnTo>
                  <a:pt x="40" y="23"/>
                </a:lnTo>
                <a:lnTo>
                  <a:pt x="20" y="45"/>
                </a:lnTo>
                <a:lnTo>
                  <a:pt x="0" y="23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Freeform 21">
            <a:extLst>
              <a:ext uri="{FF2B5EF4-FFF2-40B4-BE49-F238E27FC236}">
                <a16:creationId xmlns:a16="http://schemas.microsoft.com/office/drawing/2014/main" id="{2C2B5B72-EE30-4187-9C92-6E5589DBD749}"/>
              </a:ext>
            </a:extLst>
          </p:cNvPr>
          <p:cNvSpPr>
            <a:spLocks/>
          </p:cNvSpPr>
          <p:nvPr/>
        </p:nvSpPr>
        <p:spPr bwMode="auto">
          <a:xfrm>
            <a:off x="5205413" y="4562475"/>
            <a:ext cx="180975" cy="182563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Freeform 22">
            <a:extLst>
              <a:ext uri="{FF2B5EF4-FFF2-40B4-BE49-F238E27FC236}">
                <a16:creationId xmlns:a16="http://schemas.microsoft.com/office/drawing/2014/main" id="{7B8B6146-2842-4BE3-B0B1-56AAD8718C19}"/>
              </a:ext>
            </a:extLst>
          </p:cNvPr>
          <p:cNvSpPr>
            <a:spLocks/>
          </p:cNvSpPr>
          <p:nvPr/>
        </p:nvSpPr>
        <p:spPr bwMode="auto">
          <a:xfrm>
            <a:off x="4459288" y="4289425"/>
            <a:ext cx="176212" cy="182563"/>
          </a:xfrm>
          <a:custGeom>
            <a:avLst/>
            <a:gdLst>
              <a:gd name="T0" fmla="*/ 19 w 39"/>
              <a:gd name="T1" fmla="*/ 0 h 44"/>
              <a:gd name="T2" fmla="*/ 39 w 39"/>
              <a:gd name="T3" fmla="*/ 22 h 44"/>
              <a:gd name="T4" fmla="*/ 19 w 39"/>
              <a:gd name="T5" fmla="*/ 44 h 44"/>
              <a:gd name="T6" fmla="*/ 0 w 39"/>
              <a:gd name="T7" fmla="*/ 22 h 44"/>
              <a:gd name="T8" fmla="*/ 19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19" y="0"/>
                </a:moveTo>
                <a:lnTo>
                  <a:pt x="39" y="22"/>
                </a:lnTo>
                <a:lnTo>
                  <a:pt x="19" y="44"/>
                </a:lnTo>
                <a:lnTo>
                  <a:pt x="0" y="22"/>
                </a:lnTo>
                <a:lnTo>
                  <a:pt x="19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Freeform 23">
            <a:extLst>
              <a:ext uri="{FF2B5EF4-FFF2-40B4-BE49-F238E27FC236}">
                <a16:creationId xmlns:a16="http://schemas.microsoft.com/office/drawing/2014/main" id="{D9639B4B-9078-4B51-A96A-6BE6B69FDF29}"/>
              </a:ext>
            </a:extLst>
          </p:cNvPr>
          <p:cNvSpPr>
            <a:spLocks/>
          </p:cNvSpPr>
          <p:nvPr/>
        </p:nvSpPr>
        <p:spPr bwMode="auto">
          <a:xfrm>
            <a:off x="7126288" y="3540125"/>
            <a:ext cx="176212" cy="182563"/>
          </a:xfrm>
          <a:custGeom>
            <a:avLst/>
            <a:gdLst>
              <a:gd name="T0" fmla="*/ 19 w 39"/>
              <a:gd name="T1" fmla="*/ 0 h 44"/>
              <a:gd name="T2" fmla="*/ 39 w 39"/>
              <a:gd name="T3" fmla="*/ 22 h 44"/>
              <a:gd name="T4" fmla="*/ 19 w 39"/>
              <a:gd name="T5" fmla="*/ 44 h 44"/>
              <a:gd name="T6" fmla="*/ 0 w 39"/>
              <a:gd name="T7" fmla="*/ 22 h 44"/>
              <a:gd name="T8" fmla="*/ 19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19" y="0"/>
                </a:moveTo>
                <a:lnTo>
                  <a:pt x="39" y="22"/>
                </a:lnTo>
                <a:lnTo>
                  <a:pt x="19" y="44"/>
                </a:lnTo>
                <a:lnTo>
                  <a:pt x="0" y="22"/>
                </a:lnTo>
                <a:lnTo>
                  <a:pt x="19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C4DFF810-6A94-4A0E-B4EB-DB3BEF0A9924}"/>
              </a:ext>
            </a:extLst>
          </p:cNvPr>
          <p:cNvSpPr>
            <a:spLocks/>
          </p:cNvSpPr>
          <p:nvPr/>
        </p:nvSpPr>
        <p:spPr bwMode="auto">
          <a:xfrm>
            <a:off x="4903788" y="4344988"/>
            <a:ext cx="180975" cy="182562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Freeform 25">
            <a:extLst>
              <a:ext uri="{FF2B5EF4-FFF2-40B4-BE49-F238E27FC236}">
                <a16:creationId xmlns:a16="http://schemas.microsoft.com/office/drawing/2014/main" id="{31DA1181-2B8C-4606-952F-7D6AE705126D}"/>
              </a:ext>
            </a:extLst>
          </p:cNvPr>
          <p:cNvSpPr>
            <a:spLocks/>
          </p:cNvSpPr>
          <p:nvPr/>
        </p:nvSpPr>
        <p:spPr bwMode="auto">
          <a:xfrm>
            <a:off x="6478588" y="3652838"/>
            <a:ext cx="180975" cy="182562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90E45D80-26E1-4707-A3A3-9733BA39C578}"/>
              </a:ext>
            </a:extLst>
          </p:cNvPr>
          <p:cNvSpPr>
            <a:spLocks/>
          </p:cNvSpPr>
          <p:nvPr/>
        </p:nvSpPr>
        <p:spPr bwMode="auto">
          <a:xfrm>
            <a:off x="5651500" y="4202113"/>
            <a:ext cx="176213" cy="182562"/>
          </a:xfrm>
          <a:custGeom>
            <a:avLst/>
            <a:gdLst>
              <a:gd name="T0" fmla="*/ 19 w 39"/>
              <a:gd name="T1" fmla="*/ 0 h 44"/>
              <a:gd name="T2" fmla="*/ 39 w 39"/>
              <a:gd name="T3" fmla="*/ 22 h 44"/>
              <a:gd name="T4" fmla="*/ 19 w 39"/>
              <a:gd name="T5" fmla="*/ 44 h 44"/>
              <a:gd name="T6" fmla="*/ 0 w 39"/>
              <a:gd name="T7" fmla="*/ 22 h 44"/>
              <a:gd name="T8" fmla="*/ 19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19" y="0"/>
                </a:moveTo>
                <a:lnTo>
                  <a:pt x="39" y="22"/>
                </a:lnTo>
                <a:lnTo>
                  <a:pt x="19" y="44"/>
                </a:lnTo>
                <a:lnTo>
                  <a:pt x="0" y="22"/>
                </a:lnTo>
                <a:lnTo>
                  <a:pt x="19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Freeform 27">
            <a:extLst>
              <a:ext uri="{FF2B5EF4-FFF2-40B4-BE49-F238E27FC236}">
                <a16:creationId xmlns:a16="http://schemas.microsoft.com/office/drawing/2014/main" id="{8173B089-83EE-4545-9357-323A66ED0213}"/>
              </a:ext>
            </a:extLst>
          </p:cNvPr>
          <p:cNvSpPr>
            <a:spLocks/>
          </p:cNvSpPr>
          <p:nvPr/>
        </p:nvSpPr>
        <p:spPr bwMode="auto">
          <a:xfrm>
            <a:off x="6015038" y="3775075"/>
            <a:ext cx="176212" cy="182563"/>
          </a:xfrm>
          <a:custGeom>
            <a:avLst/>
            <a:gdLst>
              <a:gd name="T0" fmla="*/ 20 w 39"/>
              <a:gd name="T1" fmla="*/ 0 h 44"/>
              <a:gd name="T2" fmla="*/ 39 w 39"/>
              <a:gd name="T3" fmla="*/ 22 h 44"/>
              <a:gd name="T4" fmla="*/ 20 w 39"/>
              <a:gd name="T5" fmla="*/ 44 h 44"/>
              <a:gd name="T6" fmla="*/ 0 w 39"/>
              <a:gd name="T7" fmla="*/ 22 h 44"/>
              <a:gd name="T8" fmla="*/ 20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20" y="0"/>
                </a:moveTo>
                <a:lnTo>
                  <a:pt x="39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6F230717-3355-4E79-8560-597E94A06C22}"/>
              </a:ext>
            </a:extLst>
          </p:cNvPr>
          <p:cNvSpPr>
            <a:spLocks/>
          </p:cNvSpPr>
          <p:nvPr/>
        </p:nvSpPr>
        <p:spPr bwMode="auto">
          <a:xfrm>
            <a:off x="5408613" y="3635375"/>
            <a:ext cx="180975" cy="182563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Freeform 29">
            <a:extLst>
              <a:ext uri="{FF2B5EF4-FFF2-40B4-BE49-F238E27FC236}">
                <a16:creationId xmlns:a16="http://schemas.microsoft.com/office/drawing/2014/main" id="{F10BC8F4-2AFC-49F4-B6A4-0C3C51505656}"/>
              </a:ext>
            </a:extLst>
          </p:cNvPr>
          <p:cNvSpPr>
            <a:spLocks/>
          </p:cNvSpPr>
          <p:nvPr/>
        </p:nvSpPr>
        <p:spPr bwMode="auto">
          <a:xfrm>
            <a:off x="4054475" y="4359275"/>
            <a:ext cx="176213" cy="182563"/>
          </a:xfrm>
          <a:custGeom>
            <a:avLst/>
            <a:gdLst>
              <a:gd name="T0" fmla="*/ 19 w 39"/>
              <a:gd name="T1" fmla="*/ 0 h 44"/>
              <a:gd name="T2" fmla="*/ 39 w 39"/>
              <a:gd name="T3" fmla="*/ 22 h 44"/>
              <a:gd name="T4" fmla="*/ 19 w 39"/>
              <a:gd name="T5" fmla="*/ 44 h 44"/>
              <a:gd name="T6" fmla="*/ 0 w 39"/>
              <a:gd name="T7" fmla="*/ 22 h 44"/>
              <a:gd name="T8" fmla="*/ 19 w 39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">
                <a:moveTo>
                  <a:pt x="19" y="0"/>
                </a:moveTo>
                <a:lnTo>
                  <a:pt x="39" y="22"/>
                </a:lnTo>
                <a:lnTo>
                  <a:pt x="19" y="44"/>
                </a:lnTo>
                <a:lnTo>
                  <a:pt x="0" y="22"/>
                </a:lnTo>
                <a:lnTo>
                  <a:pt x="19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Freeform 30">
            <a:extLst>
              <a:ext uri="{FF2B5EF4-FFF2-40B4-BE49-F238E27FC236}">
                <a16:creationId xmlns:a16="http://schemas.microsoft.com/office/drawing/2014/main" id="{F8DDA0E3-58DA-4418-B33B-16ADDEC949F2}"/>
              </a:ext>
            </a:extLst>
          </p:cNvPr>
          <p:cNvSpPr>
            <a:spLocks/>
          </p:cNvSpPr>
          <p:nvPr/>
        </p:nvSpPr>
        <p:spPr bwMode="auto">
          <a:xfrm>
            <a:off x="4398963" y="4429125"/>
            <a:ext cx="180975" cy="182563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Freeform 31">
            <a:extLst>
              <a:ext uri="{FF2B5EF4-FFF2-40B4-BE49-F238E27FC236}">
                <a16:creationId xmlns:a16="http://schemas.microsoft.com/office/drawing/2014/main" id="{C81E6F7E-2661-4DCF-A439-5B9D179E5C7C}"/>
              </a:ext>
            </a:extLst>
          </p:cNvPr>
          <p:cNvSpPr>
            <a:spLocks/>
          </p:cNvSpPr>
          <p:nvPr/>
        </p:nvSpPr>
        <p:spPr bwMode="auto">
          <a:xfrm>
            <a:off x="4941888" y="4422775"/>
            <a:ext cx="180975" cy="182563"/>
          </a:xfrm>
          <a:custGeom>
            <a:avLst/>
            <a:gdLst>
              <a:gd name="T0" fmla="*/ 20 w 40"/>
              <a:gd name="T1" fmla="*/ 0 h 44"/>
              <a:gd name="T2" fmla="*/ 40 w 40"/>
              <a:gd name="T3" fmla="*/ 22 h 44"/>
              <a:gd name="T4" fmla="*/ 20 w 40"/>
              <a:gd name="T5" fmla="*/ 44 h 44"/>
              <a:gd name="T6" fmla="*/ 0 w 40"/>
              <a:gd name="T7" fmla="*/ 22 h 44"/>
              <a:gd name="T8" fmla="*/ 20 w 40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">
                <a:moveTo>
                  <a:pt x="20" y="0"/>
                </a:moveTo>
                <a:lnTo>
                  <a:pt x="40" y="22"/>
                </a:lnTo>
                <a:lnTo>
                  <a:pt x="20" y="44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Rectangle 32">
            <a:extLst>
              <a:ext uri="{FF2B5EF4-FFF2-40B4-BE49-F238E27FC236}">
                <a16:creationId xmlns:a16="http://schemas.microsoft.com/office/drawing/2014/main" id="{D77784B2-548D-4F9C-A820-A10C8701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5573713"/>
            <a:ext cx="122238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69" name="Rectangle 33">
            <a:extLst>
              <a:ext uri="{FF2B5EF4-FFF2-40B4-BE49-F238E27FC236}">
                <a16:creationId xmlns:a16="http://schemas.microsoft.com/office/drawing/2014/main" id="{784B6282-F4E5-48F3-9C20-797546725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48910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40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0" name="Rectangle 34">
            <a:extLst>
              <a:ext uri="{FF2B5EF4-FFF2-40B4-BE49-F238E27FC236}">
                <a16:creationId xmlns:a16="http://schemas.microsoft.com/office/drawing/2014/main" id="{5F76060C-A09B-47C4-B003-1E3F72C7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42084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80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1" name="Rectangle 35">
            <a:extLst>
              <a:ext uri="{FF2B5EF4-FFF2-40B4-BE49-F238E27FC236}">
                <a16:creationId xmlns:a16="http://schemas.microsoft.com/office/drawing/2014/main" id="{8D6E7584-261F-4DBF-B886-D92A67F3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352266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120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2" name="Rectangle 36">
            <a:extLst>
              <a:ext uri="{FF2B5EF4-FFF2-40B4-BE49-F238E27FC236}">
                <a16:creationId xmlns:a16="http://schemas.microsoft.com/office/drawing/2014/main" id="{B1A87FD7-FB0B-4FA8-AAF4-C7ED61390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840038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160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3" name="Rectangle 37">
            <a:extLst>
              <a:ext uri="{FF2B5EF4-FFF2-40B4-BE49-F238E27FC236}">
                <a16:creationId xmlns:a16="http://schemas.microsoft.com/office/drawing/2014/main" id="{883C883D-5596-4152-A4E6-7CA519218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5983288"/>
            <a:ext cx="122238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4" name="Rectangle 38">
            <a:extLst>
              <a:ext uri="{FF2B5EF4-FFF2-40B4-BE49-F238E27FC236}">
                <a16:creationId xmlns:a16="http://schemas.microsoft.com/office/drawing/2014/main" id="{E573F6E2-4DC5-499F-BEE9-65EF672E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5983288"/>
            <a:ext cx="234950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50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5" name="Rectangle 39">
            <a:extLst>
              <a:ext uri="{FF2B5EF4-FFF2-40B4-BE49-F238E27FC236}">
                <a16:creationId xmlns:a16="http://schemas.microsoft.com/office/drawing/2014/main" id="{EB4F498C-BF7A-4B7C-BB07-5F1817A6D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983288"/>
            <a:ext cx="347663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100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6" name="Rectangle 40">
            <a:extLst>
              <a:ext uri="{FF2B5EF4-FFF2-40B4-BE49-F238E27FC236}">
                <a16:creationId xmlns:a16="http://schemas.microsoft.com/office/drawing/2014/main" id="{CAC9E1B7-53DE-4F86-AF03-35175E18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5983288"/>
            <a:ext cx="347663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150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7" name="Rectangle 41">
            <a:extLst>
              <a:ext uri="{FF2B5EF4-FFF2-40B4-BE49-F238E27FC236}">
                <a16:creationId xmlns:a16="http://schemas.microsoft.com/office/drawing/2014/main" id="{A414277E-0A30-4C8F-9AC9-830E9BDC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983288"/>
            <a:ext cx="347662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200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8" name="Rectangle 42">
            <a:extLst>
              <a:ext uri="{FF2B5EF4-FFF2-40B4-BE49-F238E27FC236}">
                <a16:creationId xmlns:a16="http://schemas.microsoft.com/office/drawing/2014/main" id="{84EB4F6F-6AD2-474B-91B7-04E48736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983288"/>
            <a:ext cx="347662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250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79" name="Rectangle 43">
            <a:extLst>
              <a:ext uri="{FF2B5EF4-FFF2-40B4-BE49-F238E27FC236}">
                <a16:creationId xmlns:a16="http://schemas.microsoft.com/office/drawing/2014/main" id="{C12AC995-12E9-4966-AE2A-12F13049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5983288"/>
            <a:ext cx="347663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/>
              <a:t>300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80" name="Rectangle 44">
            <a:extLst>
              <a:ext uri="{FF2B5EF4-FFF2-40B4-BE49-F238E27FC236}">
                <a16:creationId xmlns:a16="http://schemas.microsoft.com/office/drawing/2014/main" id="{E276AED6-234C-4E7C-B4B3-2F8264C4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300663"/>
            <a:ext cx="881062" cy="254000"/>
          </a:xfrm>
          <a:prstGeom prst="rect">
            <a:avLst/>
          </a:prstGeom>
          <a:noFill/>
          <a:ln w="9525">
            <a:solidFill>
              <a:srgbClr val="E4CC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E57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 b="1"/>
              <a:t>Taille m2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81" name="Rectangle 45">
            <a:extLst>
              <a:ext uri="{FF2B5EF4-FFF2-40B4-BE49-F238E27FC236}">
                <a16:creationId xmlns:a16="http://schemas.microsoft.com/office/drawing/2014/main" id="{00C46247-CBFD-4657-B6E5-B0C09E9FE7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5895" y="3948906"/>
            <a:ext cx="1243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en-US" sz="1600" b="1"/>
              <a:t>Prix (keuros)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65582" name="Line 46">
            <a:extLst>
              <a:ext uri="{FF2B5EF4-FFF2-40B4-BE49-F238E27FC236}">
                <a16:creationId xmlns:a16="http://schemas.microsoft.com/office/drawing/2014/main" id="{0515F23D-27AC-4AF6-AB55-DB3C41FEBB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7700" y="3341688"/>
            <a:ext cx="4267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41267AB8-4E94-4277-BEAE-A4DE9661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8915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2000"/>
              <a:t>La relation linéaire apparaît positive mais elle n’est pas parfaite </a:t>
            </a:r>
            <a:r>
              <a:rPr lang="en-AU" altLang="en-US" sz="2000">
                <a:solidFill>
                  <a:srgbClr val="000000"/>
                </a:solidFill>
              </a:rPr>
              <a:t>(</a:t>
            </a:r>
            <a:r>
              <a:rPr lang="en-AU" altLang="en-US" sz="2000" b="1">
                <a:solidFill>
                  <a:srgbClr val="000000"/>
                </a:solidFill>
              </a:rPr>
              <a:t>non </a:t>
            </a:r>
            <a:r>
              <a:rPr lang="en-AU" altLang="en-US" sz="2000" b="1" i="1">
                <a:solidFill>
                  <a:srgbClr val="000000"/>
                </a:solidFill>
              </a:rPr>
              <a:t>déterministe</a:t>
            </a:r>
            <a:r>
              <a:rPr lang="en-AU" altLang="en-US" sz="2000">
                <a:solidFill>
                  <a:srgbClr val="000000"/>
                </a:solidFill>
              </a:rPr>
              <a:t>). Il y a un élément du au hasard. </a:t>
            </a:r>
          </a:p>
          <a:p>
            <a:r>
              <a:rPr lang="en-AU" altLang="en-US" sz="2000" b="1">
                <a:solidFill>
                  <a:srgbClr val="000000"/>
                </a:solidFill>
              </a:rPr>
              <a:t>Modèle probabiliste</a:t>
            </a:r>
            <a:r>
              <a:rPr lang="en-AU" altLang="en-US" sz="2000">
                <a:solidFill>
                  <a:srgbClr val="000000"/>
                </a:solidFill>
              </a:rPr>
              <a:t>, avec un terme d’erreur aléatoire qui va compter pour toutes les variables qui ne sont pas dans le modèle. (emplacement, présence de jardins...)</a:t>
            </a:r>
            <a:endParaRPr lang="en-AU" altLang="en-US" sz="2000" b="1">
              <a:solidFill>
                <a:srgbClr val="000000"/>
              </a:solidFill>
            </a:endParaRPr>
          </a:p>
        </p:txBody>
      </p:sp>
      <p:sp>
        <p:nvSpPr>
          <p:cNvPr id="65584" name="Text Box 48">
            <a:extLst>
              <a:ext uri="{FF2B5EF4-FFF2-40B4-BE49-F238E27FC236}">
                <a16:creationId xmlns:a16="http://schemas.microsoft.com/office/drawing/2014/main" id="{84899988-138F-41A8-9165-667B5848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5A2AF4A8-1001-4F42-8AA8-9D04281729F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r="12828" b="2531"/>
          <a:stretch>
            <a:fillRect/>
          </a:stretch>
        </p:blipFill>
        <p:spPr bwMode="auto">
          <a:xfrm>
            <a:off x="1981200" y="1773238"/>
            <a:ext cx="6248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BBCEEA4B-0304-499D-9E83-71110E2B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5613"/>
            <a:ext cx="3887788" cy="5048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4E524615-1D62-4EB6-B77F-857ED5EA2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534400" cy="4298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AU" altLang="en-US" sz="2000">
                <a:solidFill>
                  <a:srgbClr val="000000"/>
                </a:solidFill>
              </a:rPr>
              <a:t>La droite qui s’ajuste le mieux aux données (</a:t>
            </a:r>
            <a:r>
              <a:rPr lang="en-AU" altLang="en-US" sz="2000" i="1">
                <a:solidFill>
                  <a:srgbClr val="000000"/>
                </a:solidFill>
              </a:rPr>
              <a:t>best fit</a:t>
            </a:r>
            <a:r>
              <a:rPr lang="en-AU" altLang="en-US" sz="2000">
                <a:solidFill>
                  <a:srgbClr val="000000"/>
                </a:solidFill>
              </a:rPr>
              <a:t>) est trouvée par la méthode aux </a:t>
            </a:r>
            <a:r>
              <a:rPr lang="en-AU" altLang="en-US" sz="2000" b="1" u="sng">
                <a:solidFill>
                  <a:srgbClr val="000000"/>
                </a:solidFill>
              </a:rPr>
              <a:t>moindres carrés</a:t>
            </a:r>
            <a:r>
              <a:rPr lang="en-AU" altLang="en-US" sz="2000">
                <a:solidFill>
                  <a:srgbClr val="000000"/>
                </a:solidFill>
              </a:rPr>
              <a:t>. La méthode minimise la somme des carrés des distances verticales </a:t>
            </a:r>
            <a:r>
              <a:rPr lang="en-AU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AU" altLang="en-US" sz="2000">
                <a:solidFill>
                  <a:srgbClr val="000000"/>
                </a:solidFill>
              </a:rPr>
              <a:t> entre les points et la droite.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6CD5659-2C4C-4130-A03A-B064B488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5394325"/>
            <a:ext cx="12652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 New Roman" panose="02020603050405020304" pitchFamily="18" charset="0"/>
              </a:rPr>
              <a:t>Intercept</a:t>
            </a: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4C39EE81-614D-4330-BAE3-07DC3715A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686050"/>
            <a:ext cx="4800600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A19CE1C7-3C49-4550-8FFE-A8659F669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3295650"/>
            <a:ext cx="4800600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8" name="Object 8">
            <a:extLst>
              <a:ext uri="{FF2B5EF4-FFF2-40B4-BE49-F238E27FC236}">
                <a16:creationId xmlns:a16="http://schemas.microsoft.com/office/drawing/2014/main" id="{E728012C-EDED-46DE-BB51-C1DFD098B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238" y="3041650"/>
          <a:ext cx="3000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041650"/>
                        <a:ext cx="300037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9">
            <a:extLst>
              <a:ext uri="{FF2B5EF4-FFF2-40B4-BE49-F238E27FC236}">
                <a16:creationId xmlns:a16="http://schemas.microsoft.com/office/drawing/2014/main" id="{1CBE753B-E8A3-4B20-9BE3-644DEDE63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238" y="2430463"/>
          <a:ext cx="3000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430463"/>
                        <a:ext cx="3000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Line 10">
            <a:extLst>
              <a:ext uri="{FF2B5EF4-FFF2-40B4-BE49-F238E27FC236}">
                <a16:creationId xmlns:a16="http://schemas.microsoft.com/office/drawing/2014/main" id="{EF1BBDE1-51CA-4EB4-B6FD-ABFC2316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86050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DE1D61BE-2611-483A-9FEC-6FAB34ACA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265613"/>
            <a:ext cx="380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Droite de régression de </a:t>
            </a:r>
            <a:r>
              <a:rPr lang="fr-FR" altLang="en-US" sz="2400" i="1">
                <a:latin typeface="Times New Roman" panose="02020603050405020304" pitchFamily="18" charset="0"/>
              </a:rPr>
              <a:t>y</a:t>
            </a:r>
            <a:r>
              <a:rPr lang="fr-FR" altLang="en-US" sz="2400">
                <a:latin typeface="Times New Roman" panose="02020603050405020304" pitchFamily="18" charset="0"/>
              </a:rPr>
              <a:t> en </a:t>
            </a:r>
            <a:r>
              <a:rPr lang="fr-FR" altLang="en-US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64118CD9-1BA1-4477-A708-76A5EB62DB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4300" y="4338638"/>
            <a:ext cx="503238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C13E6D5B-FE7B-4DE4-8C8B-75FB5C4F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369F386-4F20-4D02-B0AF-56B1F670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4419600" cy="91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1E0EC02A-46A2-4D4E-906D-291CE92CC0A0}"/>
              </a:ext>
            </a:extLst>
          </p:cNvPr>
          <p:cNvGraphicFramePr>
            <a:graphicFrameLocks/>
          </p:cNvGraphicFramePr>
          <p:nvPr/>
        </p:nvGraphicFramePr>
        <p:xfrm>
          <a:off x="2743200" y="1125538"/>
          <a:ext cx="33178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228600" progId="Equation.3">
                  <p:embed/>
                </p:oleObj>
              </mc:Choice>
              <mc:Fallback>
                <p:oleObj name="Equation" r:id="rId3" imgW="965160" imgH="2286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25538"/>
                        <a:ext cx="33178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E99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02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A083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>
            <a:extLst>
              <a:ext uri="{FF2B5EF4-FFF2-40B4-BE49-F238E27FC236}">
                <a16:creationId xmlns:a16="http://schemas.microsoft.com/office/drawing/2014/main" id="{53F107C5-46EA-405F-ACF5-ED5F5D358A90}"/>
              </a:ext>
            </a:extLst>
          </p:cNvPr>
          <p:cNvGraphicFramePr>
            <a:graphicFrameLocks/>
          </p:cNvGraphicFramePr>
          <p:nvPr/>
        </p:nvGraphicFramePr>
        <p:xfrm>
          <a:off x="523875" y="2276475"/>
          <a:ext cx="36576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560" imgH="1143000" progId="Equation.3">
                  <p:embed/>
                </p:oleObj>
              </mc:Choice>
              <mc:Fallback>
                <p:oleObj name="Equation" r:id="rId5" imgW="1663560" imgH="11430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365760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E99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02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A083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AutoShape 5">
            <a:extLst>
              <a:ext uri="{FF2B5EF4-FFF2-40B4-BE49-F238E27FC236}">
                <a16:creationId xmlns:a16="http://schemas.microsoft.com/office/drawing/2014/main" id="{14173166-3570-4CB9-B40C-8B85240A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068638"/>
            <a:ext cx="3606800" cy="1503362"/>
          </a:xfrm>
          <a:prstGeom prst="wedgeRoundRectCallout">
            <a:avLst>
              <a:gd name="adj1" fmla="val -34463"/>
              <a:gd name="adj2" fmla="val 126134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AU" altLang="en-US" sz="2000" b="1">
                <a:solidFill>
                  <a:srgbClr val="000000"/>
                </a:solidFill>
              </a:rPr>
              <a:t>Ce sont des paramètres qui </a:t>
            </a:r>
          </a:p>
          <a:p>
            <a:pPr algn="ctr" eaLnBrk="0" hangingPunct="0"/>
            <a:r>
              <a:rPr lang="en-AU" altLang="en-US" sz="2000" b="1">
                <a:solidFill>
                  <a:srgbClr val="000000"/>
                </a:solidFill>
              </a:rPr>
              <a:t>s’appliquent à l’équation</a:t>
            </a:r>
          </a:p>
          <a:p>
            <a:pPr algn="ctr" eaLnBrk="0" hangingPunct="0"/>
            <a:r>
              <a:rPr lang="en-AU" altLang="en-US" sz="2000" b="1">
                <a:solidFill>
                  <a:srgbClr val="000000"/>
                </a:solidFill>
              </a:rPr>
              <a:t>s’ajustant le mieux </a:t>
            </a:r>
          </a:p>
          <a:p>
            <a:pPr algn="ctr" eaLnBrk="0" hangingPunct="0"/>
            <a:r>
              <a:rPr lang="en-AU" altLang="en-US" sz="2000" b="1">
                <a:solidFill>
                  <a:srgbClr val="000000"/>
                </a:solidFill>
              </a:rPr>
              <a:t>à la population </a:t>
            </a:r>
            <a:r>
              <a:rPr lang="en-AU" altLang="en-US" sz="2000" b="1"/>
              <a:t>(</a:t>
            </a:r>
            <a:r>
              <a:rPr lang="en-AU" altLang="en-US" sz="2000" b="1" i="1"/>
              <a:t>x</a:t>
            </a:r>
            <a:r>
              <a:rPr lang="en-AU" altLang="en-US" sz="2000" b="1"/>
              <a:t>,</a:t>
            </a:r>
            <a:r>
              <a:rPr lang="en-AU" altLang="en-US" sz="2000" b="1" i="1"/>
              <a:t>y</a:t>
            </a:r>
            <a:r>
              <a:rPr lang="en-AU" altLang="en-US" sz="2000" b="1"/>
              <a:t>).</a:t>
            </a:r>
            <a:endParaRPr lang="en-AU" altLang="en-US" sz="2000"/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CEFF4C06-F654-4E77-9CF0-E615B3EF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727700"/>
            <a:ext cx="497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i="1"/>
              <a:t>a</a:t>
            </a:r>
            <a:r>
              <a:rPr lang="fr-FR" altLang="en-US" sz="2000"/>
              <a:t> et </a:t>
            </a:r>
            <a:r>
              <a:rPr lang="fr-FR" altLang="en-US" sz="2000" i="1"/>
              <a:t>b</a:t>
            </a:r>
            <a:r>
              <a:rPr lang="fr-FR" altLang="en-US" sz="2000"/>
              <a:t> sont les coefficients de la régression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B7449E05-0181-4351-92DC-BA1D33F0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3265F25-6EC5-4D4C-896E-11A98DDC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458200" cy="35274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312A684-8000-4D07-8DD5-BDFB1F3A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005263"/>
            <a:ext cx="1223963" cy="12239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E504272A-4C68-41C5-AAB0-96C2ABE2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349500"/>
            <a:ext cx="1079500" cy="12239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13" name="Object 5">
            <a:extLst>
              <a:ext uri="{FF2B5EF4-FFF2-40B4-BE49-F238E27FC236}">
                <a16:creationId xmlns:a16="http://schemas.microsoft.com/office/drawing/2014/main" id="{4454B480-F118-434D-95D6-34E7D8493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50" y="1936750"/>
          <a:ext cx="699452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600" imgH="1295280" progId="Equation.3">
                  <p:embed/>
                </p:oleObj>
              </mc:Choice>
              <mc:Fallback>
                <p:oleObj name="Equation" r:id="rId2" imgW="3225600" imgH="1295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936750"/>
                        <a:ext cx="6994525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6">
            <a:extLst>
              <a:ext uri="{FF2B5EF4-FFF2-40B4-BE49-F238E27FC236}">
                <a16:creationId xmlns:a16="http://schemas.microsoft.com/office/drawing/2014/main" id="{E7ABAB52-01BE-4DC1-B793-DE45F3C1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16563"/>
            <a:ext cx="426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La droite de régression passe par </a:t>
            </a:r>
          </a:p>
        </p:txBody>
      </p:sp>
      <p:graphicFrame>
        <p:nvGraphicFramePr>
          <p:cNvPr id="68615" name="Object 7">
            <a:extLst>
              <a:ext uri="{FF2B5EF4-FFF2-40B4-BE49-F238E27FC236}">
                <a16:creationId xmlns:a16="http://schemas.microsoft.com/office/drawing/2014/main" id="{416B66F9-315A-4F55-BDD5-EDBBE6E41C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5516563"/>
          <a:ext cx="8032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03040" progId="Equation.3">
                  <p:embed/>
                </p:oleObj>
              </mc:Choice>
              <mc:Fallback>
                <p:oleObj name="Equation" r:id="rId4" imgW="3808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516563"/>
                        <a:ext cx="8032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Line 8">
            <a:extLst>
              <a:ext uri="{FF2B5EF4-FFF2-40B4-BE49-F238E27FC236}">
                <a16:creationId xmlns:a16="http://schemas.microsoft.com/office/drawing/2014/main" id="{70E18617-655E-4EA0-8C33-8B9E36313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4868863"/>
            <a:ext cx="21590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AA7B23CF-8F01-4F78-A911-352D6692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D8DDAE8F-3E48-403E-8F6F-F0155EEE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765175"/>
            <a:ext cx="90519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3600"/>
              <a:t>Ne nous énervons pas!!</a:t>
            </a:r>
          </a:p>
          <a:p>
            <a:pPr eaLnBrk="0" hangingPunct="0"/>
            <a:r>
              <a:rPr lang="fr-FR" altLang="en-US" sz="3600"/>
              <a:t>En fait, ce n’est pas sorcier du tout…</a:t>
            </a:r>
            <a:endParaRPr lang="fr-FR" altLang="en-US" sz="2400"/>
          </a:p>
          <a:p>
            <a:pPr eaLnBrk="0" hangingPunct="0"/>
            <a:endParaRPr lang="fr-FR" altLang="en-US" sz="2400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endParaRPr lang="fr-FR" altLang="en-US" sz="2400" i="1"/>
          </a:p>
          <a:p>
            <a:pPr eaLnBrk="0" hangingPunct="0"/>
            <a:r>
              <a:rPr lang="fr-FR" altLang="en-US" sz="2400" i="1"/>
              <a:t>Voyons plutôt un exemple.</a:t>
            </a:r>
            <a:endParaRPr lang="fr-FR" altLang="en-US" sz="2400"/>
          </a:p>
          <a:p>
            <a:pPr eaLnBrk="0" hangingPunct="0"/>
            <a:r>
              <a:rPr lang="fr-FR" altLang="en-US" sz="2400"/>
              <a:t>Cas d’un ressort subissant un allongement sous l’effet d’un poids.</a:t>
            </a:r>
          </a:p>
        </p:txBody>
      </p:sp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1394E890-EC29-44E4-A76F-12D50036B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492375"/>
          <a:ext cx="337185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00320" imgH="3147480" progId="MS_ClipArt_Gallery.2">
                  <p:embed/>
                </p:oleObj>
              </mc:Choice>
              <mc:Fallback>
                <p:oleObj name="Clip" r:id="rId2" imgW="4000320" imgH="3147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92375"/>
                        <a:ext cx="337185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930CCD14-019D-4789-A0B4-65ADA38B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>
            <a:extLst>
              <a:ext uri="{FF2B5EF4-FFF2-40B4-BE49-F238E27FC236}">
                <a16:creationId xmlns:a16="http://schemas.microsoft.com/office/drawing/2014/main" id="{C15E7779-D2FB-46A7-A594-F1875B4C27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861060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25851" imgH="1956971" progId="Word.Document.8">
                  <p:embed/>
                </p:oleObj>
              </mc:Choice>
              <mc:Fallback>
                <p:oleObj name="Document" r:id="rId3" imgW="6025851" imgH="195697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8610600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CFB6A896-D612-4FCC-BF76-2438740CCE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3160713"/>
          <a:ext cx="3978275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5" imgW="3901801" imgH="3368529" progId="Excel.Sheet.8">
                  <p:embed/>
                </p:oleObj>
              </mc:Choice>
              <mc:Fallback>
                <p:oleObj name="Feuille de calcul" r:id="rId5" imgW="3901801" imgH="336852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160713"/>
                        <a:ext cx="3978275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>
            <a:extLst>
              <a:ext uri="{FF2B5EF4-FFF2-40B4-BE49-F238E27FC236}">
                <a16:creationId xmlns:a16="http://schemas.microsoft.com/office/drawing/2014/main" id="{9BD3BA11-44FE-47F9-90D9-FCBD536DB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4800600" cy="2209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61" name="Object 5">
            <a:extLst>
              <a:ext uri="{FF2B5EF4-FFF2-40B4-BE49-F238E27FC236}">
                <a16:creationId xmlns:a16="http://schemas.microsoft.com/office/drawing/2014/main" id="{0478C741-A2CA-4D8D-82C5-EF891904FB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573463"/>
          <a:ext cx="4702175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90840" imgH="1295280" progId="Equation.3">
                  <p:embed/>
                </p:oleObj>
              </mc:Choice>
              <mc:Fallback>
                <p:oleObj name="Equation" r:id="rId7" imgW="3390840" imgH="1295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73463"/>
                        <a:ext cx="4702175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>
            <a:extLst>
              <a:ext uri="{FF2B5EF4-FFF2-40B4-BE49-F238E27FC236}">
                <a16:creationId xmlns:a16="http://schemas.microsoft.com/office/drawing/2014/main" id="{57A20850-AC0A-4DF4-9EC4-198E8AA8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32F6C24-66FF-46B1-AE57-ABEF96D6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557338"/>
            <a:ext cx="3168650" cy="16557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F324E1B-334C-4519-AF37-209BB797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292600"/>
            <a:ext cx="5832475" cy="720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EBF237C4-989A-4B29-AB3D-2BE4CDDE7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8938" y="1557338"/>
          <a:ext cx="2997200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990360" progId="Equation.3">
                  <p:embed/>
                </p:oleObj>
              </mc:Choice>
              <mc:Fallback>
                <p:oleObj name="Equation" r:id="rId2" imgW="137160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557338"/>
                        <a:ext cx="2997200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70B4A2F-0527-4015-A837-DE3EDDE83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365625"/>
          <a:ext cx="5688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241200" progId="Equation.3">
                  <p:embed/>
                </p:oleObj>
              </mc:Choice>
              <mc:Fallback>
                <p:oleObj name="Equation" r:id="rId4" imgW="2349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65625"/>
                        <a:ext cx="56880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>
            <a:extLst>
              <a:ext uri="{FF2B5EF4-FFF2-40B4-BE49-F238E27FC236}">
                <a16:creationId xmlns:a16="http://schemas.microsoft.com/office/drawing/2014/main" id="{3E12D320-7F8E-4FE2-9621-94646DBF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073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D0CED3C4-8559-4175-8DE9-6FA17A60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974725"/>
            <a:ext cx="812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L’écart type de la pente </a:t>
            </a:r>
            <a:r>
              <a:rPr lang="fr-FR" altLang="en-US" sz="2000" i="1"/>
              <a:t>a</a:t>
            </a:r>
            <a:r>
              <a:rPr lang="fr-FR" altLang="en-US" sz="2000"/>
              <a:t>, estimé à partir de l’échantillon est noté S(</a:t>
            </a:r>
            <a:r>
              <a:rPr lang="fr-FR" altLang="en-US" sz="2000" i="1"/>
              <a:t>a</a:t>
            </a:r>
            <a:r>
              <a:rPr lang="fr-FR" altLang="en-US" sz="2000"/>
              <a:t>):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4FC71CEB-FC3B-47BA-9A5C-4E30EDC5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858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On peut alors déterminer l’intervalle de confiance de la pente (cf cours L1)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338C7353-5FD1-40C4-9084-FF899070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249863"/>
            <a:ext cx="8589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Si 0 apparaît dans cet intervalle, alors la pente ne peut être considérée comme significativement différente de 0. On peut conclure qu’il n’existe pas de corrélation significative entre les deux variables.</a:t>
            </a:r>
          </a:p>
        </p:txBody>
      </p:sp>
      <p:sp>
        <p:nvSpPr>
          <p:cNvPr id="71690" name="Line 10">
            <a:extLst>
              <a:ext uri="{FF2B5EF4-FFF2-40B4-BE49-F238E27FC236}">
                <a16:creationId xmlns:a16="http://schemas.microsoft.com/office/drawing/2014/main" id="{79DA25AF-43B4-4DA5-9B63-3161F9DE7B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1916113"/>
            <a:ext cx="1223963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644E2A28-5F53-4683-9C18-833262E2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700213"/>
            <a:ext cx="2252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C’est l’ordonnée estimée à partir du modèle linéaire:</a:t>
            </a:r>
          </a:p>
        </p:txBody>
      </p:sp>
      <p:graphicFrame>
        <p:nvGraphicFramePr>
          <p:cNvPr id="71692" name="Object 12">
            <a:extLst>
              <a:ext uri="{FF2B5EF4-FFF2-40B4-BE49-F238E27FC236}">
                <a16:creationId xmlns:a16="http://schemas.microsoft.com/office/drawing/2014/main" id="{4DD87CEF-D1FF-4FF2-A9E6-288FF6E2C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0" y="2873375"/>
          <a:ext cx="1252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873375"/>
                        <a:ext cx="12525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3" name="Text Box 13">
            <a:extLst>
              <a:ext uri="{FF2B5EF4-FFF2-40B4-BE49-F238E27FC236}">
                <a16:creationId xmlns:a16="http://schemas.microsoft.com/office/drawing/2014/main" id="{E5245349-5E4B-4A9E-8EDE-5D42450F7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0691D3B-813C-4B4D-8913-4C545C10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1524000" cy="1066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F58AC2AE-C9DF-4F65-9C9E-5AD949E1C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36638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Ceci correspond à la procédure habituelle d’un test d’hypothèses:</a:t>
            </a:r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67C731D5-4353-424B-A0BD-D8B0D35CB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3" y="1779588"/>
          <a:ext cx="4408487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1854000" progId="Equation.3">
                  <p:embed/>
                </p:oleObj>
              </mc:Choice>
              <mc:Fallback>
                <p:oleObj name="Equation" r:id="rId2" imgW="199368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79588"/>
                        <a:ext cx="4408487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>
            <a:extLst>
              <a:ext uri="{FF2B5EF4-FFF2-40B4-BE49-F238E27FC236}">
                <a16:creationId xmlns:a16="http://schemas.microsoft.com/office/drawing/2014/main" id="{56297B52-2780-4778-9648-36672C00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349500"/>
            <a:ext cx="3621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Autre méthode pour finalement tester l’existence d’une corrélation</a:t>
            </a:r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945BC2B9-22D5-4A4C-BAB1-D8999AD991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375" y="2708275"/>
            <a:ext cx="100806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BE31B53A-F686-4FB2-97DF-AE53F139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378C561B-C13E-44B7-9C48-DE8F5344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928688"/>
            <a:ext cx="84455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000"/>
              <a:t>3 méthodes possibles pour déterminer l’existence d’une corrélation entre 2 variables:</a:t>
            </a:r>
          </a:p>
          <a:p>
            <a:pPr eaLnBrk="0" hangingPunct="0"/>
            <a:endParaRPr lang="fr-FR" altLang="en-US" sz="2000"/>
          </a:p>
          <a:p>
            <a:pPr eaLnBrk="0" hangingPunct="0">
              <a:buFontTx/>
              <a:buAutoNum type="arabicPeriod"/>
            </a:pPr>
            <a:r>
              <a:rPr lang="fr-FR" altLang="en-US" sz="2000">
                <a:solidFill>
                  <a:srgbClr val="000099"/>
                </a:solidFill>
              </a:rPr>
              <a:t>Calcul de </a:t>
            </a:r>
            <a:r>
              <a:rPr lang="fr-FR" altLang="en-US" sz="2000" i="1">
                <a:solidFill>
                  <a:srgbClr val="000099"/>
                </a:solidFill>
              </a:rPr>
              <a:t>r</a:t>
            </a:r>
            <a:r>
              <a:rPr lang="fr-FR" altLang="en-US" sz="2000">
                <a:solidFill>
                  <a:srgbClr val="000099"/>
                </a:solidFill>
              </a:rPr>
              <a:t> et test sur </a:t>
            </a:r>
            <a:r>
              <a:rPr lang="fr-FR" altLang="en-US" sz="2000" i="1">
                <a:solidFill>
                  <a:srgbClr val="000099"/>
                </a:solidFill>
              </a:rPr>
              <a:t>r</a:t>
            </a:r>
          </a:p>
          <a:p>
            <a:pPr eaLnBrk="0" hangingPunct="0">
              <a:buFontTx/>
              <a:buAutoNum type="arabicPeriod"/>
            </a:pPr>
            <a:endParaRPr lang="fr-FR" altLang="en-US" sz="2000">
              <a:solidFill>
                <a:srgbClr val="000099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fr-FR" altLang="en-US" sz="2000">
                <a:solidFill>
                  <a:srgbClr val="000099"/>
                </a:solidFill>
              </a:rPr>
              <a:t>Calcul de l’intervalle de confiance de la pente. 0 appartient-il à cet intervalle?</a:t>
            </a:r>
          </a:p>
          <a:p>
            <a:pPr eaLnBrk="0" hangingPunct="0">
              <a:buFontTx/>
              <a:buAutoNum type="arabicPeriod"/>
            </a:pPr>
            <a:endParaRPr lang="fr-FR" altLang="en-US" sz="2000">
              <a:solidFill>
                <a:srgbClr val="000099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fr-FR" altLang="en-US" sz="2000">
                <a:solidFill>
                  <a:srgbClr val="000099"/>
                </a:solidFill>
              </a:rPr>
              <a:t>Calcul de la pente et de son écart type, test sur la pente.</a:t>
            </a:r>
          </a:p>
          <a:p>
            <a:pPr eaLnBrk="0" hangingPunct="0">
              <a:buFontTx/>
              <a:buAutoNum type="arabicPeriod"/>
            </a:pPr>
            <a:endParaRPr lang="fr-FR" altLang="en-US" sz="2000">
              <a:solidFill>
                <a:srgbClr val="000099"/>
              </a:solidFill>
            </a:endParaRPr>
          </a:p>
          <a:p>
            <a:pPr eaLnBrk="0" hangingPunct="0"/>
            <a:r>
              <a:rPr lang="fr-FR" altLang="en-US" sz="2000"/>
              <a:t>Heureusement les trois méthodes aboutissent rigoureusement à la même conclusion!!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1E912FD-5B9E-4B85-8DCC-3AE6B9AE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2230E63-D230-416B-BBD0-CD9D0D01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81075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/>
              <a:t> Si </a:t>
            </a:r>
            <a:r>
              <a:rPr lang="fr-FR" altLang="en-US" i="1"/>
              <a:t>n</a:t>
            </a:r>
            <a:r>
              <a:rPr lang="fr-FR" altLang="en-US"/>
              <a:t> est impair: médiane = valeur du point avec le rang (</a:t>
            </a:r>
            <a:r>
              <a:rPr lang="fr-FR" altLang="en-US" i="1"/>
              <a:t>n</a:t>
            </a:r>
            <a:r>
              <a:rPr lang="fr-FR" altLang="en-US"/>
              <a:t>+1)/2</a:t>
            </a:r>
          </a:p>
          <a:p>
            <a:r>
              <a:rPr lang="fr-FR" altLang="en-US"/>
              <a:t> Si </a:t>
            </a:r>
            <a:r>
              <a:rPr lang="fr-FR" altLang="en-US" i="1"/>
              <a:t>n</a:t>
            </a:r>
            <a:r>
              <a:rPr lang="fr-FR" altLang="en-US"/>
              <a:t> est pair: médiane entre les valeurs des points qui ont les rangs n/2 et (n+2)/2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34E6A9D-DD8B-4C89-AA41-310EE049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/>
              <a:t>Valeur pour laquelle la fréquence cumulée est égale à 0.50 ou point qui partage la distribution en 2 parties égales.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31316A1D-4FD7-4B2F-8F8E-7D318BDA6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717925"/>
          <a:ext cx="197008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799920" imgH="368280" progId="Equation.3">
                  <p:embed/>
                </p:oleObj>
              </mc:Choice>
              <mc:Fallback>
                <p:oleObj name="Équation" r:id="rId2" imgW="79992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7925"/>
                        <a:ext cx="1970087" cy="906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>
            <a:extLst>
              <a:ext uri="{FF2B5EF4-FFF2-40B4-BE49-F238E27FC236}">
                <a16:creationId xmlns:a16="http://schemas.microsoft.com/office/drawing/2014/main" id="{0380AFBE-7F5F-4EEC-9AB5-BBC13D44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25988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Pour </a:t>
            </a:r>
            <a:r>
              <a:rPr lang="en-US" altLang="en-US" sz="2400" i="1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 impair</a:t>
            </a:r>
          </a:p>
        </p:txBody>
      </p:sp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E88A95CB-909A-4F8B-AAB9-06C35E6251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8075" y="3573463"/>
          <a:ext cx="287020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545760" progId="Equation.3">
                  <p:embed/>
                </p:oleObj>
              </mc:Choice>
              <mc:Fallback>
                <p:oleObj name="Equation" r:id="rId4" imgW="1231560" imgH="545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573463"/>
                        <a:ext cx="2870200" cy="1268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30669266-A87B-413A-83A6-0CCA122E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94188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Pour </a:t>
            </a:r>
            <a:r>
              <a:rPr lang="en-US" altLang="en-US" sz="2400" i="1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 pair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3AE42375-F54F-4C2D-B955-350D7854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1. Généralités – Rappels sur la médiane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AA9C0FC-F4ED-486B-966E-95233338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24400"/>
            <a:ext cx="1295400" cy="9366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755" name="Object 3">
            <a:extLst>
              <a:ext uri="{FF2B5EF4-FFF2-40B4-BE49-F238E27FC236}">
                <a16:creationId xmlns:a16="http://schemas.microsoft.com/office/drawing/2014/main" id="{BC9D45A9-BA31-44C5-A513-93EDBA605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981075"/>
          <a:ext cx="4870450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2361960" progId="Equation.3">
                  <p:embed/>
                </p:oleObj>
              </mc:Choice>
              <mc:Fallback>
                <p:oleObj name="Equation" r:id="rId2" imgW="2527200" imgH="2361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4870450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>
            <a:extLst>
              <a:ext uri="{FF2B5EF4-FFF2-40B4-BE49-F238E27FC236}">
                <a16:creationId xmlns:a16="http://schemas.microsoft.com/office/drawing/2014/main" id="{380AE096-FF79-430E-A925-5E7AEF5C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8589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On peut alors déterminer l’intervalle de confiance de l’ordonnée à l’origine (cf cours L1)</a:t>
            </a:r>
          </a:p>
        </p:txBody>
      </p:sp>
      <p:sp>
        <p:nvSpPr>
          <p:cNvPr id="74757" name="Line 5">
            <a:extLst>
              <a:ext uri="{FF2B5EF4-FFF2-40B4-BE49-F238E27FC236}">
                <a16:creationId xmlns:a16="http://schemas.microsoft.com/office/drawing/2014/main" id="{A738E752-3CD8-46D6-9AB9-77D9080AC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805488"/>
            <a:ext cx="11525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3A48B8E9-7039-461C-8F25-2BA5B9FC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021388"/>
            <a:ext cx="328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Test sur la table de Student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A2CD3AD3-A39B-4D1C-BD0B-945027EB9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graphicFrame>
        <p:nvGraphicFramePr>
          <p:cNvPr id="74760" name="Object 8">
            <a:extLst>
              <a:ext uri="{FF2B5EF4-FFF2-40B4-BE49-F238E27FC236}">
                <a16:creationId xmlns:a16="http://schemas.microsoft.com/office/drawing/2014/main" id="{2310711C-1B84-49FE-9856-ECDA92FF3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868863"/>
          <a:ext cx="13763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457200" progId="Equation.3">
                  <p:embed/>
                </p:oleObj>
              </mc:Choice>
              <mc:Fallback>
                <p:oleObj name="Equation" r:id="rId4" imgW="6220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868863"/>
                        <a:ext cx="13763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1BEB9EC-B46A-47AE-80B5-BF35ACA1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63588"/>
            <a:ext cx="6121400" cy="5113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id="{CAC3D459-D63E-4B17-8687-35EFE1233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052513"/>
          <a:ext cx="5883275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2" imgW="7035120" imgH="5492520" progId="SigmaPlotGraphicObject.7">
                  <p:embed/>
                </p:oleObj>
              </mc:Choice>
              <mc:Fallback>
                <p:oleObj name="SPW 8.0 Graph" r:id="rId2" imgW="7035120" imgH="5492520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380" b="17427"/>
                      <a:stretch>
                        <a:fillRect/>
                      </a:stretch>
                    </p:blipFill>
                    <p:spPr bwMode="auto">
                      <a:xfrm>
                        <a:off x="2987675" y="1052513"/>
                        <a:ext cx="5883275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>
            <a:extLst>
              <a:ext uri="{FF2B5EF4-FFF2-40B4-BE49-F238E27FC236}">
                <a16:creationId xmlns:a16="http://schemas.microsoft.com/office/drawing/2014/main" id="{11DDA7EB-FCFA-457B-A67B-15C1C877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25923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/>
              <a:t>La droite de régression passe par la moyenne de </a:t>
            </a:r>
            <a:r>
              <a:rPr lang="fr-FR" altLang="en-US" i="1"/>
              <a:t>x</a:t>
            </a:r>
            <a:r>
              <a:rPr lang="fr-FR" altLang="en-US"/>
              <a:t> et la moyenne de </a:t>
            </a:r>
            <a:r>
              <a:rPr lang="fr-FR" altLang="en-US" i="1"/>
              <a:t>y</a:t>
            </a:r>
            <a:r>
              <a:rPr lang="fr-FR" altLang="en-US"/>
              <a:t>.</a:t>
            </a:r>
          </a:p>
          <a:p>
            <a:pPr eaLnBrk="0" hangingPunct="0"/>
            <a:endParaRPr lang="fr-FR" altLang="en-US"/>
          </a:p>
          <a:p>
            <a:pPr eaLnBrk="0" hangingPunct="0"/>
            <a:r>
              <a:rPr lang="fr-FR" altLang="en-US"/>
              <a:t>La corrélation est significative (de peu)</a:t>
            </a:r>
          </a:p>
          <a:p>
            <a:pPr eaLnBrk="0" hangingPunct="0"/>
            <a:endParaRPr lang="fr-FR" altLang="en-US"/>
          </a:p>
          <a:p>
            <a:pPr eaLnBrk="0" hangingPunct="0"/>
            <a:r>
              <a:rPr lang="fr-FR" altLang="en-US"/>
              <a:t>L’ordonnée à l’origine ne peut pas être considérée comme différente de 0</a:t>
            </a:r>
          </a:p>
          <a:p>
            <a:pPr eaLnBrk="0" hangingPunct="0"/>
            <a:endParaRPr lang="fr-FR" altLang="en-US"/>
          </a:p>
          <a:p>
            <a:pPr eaLnBrk="0" hangingPunct="0"/>
            <a:r>
              <a:rPr lang="fr-FR" altLang="en-US"/>
              <a:t>Soyons honnête, de tels résultats indiquent un piètre analyste</a:t>
            </a:r>
          </a:p>
          <a:p>
            <a:pPr eaLnBrk="0" hangingPunct="0"/>
            <a:endParaRPr lang="fr-FR" altLang="en-US"/>
          </a:p>
          <a:p>
            <a:pPr eaLnBrk="0" hangingPunct="0"/>
            <a:endParaRPr lang="fr-FR" altLang="en-US"/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78BABCBD-349D-4829-B585-1A9117D6C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1339850"/>
            <a:ext cx="360362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881EB617-8FB2-4A04-9C08-2454E4B3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9794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>
                <a:latin typeface="Times New Roman" panose="02020603050405020304" pitchFamily="18" charset="0"/>
              </a:rPr>
              <a:t>Intervalle de confiance à 95%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9998B8AB-5666-45A3-8B17-69081A00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CDC0C92-1E90-4373-AC1B-C24FC63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805363"/>
            <a:ext cx="1447800" cy="1143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670C7AA4-6BD7-4526-8CD9-4CC16F29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49275"/>
            <a:ext cx="436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On accepte l’hypothèse nulle H</a:t>
            </a:r>
            <a:r>
              <a:rPr lang="fr-FR" altLang="en-US" sz="2000" baseline="-25000"/>
              <a:t>0</a:t>
            </a:r>
            <a:r>
              <a:rPr lang="fr-FR" altLang="en-US" sz="2000"/>
              <a:t>: b=0</a:t>
            </a: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AA1FFE4D-8245-4143-A325-761B669A1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7925" y="1071563"/>
          <a:ext cx="40100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3073320" progId="Equation.3">
                  <p:embed/>
                </p:oleObj>
              </mc:Choice>
              <mc:Fallback>
                <p:oleObj name="Equation" r:id="rId2" imgW="2527200" imgH="3073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071563"/>
                        <a:ext cx="40100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Line 5">
            <a:extLst>
              <a:ext uri="{FF2B5EF4-FFF2-40B4-BE49-F238E27FC236}">
                <a16:creationId xmlns:a16="http://schemas.microsoft.com/office/drawing/2014/main" id="{5434F325-541A-481A-84E0-23A6895B0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0975" y="5281613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5FE8083D-C93D-49CB-A2CC-886E70E8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987925"/>
            <a:ext cx="3163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a: pente de la droite,</a:t>
            </a:r>
          </a:p>
          <a:p>
            <a:pPr eaLnBrk="0" hangingPunct="0"/>
            <a:r>
              <a:rPr lang="fr-FR" altLang="en-US" sz="2000"/>
              <a:t>pas d’ordonnée à l’origine 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EA85E5B1-AB9A-4024-BB5A-46A75AFE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linéaire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8EB6A3F-8E54-45CE-AFB9-45086B3A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773238"/>
            <a:ext cx="1981200" cy="6477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367F4F67-53F1-446A-8ABA-446A5DA56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65238"/>
            <a:ext cx="636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La fonction exponentielle est très courante en sciences</a:t>
            </a:r>
          </a:p>
        </p:txBody>
      </p:sp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B95CF29D-692D-4368-A28A-DD76F4F27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0775" y="1755775"/>
          <a:ext cx="1319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228600" progId="Equation.3">
                  <p:embed/>
                </p:oleObj>
              </mc:Choice>
              <mc:Fallback>
                <p:oleObj name="Equation" r:id="rId2" imgW="5205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755775"/>
                        <a:ext cx="1319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>
            <a:extLst>
              <a:ext uri="{FF2B5EF4-FFF2-40B4-BE49-F238E27FC236}">
                <a16:creationId xmlns:a16="http://schemas.microsoft.com/office/drawing/2014/main" id="{3E9B3A16-A4E4-468B-AE5C-4D10FB16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08238"/>
            <a:ext cx="627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Par exemple la décroissance d’un élément radioactif...</a:t>
            </a:r>
          </a:p>
        </p:txBody>
      </p:sp>
      <p:graphicFrame>
        <p:nvGraphicFramePr>
          <p:cNvPr id="77830" name="Object 6">
            <a:extLst>
              <a:ext uri="{FF2B5EF4-FFF2-40B4-BE49-F238E27FC236}">
                <a16:creationId xmlns:a16="http://schemas.microsoft.com/office/drawing/2014/main" id="{82F01672-421D-45C0-A751-16D14C58B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988" y="3035300"/>
          <a:ext cx="31527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244520" imgH="241200" progId="Equation.3">
                  <p:embed/>
                </p:oleObj>
              </mc:Choice>
              <mc:Fallback>
                <p:oleObj name="Équation" r:id="rId4" imgW="12445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035300"/>
                        <a:ext cx="31527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7">
            <a:extLst>
              <a:ext uri="{FF2B5EF4-FFF2-40B4-BE49-F238E27FC236}">
                <a16:creationId xmlns:a16="http://schemas.microsoft.com/office/drawing/2014/main" id="{EE477780-F31D-4187-A988-FC33F1E1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7864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Si les constantes </a:t>
            </a:r>
            <a:r>
              <a:rPr lang="fr-FR" altLang="en-US" sz="2000" i="1"/>
              <a:t>a</a:t>
            </a:r>
            <a:r>
              <a:rPr lang="fr-FR" altLang="en-US" sz="2000"/>
              <a:t> et </a:t>
            </a:r>
            <a:r>
              <a:rPr lang="fr-FR" altLang="en-US" sz="2000" i="1"/>
              <a:t>b</a:t>
            </a:r>
            <a:r>
              <a:rPr lang="fr-FR" altLang="en-US" sz="2000"/>
              <a:t> sont inconnues, on espère pouvoir les</a:t>
            </a:r>
          </a:p>
          <a:p>
            <a:pPr eaLnBrk="0" hangingPunct="0"/>
            <a:r>
              <a:rPr lang="fr-FR" altLang="en-US" sz="2000"/>
              <a:t>estimer à partir de </a:t>
            </a:r>
            <a:r>
              <a:rPr lang="fr-FR" altLang="en-US" sz="2000" i="1"/>
              <a:t>x</a:t>
            </a:r>
            <a:r>
              <a:rPr lang="fr-FR" altLang="en-US" sz="2000"/>
              <a:t> et </a:t>
            </a:r>
            <a:r>
              <a:rPr lang="fr-FR" altLang="en-US" sz="2000" i="1"/>
              <a:t>y</a:t>
            </a:r>
            <a:r>
              <a:rPr lang="fr-FR" altLang="en-US" sz="2000"/>
              <a:t>. Malheureusement l’approche  directe fournit des équations </a:t>
            </a:r>
            <a:r>
              <a:rPr lang="fr-FR" altLang="en-US" sz="2000" b="1"/>
              <a:t>insolubles</a:t>
            </a:r>
            <a:r>
              <a:rPr lang="fr-FR" altLang="en-US" sz="2000"/>
              <a:t>.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Alors… comment faire????</a:t>
            </a:r>
          </a:p>
        </p:txBody>
      </p:sp>
      <p:graphicFrame>
        <p:nvGraphicFramePr>
          <p:cNvPr id="77832" name="Object 8">
            <a:extLst>
              <a:ext uri="{FF2B5EF4-FFF2-40B4-BE49-F238E27FC236}">
                <a16:creationId xmlns:a16="http://schemas.microsoft.com/office/drawing/2014/main" id="{EDFEF35F-4B60-4715-88E2-32E2041B3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572000"/>
          <a:ext cx="19050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016520" imgH="3945240" progId="MS_ClipArt_Gallery.2">
                  <p:embed/>
                </p:oleObj>
              </mc:Choice>
              <mc:Fallback>
                <p:oleObj name="Clip" r:id="rId6" imgW="4016520" imgH="39452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72000"/>
                        <a:ext cx="190500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Text Box 9">
            <a:extLst>
              <a:ext uri="{FF2B5EF4-FFF2-40B4-BE49-F238E27FC236}">
                <a16:creationId xmlns:a16="http://schemas.microsoft.com/office/drawing/2014/main" id="{11F9492C-8B6F-46DB-91D9-6713911D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exponentielle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5170AB6-974D-4F94-B3BC-599E5399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09800"/>
            <a:ext cx="2514600" cy="609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1CD77D6D-311B-46E8-AF35-32002D12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12838"/>
            <a:ext cx="7631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/>
              <a:t>Très facile</a:t>
            </a:r>
            <a:r>
              <a:rPr lang="fr-FR" altLang="en-US" sz="2000"/>
              <a:t>! On transforme l’équation non linéaire en une équation</a:t>
            </a:r>
          </a:p>
          <a:p>
            <a:pPr eaLnBrk="0" hangingPunct="0"/>
            <a:r>
              <a:rPr lang="fr-FR" altLang="en-US" sz="2000"/>
              <a:t>linéaire. Linéarisation en prenant le logarithme:</a:t>
            </a: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2003D966-0B91-4C9A-BE1E-D7272D94D9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3" y="2257425"/>
          <a:ext cx="21748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03040" progId="Equation.3">
                  <p:embed/>
                </p:oleObj>
              </mc:Choice>
              <mc:Fallback>
                <p:oleObj name="Equation" r:id="rId2" imgW="9270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257425"/>
                        <a:ext cx="21748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0A92E16E-44E7-4408-A048-42EDBCD7B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1525" y="3360738"/>
          <a:ext cx="336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03040" progId="Equation.3">
                  <p:embed/>
                </p:oleObj>
              </mc:Choice>
              <mc:Fallback>
                <p:oleObj name="Equation" r:id="rId4" imgW="1523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360738"/>
                        <a:ext cx="3365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>
            <a:extLst>
              <a:ext uri="{FF2B5EF4-FFF2-40B4-BE49-F238E27FC236}">
                <a16:creationId xmlns:a16="http://schemas.microsoft.com/office/drawing/2014/main" id="{114F40C9-E83B-4F98-9A3D-B3507FA1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65638"/>
            <a:ext cx="721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Plus simple encore!! On utilise un papier « semi-log » puisque </a:t>
            </a:r>
          </a:p>
          <a:p>
            <a:pPr eaLnBrk="0" hangingPunct="0"/>
            <a:r>
              <a:rPr lang="fr-FR" altLang="en-US" sz="2000"/>
              <a:t>l’espacement logarithmique des graduations évite le calcul de </a:t>
            </a:r>
          </a:p>
          <a:p>
            <a:pPr eaLnBrk="0" hangingPunct="0"/>
            <a:r>
              <a:rPr lang="fr-FR" altLang="en-US" sz="2000"/>
              <a:t>ln</a:t>
            </a:r>
            <a:r>
              <a:rPr lang="fr-FR" altLang="en-US" sz="2000" i="1"/>
              <a:t>y.</a:t>
            </a:r>
            <a:r>
              <a:rPr lang="fr-FR" altLang="en-US" sz="2000"/>
              <a:t> 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1F0405BC-6D78-445C-94C0-D14F14C1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61038"/>
            <a:ext cx="358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Voyons cela sur un exemple...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C9CCD48D-40C4-4C23-A947-500FF3C7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exponentielle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C5CE17A-4A2D-4F6F-9271-764DB0E4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0"/>
            <a:ext cx="1905000" cy="685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EC16B130-AC0A-48A2-BB0F-D218922B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12838"/>
            <a:ext cx="639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Une population de bactéries décroît exponentiellement:</a:t>
            </a: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8CC51712-A8FF-49B1-B0EB-51C7E44C8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905000"/>
          <a:ext cx="1746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749160" imgH="241200" progId="Equation.3">
                  <p:embed/>
                </p:oleObj>
              </mc:Choice>
              <mc:Fallback>
                <p:oleObj name="Équation" r:id="rId2" imgW="749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5000"/>
                        <a:ext cx="17462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9614F20E-8CBA-415B-B186-D63BF418B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114800"/>
          <a:ext cx="65246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719298" imgH="932551" progId="Word.Document.8">
                  <p:embed/>
                </p:oleObj>
              </mc:Choice>
              <mc:Fallback>
                <p:oleObj name="Document" r:id="rId4" imgW="2719298" imgH="93255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65246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6">
            <a:extLst>
              <a:ext uri="{FF2B5EF4-FFF2-40B4-BE49-F238E27FC236}">
                <a16:creationId xmlns:a16="http://schemas.microsoft.com/office/drawing/2014/main" id="{5B1D5BFD-9CC3-4D5E-8B0F-E29DF5CF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854325"/>
            <a:ext cx="8380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 i="1"/>
              <a:t>t</a:t>
            </a:r>
            <a:r>
              <a:rPr lang="fr-FR" altLang="en-US" sz="2000"/>
              <a:t> est le temps et </a:t>
            </a:r>
            <a:r>
              <a:rPr lang="fr-FR" altLang="en-US" sz="2000">
                <a:latin typeface="Symbol" panose="05050102010706020507" pitchFamily="18" charset="2"/>
              </a:rPr>
              <a:t>t</a:t>
            </a:r>
            <a:r>
              <a:rPr lang="fr-FR" altLang="en-US" sz="2000"/>
              <a:t> est la vie moyenne de la population. A rapprocher de la demi-vie </a:t>
            </a:r>
            <a:r>
              <a:rPr lang="fr-FR" altLang="en-US" sz="2000" i="1"/>
              <a:t>t</a:t>
            </a:r>
            <a:r>
              <a:rPr lang="fr-FR" altLang="en-US" sz="2000" baseline="-25000"/>
              <a:t>1/2</a:t>
            </a:r>
            <a:r>
              <a:rPr lang="fr-FR" altLang="en-US" sz="2000"/>
              <a:t>; en fait </a:t>
            </a:r>
            <a:r>
              <a:rPr lang="fr-FR" altLang="en-US" sz="2000" i="1"/>
              <a:t>t</a:t>
            </a:r>
            <a:r>
              <a:rPr lang="fr-FR" altLang="en-US" sz="2000" baseline="-25000"/>
              <a:t>1/2 </a:t>
            </a:r>
            <a:r>
              <a:rPr lang="fr-FR" altLang="en-US" sz="2000"/>
              <a:t>= (ln2) </a:t>
            </a:r>
            <a:r>
              <a:rPr lang="fr-FR" altLang="en-US" sz="2000">
                <a:latin typeface="Symbol" panose="05050102010706020507" pitchFamily="18" charset="2"/>
              </a:rPr>
              <a:t>t</a:t>
            </a:r>
            <a:r>
              <a:rPr lang="fr-FR" altLang="en-US" sz="2000"/>
              <a:t>.</a:t>
            </a: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5550F301-3BE4-457D-BC36-5984DA3D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exponentielle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0F5554B-4BE8-47F1-9057-3BA38403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15000"/>
            <a:ext cx="4876800" cy="914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EBE5BF34-CD81-4E7D-A4DC-8F3790821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295400"/>
          <a:ext cx="3390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3231332" imgH="3848559" progId="Excel.Sheet.8">
                  <p:embed/>
                </p:oleObj>
              </mc:Choice>
              <mc:Fallback>
                <p:oleObj name="Feuille de calcul" r:id="rId2" imgW="3231332" imgH="384855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3909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3AD5B5AB-89AC-40A0-A238-1DD6B3027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6050" y="1295400"/>
          <a:ext cx="36941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4" imgW="2819874" imgH="3200681" progId="Excel.Sheet.8">
                  <p:embed/>
                </p:oleObj>
              </mc:Choice>
              <mc:Fallback>
                <p:oleObj name="Feuille de calcul" r:id="rId4" imgW="2819874" imgH="320068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1295400"/>
                        <a:ext cx="369411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Line 5">
            <a:extLst>
              <a:ext uri="{FF2B5EF4-FFF2-40B4-BE49-F238E27FC236}">
                <a16:creationId xmlns:a16="http://schemas.microsoft.com/office/drawing/2014/main" id="{A5045CDA-5C98-4F87-9E13-CEAC81945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352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6424E70F-1D09-4D46-9F72-52CACE73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0"/>
            <a:ext cx="4375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ln </a:t>
            </a:r>
            <a:r>
              <a:rPr lang="fr-FR" altLang="en-US" sz="2400" i="1">
                <a:latin typeface="Times New Roman" panose="02020603050405020304" pitchFamily="18" charset="0"/>
              </a:rPr>
              <a:t>N</a:t>
            </a:r>
            <a:r>
              <a:rPr lang="fr-FR" altLang="en-US" sz="2400" i="1" baseline="-25000">
                <a:latin typeface="Times New Roman" panose="02020603050405020304" pitchFamily="18" charset="0"/>
              </a:rPr>
              <a:t>0</a:t>
            </a:r>
            <a:r>
              <a:rPr lang="fr-FR" altLang="en-US" sz="2400">
                <a:latin typeface="Times New Roman" panose="02020603050405020304" pitchFamily="18" charset="0"/>
              </a:rPr>
              <a:t> = 11,93 et (-1/ </a:t>
            </a:r>
            <a:r>
              <a:rPr lang="fr-FR" altLang="en-US" sz="2400">
                <a:latin typeface="Symbol" panose="05050102010706020507" pitchFamily="18" charset="2"/>
              </a:rPr>
              <a:t>t</a:t>
            </a:r>
            <a:r>
              <a:rPr lang="fr-FR" altLang="en-US" sz="2400">
                <a:latin typeface="Times New Roman" panose="02020603050405020304" pitchFamily="18" charset="0"/>
              </a:rPr>
              <a:t>) = -0.089 j</a:t>
            </a:r>
            <a:r>
              <a:rPr lang="fr-FR" altLang="en-US" sz="2400" baseline="30000">
                <a:latin typeface="Times New Roman" panose="02020603050405020304" pitchFamily="18" charset="0"/>
              </a:rPr>
              <a:t>-1</a:t>
            </a:r>
            <a:br>
              <a:rPr lang="fr-FR" altLang="en-US" sz="2400" baseline="30000">
                <a:latin typeface="Times New Roman" panose="02020603050405020304" pitchFamily="18" charset="0"/>
              </a:rPr>
            </a:br>
            <a:r>
              <a:rPr lang="fr-FR" altLang="en-US" sz="2400" baseline="30000">
                <a:latin typeface="Times New Roman" panose="02020603050405020304" pitchFamily="18" charset="0"/>
              </a:rPr>
              <a:t> </a:t>
            </a:r>
            <a:r>
              <a:rPr lang="fr-FR" altLang="en-US" sz="2400">
                <a:latin typeface="Symbol" panose="05050102010706020507" pitchFamily="18" charset="2"/>
              </a:rPr>
              <a:t>t = 11,2 </a:t>
            </a:r>
            <a:r>
              <a:rPr lang="fr-FR" altLang="en-US" sz="2400">
                <a:latin typeface="Times New Roman" panose="02020603050405020304" pitchFamily="18" charset="0"/>
              </a:rPr>
              <a:t>jours 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7B69B09C-4998-4767-80D4-21A735E8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relation exponentielle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5C28F26-CCA8-4ED6-B0B5-DAA53898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5538"/>
            <a:ext cx="8207375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C2713111-6E6F-493F-A0FF-E4769143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8216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Text Box 4">
            <a:extLst>
              <a:ext uri="{FF2B5EF4-FFF2-40B4-BE49-F238E27FC236}">
                <a16:creationId xmlns:a16="http://schemas.microsoft.com/office/drawing/2014/main" id="{401202C3-6BB6-46B4-B0DF-FFBF2555E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Les autres grands modèles 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>
            <a:extLst>
              <a:ext uri="{FF2B5EF4-FFF2-40B4-BE49-F238E27FC236}">
                <a16:creationId xmlns:a16="http://schemas.microsoft.com/office/drawing/2014/main" id="{705C7700-D6AA-48BA-8C4E-6C5ED3419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1066800"/>
          <a:ext cx="14716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440080" imgH="4413240" progId="MS_ClipArt_Gallery.2">
                  <p:embed/>
                </p:oleObj>
              </mc:Choice>
              <mc:Fallback>
                <p:oleObj name="Clip" r:id="rId2" imgW="2440080" imgH="441324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66800"/>
                        <a:ext cx="14716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3">
            <a:extLst>
              <a:ext uri="{FF2B5EF4-FFF2-40B4-BE49-F238E27FC236}">
                <a16:creationId xmlns:a16="http://schemas.microsoft.com/office/drawing/2014/main" id="{45A35A88-AF1A-4087-AF63-286A7556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2650"/>
            <a:ext cx="73263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b="1" i="1"/>
              <a:t>Attention</a:t>
            </a:r>
            <a:endParaRPr lang="fr-FR" altLang="en-US" sz="2000"/>
          </a:p>
          <a:p>
            <a:pPr eaLnBrk="0" hangingPunct="0">
              <a:buFontTx/>
              <a:buChar char="•"/>
            </a:pPr>
            <a:r>
              <a:rPr lang="fr-FR" altLang="en-US" sz="2000"/>
              <a:t> Les </a:t>
            </a:r>
            <a:r>
              <a:rPr lang="fr-FR" altLang="en-US" sz="2000" b="1"/>
              <a:t>points isolés</a:t>
            </a:r>
            <a:r>
              <a:rPr lang="fr-FR" altLang="en-US" sz="2000"/>
              <a:t> ont un effet </a:t>
            </a:r>
            <a:r>
              <a:rPr lang="fr-FR" altLang="en-US" sz="2000" b="1"/>
              <a:t>indésirables</a:t>
            </a:r>
            <a:r>
              <a:rPr lang="fr-FR" altLang="en-US" sz="2000"/>
              <a:t> sur la régression </a:t>
            </a:r>
            <a:br>
              <a:rPr lang="fr-FR" altLang="en-US" sz="2000"/>
            </a:br>
            <a:r>
              <a:rPr lang="fr-FR" altLang="en-US" sz="2000"/>
              <a:t>   Leur influence doit être testée en les éliminant et en </a:t>
            </a:r>
            <a:br>
              <a:rPr lang="fr-FR" altLang="en-US" sz="2000"/>
            </a:br>
            <a:r>
              <a:rPr lang="fr-FR" altLang="en-US" sz="2000"/>
              <a:t>   répétant la régression.</a:t>
            </a:r>
          </a:p>
          <a:p>
            <a:pPr eaLnBrk="0" hangingPunct="0">
              <a:buFontTx/>
              <a:buChar char="•"/>
            </a:pPr>
            <a:endParaRPr lang="fr-FR" altLang="en-US" sz="2000"/>
          </a:p>
          <a:p>
            <a:pPr eaLnBrk="0" hangingPunct="0">
              <a:buFontTx/>
              <a:buChar char="•"/>
            </a:pPr>
            <a:r>
              <a:rPr lang="fr-FR" altLang="en-US" sz="2000"/>
              <a:t> La différence en </a:t>
            </a:r>
            <a:r>
              <a:rPr lang="fr-FR" altLang="en-US" sz="2000" i="1"/>
              <a:t>y</a:t>
            </a:r>
            <a:r>
              <a:rPr lang="fr-FR" altLang="en-US" sz="2000"/>
              <a:t> entre un point et la droite de </a:t>
            </a:r>
            <a:br>
              <a:rPr lang="fr-FR" altLang="en-US" sz="2000"/>
            </a:br>
            <a:r>
              <a:rPr lang="fr-FR" altLang="en-US" sz="2000"/>
              <a:t>   régression est connue sous le nom de résidu. </a:t>
            </a:r>
            <a:br>
              <a:rPr lang="fr-FR" altLang="en-US" sz="2000"/>
            </a:br>
            <a:r>
              <a:rPr lang="fr-FR" altLang="en-US" sz="2000"/>
              <a:t>   La validité de la régression statistique dépend de la </a:t>
            </a:r>
            <a:br>
              <a:rPr lang="fr-FR" altLang="en-US" sz="2000"/>
            </a:br>
            <a:r>
              <a:rPr lang="fr-FR" altLang="en-US" sz="2000"/>
              <a:t>   </a:t>
            </a:r>
            <a:r>
              <a:rPr lang="fr-FR" altLang="en-US" sz="2000" b="1"/>
              <a:t>distribution des résidus</a:t>
            </a:r>
            <a:r>
              <a:rPr lang="fr-FR" altLang="en-US" sz="2000"/>
              <a:t>:</a:t>
            </a:r>
            <a:br>
              <a:rPr lang="fr-FR" altLang="en-US" sz="2000"/>
            </a:br>
            <a:endParaRPr lang="fr-FR" altLang="en-US" sz="2000"/>
          </a:p>
          <a:p>
            <a:pPr lvl="1" eaLnBrk="0" hangingPunct="0"/>
            <a:r>
              <a:rPr lang="fr-FR" altLang="en-US" sz="2000"/>
              <a:t>1. Les résidus doivent être </a:t>
            </a:r>
            <a:r>
              <a:rPr lang="fr-FR" altLang="en-US" sz="2000" b="1"/>
              <a:t>normalement</a:t>
            </a:r>
            <a:r>
              <a:rPr lang="fr-FR" altLang="en-US" sz="2000"/>
              <a:t> distribués</a:t>
            </a:r>
          </a:p>
          <a:p>
            <a:pPr lvl="1" eaLnBrk="0" hangingPunct="0"/>
            <a:r>
              <a:rPr lang="fr-FR" altLang="en-US" sz="2000"/>
              <a:t>2. Il ne doit pas y avoir de </a:t>
            </a:r>
            <a:r>
              <a:rPr lang="fr-FR" altLang="en-US" sz="2000" b="1"/>
              <a:t>tendance</a:t>
            </a:r>
            <a:r>
              <a:rPr lang="fr-FR" altLang="en-US" sz="2000"/>
              <a:t> dans la distribution de </a:t>
            </a:r>
            <a:br>
              <a:rPr lang="fr-FR" altLang="en-US" sz="2000"/>
            </a:br>
            <a:r>
              <a:rPr lang="fr-FR" altLang="en-US" sz="2000"/>
              <a:t>   variance le long de </a:t>
            </a:r>
            <a:r>
              <a:rPr lang="fr-FR" altLang="en-US" sz="2000" i="1"/>
              <a:t>x</a:t>
            </a:r>
            <a:r>
              <a:rPr lang="fr-FR" altLang="en-US" sz="2000"/>
              <a:t>.</a:t>
            </a:r>
          </a:p>
          <a:p>
            <a:pPr lvl="1" eaLnBrk="0" hangingPunct="0"/>
            <a:endParaRPr lang="fr-FR" altLang="en-US" sz="2000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FCF42AA4-B44C-4F8B-B62F-25FE081E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Et les résidus…?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>
            <a:extLst>
              <a:ext uri="{FF2B5EF4-FFF2-40B4-BE49-F238E27FC236}">
                <a16:creationId xmlns:a16="http://schemas.microsoft.com/office/drawing/2014/main" id="{BB6D7EE2-B00D-4372-84B6-6D845AEC90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916113"/>
            <a:ext cx="0" cy="410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Line 3">
            <a:extLst>
              <a:ext uri="{FF2B5EF4-FFF2-40B4-BE49-F238E27FC236}">
                <a16:creationId xmlns:a16="http://schemas.microsoft.com/office/drawing/2014/main" id="{EEACE770-3EB1-40F1-A960-9616B6B57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789363"/>
            <a:ext cx="633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602436CE-C95B-43C5-A340-42AEBA37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0052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Oval 5">
            <a:extLst>
              <a:ext uri="{FF2B5EF4-FFF2-40B4-BE49-F238E27FC236}">
                <a16:creationId xmlns:a16="http://schemas.microsoft.com/office/drawing/2014/main" id="{C6940108-0992-4B4A-B63D-58FF8953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5815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Oval 6">
            <a:extLst>
              <a:ext uri="{FF2B5EF4-FFF2-40B4-BE49-F238E27FC236}">
                <a16:creationId xmlns:a16="http://schemas.microsoft.com/office/drawing/2014/main" id="{72F93410-F6A9-47B2-917A-C29F4850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926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Oval 7">
            <a:extLst>
              <a:ext uri="{FF2B5EF4-FFF2-40B4-BE49-F238E27FC236}">
                <a16:creationId xmlns:a16="http://schemas.microsoft.com/office/drawing/2014/main" id="{7087A886-2BA1-4757-BFB1-3484F1A9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1497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Oval 8">
            <a:extLst>
              <a:ext uri="{FF2B5EF4-FFF2-40B4-BE49-F238E27FC236}">
                <a16:creationId xmlns:a16="http://schemas.microsoft.com/office/drawing/2014/main" id="{50B2B6A4-74E4-4469-B85C-C9E5EBED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3656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9">
            <a:extLst>
              <a:ext uri="{FF2B5EF4-FFF2-40B4-BE49-F238E27FC236}">
                <a16:creationId xmlns:a16="http://schemas.microsoft.com/office/drawing/2014/main" id="{946D553B-E7A9-4E26-AE10-67309D6B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4290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Oval 10">
            <a:extLst>
              <a:ext uri="{FF2B5EF4-FFF2-40B4-BE49-F238E27FC236}">
                <a16:creationId xmlns:a16="http://schemas.microsoft.com/office/drawing/2014/main" id="{F5ED1006-AAF6-4694-A8A7-8C9C61C1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9338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Oval 11">
            <a:extLst>
              <a:ext uri="{FF2B5EF4-FFF2-40B4-BE49-F238E27FC236}">
                <a16:creationId xmlns:a16="http://schemas.microsoft.com/office/drawing/2014/main" id="{C581257F-C987-4A23-8D64-6DA1FDCE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0052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Oval 12">
            <a:extLst>
              <a:ext uri="{FF2B5EF4-FFF2-40B4-BE49-F238E27FC236}">
                <a16:creationId xmlns:a16="http://schemas.microsoft.com/office/drawing/2014/main" id="{934805CA-6BE2-49A1-BFBD-CFD43A22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0052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3">
            <a:extLst>
              <a:ext uri="{FF2B5EF4-FFF2-40B4-BE49-F238E27FC236}">
                <a16:creationId xmlns:a16="http://schemas.microsoft.com/office/drawing/2014/main" id="{7FD5DB56-4284-496D-8A76-266EB5CC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42093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Oval 14">
            <a:extLst>
              <a:ext uri="{FF2B5EF4-FFF2-40B4-BE49-F238E27FC236}">
                <a16:creationId xmlns:a16="http://schemas.microsoft.com/office/drawing/2014/main" id="{3F3704B4-8989-4715-91F4-268234B7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06057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Oval 15">
            <a:extLst>
              <a:ext uri="{FF2B5EF4-FFF2-40B4-BE49-F238E27FC236}">
                <a16:creationId xmlns:a16="http://schemas.microsoft.com/office/drawing/2014/main" id="{FED31034-9E7A-497B-BEC7-637EC647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2845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Oval 16">
            <a:extLst>
              <a:ext uri="{FF2B5EF4-FFF2-40B4-BE49-F238E27FC236}">
                <a16:creationId xmlns:a16="http://schemas.microsoft.com/office/drawing/2014/main" id="{CACD1053-F582-48F8-A88D-AD40D49C4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3414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Oval 17">
            <a:extLst>
              <a:ext uri="{FF2B5EF4-FFF2-40B4-BE49-F238E27FC236}">
                <a16:creationId xmlns:a16="http://schemas.microsoft.com/office/drawing/2014/main" id="{186CAC2A-AA51-4081-898D-CBAE5123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92417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Oval 18">
            <a:extLst>
              <a:ext uri="{FF2B5EF4-FFF2-40B4-BE49-F238E27FC236}">
                <a16:creationId xmlns:a16="http://schemas.microsoft.com/office/drawing/2014/main" id="{070F848F-6FBA-43C0-AD2E-6BC18B068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926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Oval 19">
            <a:extLst>
              <a:ext uri="{FF2B5EF4-FFF2-40B4-BE49-F238E27FC236}">
                <a16:creationId xmlns:a16="http://schemas.microsoft.com/office/drawing/2014/main" id="{D49E6341-4AC8-44DA-9E1B-BE25E608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6368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Text Box 20">
            <a:extLst>
              <a:ext uri="{FF2B5EF4-FFF2-40B4-BE49-F238E27FC236}">
                <a16:creationId xmlns:a16="http://schemas.microsoft.com/office/drawing/2014/main" id="{0EFFEF01-D0BD-4F6A-9B87-6FB2AA13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1450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Symbol" panose="05050102010706020507" pitchFamily="18" charset="2"/>
              </a:rPr>
              <a:t>e</a:t>
            </a:r>
            <a:r>
              <a:rPr lang="fr-FR" altLang="en-US" sz="2400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3989" name="Text Box 21">
            <a:extLst>
              <a:ext uri="{FF2B5EF4-FFF2-40B4-BE49-F238E27FC236}">
                <a16:creationId xmlns:a16="http://schemas.microsoft.com/office/drawing/2014/main" id="{4075F4BF-8057-4577-BCA9-02877928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337661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3990" name="Text Box 22">
            <a:extLst>
              <a:ext uri="{FF2B5EF4-FFF2-40B4-BE49-F238E27FC236}">
                <a16:creationId xmlns:a16="http://schemas.microsoft.com/office/drawing/2014/main" id="{8AA2267F-B057-47CB-8F5D-0BABB9CC2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714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Bande incurvée: Relation curvilinéaire. Ajouter des termes polynomiaux!</a:t>
            </a:r>
          </a:p>
        </p:txBody>
      </p:sp>
      <p:sp>
        <p:nvSpPr>
          <p:cNvPr id="83991" name="Oval 23">
            <a:extLst>
              <a:ext uri="{FF2B5EF4-FFF2-40B4-BE49-F238E27FC236}">
                <a16:creationId xmlns:a16="http://schemas.microsoft.com/office/drawing/2014/main" id="{5C624E9F-B372-4CF4-A97B-C519462A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131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Text Box 24">
            <a:extLst>
              <a:ext uri="{FF2B5EF4-FFF2-40B4-BE49-F238E27FC236}">
                <a16:creationId xmlns:a16="http://schemas.microsoft.com/office/drawing/2014/main" id="{BB87AF00-3BA1-4709-9B0B-556AC2BF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Et les résidus…?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12D8D65-62BB-4784-ACC3-0C57BEA87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>
                <a:solidFill>
                  <a:schemeClr val="bg2"/>
                </a:solidFill>
              </a:rPr>
              <a:t>1. Généralités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>
                <a:solidFill>
                  <a:schemeClr val="bg2"/>
                </a:solidFill>
              </a:rPr>
              <a:t>		Conditions d’application</a:t>
            </a:r>
            <a:br>
              <a:rPr lang="fr-FR" altLang="en-US" sz="2000">
                <a:solidFill>
                  <a:schemeClr val="bg2"/>
                </a:solidFill>
              </a:rPr>
            </a:br>
            <a:r>
              <a:rPr lang="fr-FR" altLang="en-US" sz="2000">
                <a:solidFill>
                  <a:schemeClr val="bg2"/>
                </a:solidFill>
              </a:rPr>
              <a:t>	Utilisation des rangs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altLang="en-US" sz="200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2. </a:t>
            </a:r>
            <a:r>
              <a:rPr lang="fr-FR" altLang="en-US" sz="2000">
                <a:solidFill>
                  <a:schemeClr val="accent2"/>
                </a:solidFill>
              </a:rPr>
              <a:t>Les tests</a:t>
            </a:r>
            <a:r>
              <a:rPr lang="fr-FR" altLang="en-US" sz="2000"/>
              <a:t>:</a:t>
            </a:r>
            <a:br>
              <a:rPr lang="fr-FR" altLang="en-US" sz="2000"/>
            </a:br>
            <a:r>
              <a:rPr lang="fr-FR" altLang="en-US" sz="2000"/>
              <a:t>	Le test de signes</a:t>
            </a:r>
            <a:br>
              <a:rPr lang="fr-FR" altLang="en-US" sz="2000"/>
            </a:br>
            <a:r>
              <a:rPr lang="fr-FR" altLang="en-US" sz="2000"/>
              <a:t>	Le test U de Mann-Whitney</a:t>
            </a:r>
            <a:br>
              <a:rPr lang="fr-FR" altLang="en-US" sz="2000"/>
            </a:br>
            <a:r>
              <a:rPr lang="fr-FR" altLang="en-US" sz="2000"/>
              <a:t>	Le test de Wilcoxon </a:t>
            </a:r>
            <a:br>
              <a:rPr lang="fr-FR" altLang="en-US" sz="2000"/>
            </a:br>
            <a:endParaRPr lang="fr-FR" altLang="en-US" sz="20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>
                <a:solidFill>
                  <a:schemeClr val="accent2"/>
                </a:solidFill>
              </a:rPr>
              <a:t>3. Les tests de conformité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	Le test du </a:t>
            </a:r>
            <a:r>
              <a:rPr lang="fr-FR" altLang="en-US" sz="2000">
                <a:latin typeface="Symbol" panose="05050102010706020507" pitchFamily="18" charset="2"/>
              </a:rPr>
              <a:t>c</a:t>
            </a:r>
            <a:r>
              <a:rPr lang="fr-FR" altLang="en-US" sz="2000" baseline="30000"/>
              <a:t>2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	Le test de Kolmogorov Smirnov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altLang="en-US" sz="2000"/>
              <a:t>	</a:t>
            </a:r>
            <a:br>
              <a:rPr lang="fr-FR" altLang="en-US" sz="2000"/>
            </a:br>
            <a:r>
              <a:rPr lang="fr-FR" altLang="en-US" sz="2000"/>
              <a:t>	</a:t>
            </a:r>
          </a:p>
          <a:p>
            <a:pPr marL="609600" indent="-609600">
              <a:lnSpc>
                <a:spcPct val="90000"/>
              </a:lnSpc>
            </a:pPr>
            <a:endParaRPr lang="fr-FR" altLang="en-US" sz="20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3FFC59F-0E80-4321-8CD3-5F49AE0E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Plan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>
            <a:extLst>
              <a:ext uri="{FF2B5EF4-FFF2-40B4-BE49-F238E27FC236}">
                <a16:creationId xmlns:a16="http://schemas.microsoft.com/office/drawing/2014/main" id="{9BD3B398-09B0-459F-8C11-864323758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916113"/>
            <a:ext cx="0" cy="410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Line 3">
            <a:extLst>
              <a:ext uri="{FF2B5EF4-FFF2-40B4-BE49-F238E27FC236}">
                <a16:creationId xmlns:a16="http://schemas.microsoft.com/office/drawing/2014/main" id="{CE04AA8F-2012-4DB6-B385-FFA82775B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789363"/>
            <a:ext cx="633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Oval 4">
            <a:extLst>
              <a:ext uri="{FF2B5EF4-FFF2-40B4-BE49-F238E27FC236}">
                <a16:creationId xmlns:a16="http://schemas.microsoft.com/office/drawing/2014/main" id="{8029E63E-069E-4B91-8C38-0DBBE53D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7893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Oval 5">
            <a:extLst>
              <a:ext uri="{FF2B5EF4-FFF2-40B4-BE49-F238E27FC236}">
                <a16:creationId xmlns:a16="http://schemas.microsoft.com/office/drawing/2014/main" id="{3CE0F3B8-1F3D-4B3C-A1E3-BD174C27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5734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id="{D434B18C-0525-4EDC-A015-33D16798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9338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id="{BC80C67B-A9F6-49E1-AD82-0C9E8832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3575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BBC93FB4-CC58-439F-8635-07C1D477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5085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EB91E652-37ED-4FCF-91E0-B308D283B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2131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F4A91F4C-8296-4D60-AC65-AFE5EBC4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2211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Oval 11">
            <a:extLst>
              <a:ext uri="{FF2B5EF4-FFF2-40B4-BE49-F238E27FC236}">
                <a16:creationId xmlns:a16="http://schemas.microsoft.com/office/drawing/2014/main" id="{6FFB039B-DA4A-43C2-A97F-B2B35B9E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Oval 12">
            <a:extLst>
              <a:ext uri="{FF2B5EF4-FFF2-40B4-BE49-F238E27FC236}">
                <a16:creationId xmlns:a16="http://schemas.microsoft.com/office/drawing/2014/main" id="{096561E8-5902-49F8-8E61-B8EF608E0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052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Oval 13">
            <a:extLst>
              <a:ext uri="{FF2B5EF4-FFF2-40B4-BE49-F238E27FC236}">
                <a16:creationId xmlns:a16="http://schemas.microsoft.com/office/drawing/2014/main" id="{35BBE737-9872-4FC3-B593-09EF4D78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Oval 14">
            <a:extLst>
              <a:ext uri="{FF2B5EF4-FFF2-40B4-BE49-F238E27FC236}">
                <a16:creationId xmlns:a16="http://schemas.microsoft.com/office/drawing/2014/main" id="{B9F2F93E-95A9-4B56-BFBC-D4C0C52B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20503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Oval 15">
            <a:extLst>
              <a:ext uri="{FF2B5EF4-FFF2-40B4-BE49-F238E27FC236}">
                <a16:creationId xmlns:a16="http://schemas.microsoft.com/office/drawing/2014/main" id="{ECBDAE82-DFBD-4689-82FA-7C6AC71C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4290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Oval 16">
            <a:extLst>
              <a:ext uri="{FF2B5EF4-FFF2-40B4-BE49-F238E27FC236}">
                <a16:creationId xmlns:a16="http://schemas.microsoft.com/office/drawing/2014/main" id="{E77DEBE9-2E9C-4505-998C-76D2F129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4370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Oval 17">
            <a:extLst>
              <a:ext uri="{FF2B5EF4-FFF2-40B4-BE49-F238E27FC236}">
                <a16:creationId xmlns:a16="http://schemas.microsoft.com/office/drawing/2014/main" id="{659CC410-1EC0-47FD-B5F4-02342622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9418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Oval 18">
            <a:extLst>
              <a:ext uri="{FF2B5EF4-FFF2-40B4-BE49-F238E27FC236}">
                <a16:creationId xmlns:a16="http://schemas.microsoft.com/office/drawing/2014/main" id="{31388980-87BA-4201-8583-844C27DA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0133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Oval 19">
            <a:extLst>
              <a:ext uri="{FF2B5EF4-FFF2-40B4-BE49-F238E27FC236}">
                <a16:creationId xmlns:a16="http://schemas.microsoft.com/office/drawing/2014/main" id="{422EAF0A-6A84-447D-BFA1-01B8AA7A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290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Text Box 20">
            <a:extLst>
              <a:ext uri="{FF2B5EF4-FFF2-40B4-BE49-F238E27FC236}">
                <a16:creationId xmlns:a16="http://schemas.microsoft.com/office/drawing/2014/main" id="{EBB6B572-3E48-420E-9A3B-51773BAA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1450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Symbol" panose="05050102010706020507" pitchFamily="18" charset="2"/>
              </a:rPr>
              <a:t>e</a:t>
            </a:r>
            <a:r>
              <a:rPr lang="fr-FR" altLang="en-US" sz="2400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5013" name="Text Box 21">
            <a:extLst>
              <a:ext uri="{FF2B5EF4-FFF2-40B4-BE49-F238E27FC236}">
                <a16:creationId xmlns:a16="http://schemas.microsoft.com/office/drawing/2014/main" id="{E556D856-159B-4674-9E6B-5148C296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35756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5014" name="Text Box 22">
            <a:extLst>
              <a:ext uri="{FF2B5EF4-FFF2-40B4-BE49-F238E27FC236}">
                <a16:creationId xmlns:a16="http://schemas.microsoft.com/office/drawing/2014/main" id="{CBC76416-749E-41A3-884A-193EA562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08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Le fuseau: La variance des résidus n’est pas indépendante des valeurs de x. Des corrections doivent être apportées (courbe log. log p.e.)</a:t>
            </a:r>
          </a:p>
        </p:txBody>
      </p:sp>
      <p:sp>
        <p:nvSpPr>
          <p:cNvPr id="85015" name="Oval 23">
            <a:extLst>
              <a:ext uri="{FF2B5EF4-FFF2-40B4-BE49-F238E27FC236}">
                <a16:creationId xmlns:a16="http://schemas.microsoft.com/office/drawing/2014/main" id="{68D27EB9-2CB1-4D19-9B56-836F193A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4451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Oval 24">
            <a:extLst>
              <a:ext uri="{FF2B5EF4-FFF2-40B4-BE49-F238E27FC236}">
                <a16:creationId xmlns:a16="http://schemas.microsoft.com/office/drawing/2014/main" id="{D1D24B01-2570-4691-BCFE-AF0CA9D25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5165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Oval 25">
            <a:extLst>
              <a:ext uri="{FF2B5EF4-FFF2-40B4-BE49-F238E27FC236}">
                <a16:creationId xmlns:a16="http://schemas.microsoft.com/office/drawing/2014/main" id="{3E5F9414-477E-441F-AC4E-F290967F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3736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Oval 26">
            <a:extLst>
              <a:ext uri="{FF2B5EF4-FFF2-40B4-BE49-F238E27FC236}">
                <a16:creationId xmlns:a16="http://schemas.microsoft.com/office/drawing/2014/main" id="{04FE6B67-154F-41A5-9FF2-95CC7B42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244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Oval 27">
            <a:extLst>
              <a:ext uri="{FF2B5EF4-FFF2-40B4-BE49-F238E27FC236}">
                <a16:creationId xmlns:a16="http://schemas.microsoft.com/office/drawing/2014/main" id="{4ECC2407-4F8B-41C7-9D27-B0CECC8C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1497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Oval 28">
            <a:extLst>
              <a:ext uri="{FF2B5EF4-FFF2-40B4-BE49-F238E27FC236}">
                <a16:creationId xmlns:a16="http://schemas.microsoft.com/office/drawing/2014/main" id="{EFF125A1-CF99-410B-900E-119A75EC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Oval 29">
            <a:extLst>
              <a:ext uri="{FF2B5EF4-FFF2-40B4-BE49-F238E27FC236}">
                <a16:creationId xmlns:a16="http://schemas.microsoft.com/office/drawing/2014/main" id="{D9A09B6C-4575-4DCD-9167-6150649C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7647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Oval 30">
            <a:extLst>
              <a:ext uri="{FF2B5EF4-FFF2-40B4-BE49-F238E27FC236}">
                <a16:creationId xmlns:a16="http://schemas.microsoft.com/office/drawing/2014/main" id="{06E66C98-6D10-49E0-A5CF-338E4AFA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55733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Oval 31">
            <a:extLst>
              <a:ext uri="{FF2B5EF4-FFF2-40B4-BE49-F238E27FC236}">
                <a16:creationId xmlns:a16="http://schemas.microsoft.com/office/drawing/2014/main" id="{A8DAE420-73D4-444F-B7BB-661F62F2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63683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Oval 32">
            <a:extLst>
              <a:ext uri="{FF2B5EF4-FFF2-40B4-BE49-F238E27FC236}">
                <a16:creationId xmlns:a16="http://schemas.microsoft.com/office/drawing/2014/main" id="{CA04E416-F770-4F4B-B6B0-00A7DA91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73405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Oval 33">
            <a:extLst>
              <a:ext uri="{FF2B5EF4-FFF2-40B4-BE49-F238E27FC236}">
                <a16:creationId xmlns:a16="http://schemas.microsoft.com/office/drawing/2014/main" id="{ECFDE23B-DA46-4F89-B4C1-1251B2E0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Oval 34">
            <a:extLst>
              <a:ext uri="{FF2B5EF4-FFF2-40B4-BE49-F238E27FC236}">
                <a16:creationId xmlns:a16="http://schemas.microsoft.com/office/drawing/2014/main" id="{A559C8D5-4B18-48CE-952B-71222D276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368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Oval 35">
            <a:extLst>
              <a:ext uri="{FF2B5EF4-FFF2-40B4-BE49-F238E27FC236}">
                <a16:creationId xmlns:a16="http://schemas.microsoft.com/office/drawing/2014/main" id="{A0D38CBB-7A10-4A40-B520-16182632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732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8" name="Text Box 36">
            <a:extLst>
              <a:ext uri="{FF2B5EF4-FFF2-40B4-BE49-F238E27FC236}">
                <a16:creationId xmlns:a16="http://schemas.microsoft.com/office/drawing/2014/main" id="{C522E1A3-B1F1-447A-9C70-B1E8597F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Et les résidus…?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>
            <a:extLst>
              <a:ext uri="{FF2B5EF4-FFF2-40B4-BE49-F238E27FC236}">
                <a16:creationId xmlns:a16="http://schemas.microsoft.com/office/drawing/2014/main" id="{F2FEE8BD-B956-4DDA-9C3F-2E9BF9E8B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412875"/>
            <a:ext cx="0" cy="410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Line 3">
            <a:extLst>
              <a:ext uri="{FF2B5EF4-FFF2-40B4-BE49-F238E27FC236}">
                <a16:creationId xmlns:a16="http://schemas.microsoft.com/office/drawing/2014/main" id="{36672382-3C1B-42EC-A9D1-AB7FF4726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286125"/>
            <a:ext cx="633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Oval 4">
            <a:extLst>
              <a:ext uri="{FF2B5EF4-FFF2-40B4-BE49-F238E27FC236}">
                <a16:creationId xmlns:a16="http://schemas.microsoft.com/office/drawing/2014/main" id="{6D12327A-0077-4B6B-9004-51F35F11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29418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Oval 5">
            <a:extLst>
              <a:ext uri="{FF2B5EF4-FFF2-40B4-BE49-F238E27FC236}">
                <a16:creationId xmlns:a16="http://schemas.microsoft.com/office/drawing/2014/main" id="{0529438B-F25D-46E3-B633-9B9C27D0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1416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Oval 6">
            <a:extLst>
              <a:ext uri="{FF2B5EF4-FFF2-40B4-BE49-F238E27FC236}">
                <a16:creationId xmlns:a16="http://schemas.microsoft.com/office/drawing/2014/main" id="{10159F55-5C0E-4C1C-B635-64B61487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893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Oval 7">
            <a:extLst>
              <a:ext uri="{FF2B5EF4-FFF2-40B4-BE49-F238E27FC236}">
                <a16:creationId xmlns:a16="http://schemas.microsoft.com/office/drawing/2014/main" id="{6D1939A9-A7B7-4585-B103-885EFD2D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64648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Oval 8">
            <a:extLst>
              <a:ext uri="{FF2B5EF4-FFF2-40B4-BE49-F238E27FC236}">
                <a16:creationId xmlns:a16="http://schemas.microsoft.com/office/drawing/2014/main" id="{D9A00C75-B88E-4BAE-9C22-A80CF074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211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Oval 9">
            <a:extLst>
              <a:ext uri="{FF2B5EF4-FFF2-40B4-BE49-F238E27FC236}">
                <a16:creationId xmlns:a16="http://schemas.microsoft.com/office/drawing/2014/main" id="{D596B401-E7AC-4C21-94FF-4BC8BDD1A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8462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Oval 10">
            <a:extLst>
              <a:ext uri="{FF2B5EF4-FFF2-40B4-BE49-F238E27FC236}">
                <a16:creationId xmlns:a16="http://schemas.microsoft.com/office/drawing/2014/main" id="{C4BEC527-8939-4275-8EFC-A04C4F68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43058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Oval 11">
            <a:extLst>
              <a:ext uri="{FF2B5EF4-FFF2-40B4-BE49-F238E27FC236}">
                <a16:creationId xmlns:a16="http://schemas.microsoft.com/office/drawing/2014/main" id="{01F810C9-3AC2-487F-ADEB-9711ED5D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9257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Oval 12">
            <a:extLst>
              <a:ext uri="{FF2B5EF4-FFF2-40B4-BE49-F238E27FC236}">
                <a16:creationId xmlns:a16="http://schemas.microsoft.com/office/drawing/2014/main" id="{51048CA0-ADD2-4DD4-B8C9-7B7A94BA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2131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Oval 13">
            <a:extLst>
              <a:ext uri="{FF2B5EF4-FFF2-40B4-BE49-F238E27FC236}">
                <a16:creationId xmlns:a16="http://schemas.microsoft.com/office/drawing/2014/main" id="{AF7BCF7E-4FE5-43AA-B240-0EFBD68B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77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Oval 14">
            <a:extLst>
              <a:ext uri="{FF2B5EF4-FFF2-40B4-BE49-F238E27FC236}">
                <a16:creationId xmlns:a16="http://schemas.microsoft.com/office/drawing/2014/main" id="{D60F986C-26C6-4036-BD8F-C79DC38F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018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Oval 15">
            <a:extLst>
              <a:ext uri="{FF2B5EF4-FFF2-40B4-BE49-F238E27FC236}">
                <a16:creationId xmlns:a16="http://schemas.microsoft.com/office/drawing/2014/main" id="{6E022D48-ACD6-40E8-8E51-CC2BFFE0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8543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Oval 16">
            <a:extLst>
              <a:ext uri="{FF2B5EF4-FFF2-40B4-BE49-F238E27FC236}">
                <a16:creationId xmlns:a16="http://schemas.microsoft.com/office/drawing/2014/main" id="{D04E3011-D37B-4942-A940-549DAF66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93738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Oval 17">
            <a:extLst>
              <a:ext uri="{FF2B5EF4-FFF2-40B4-BE49-F238E27FC236}">
                <a16:creationId xmlns:a16="http://schemas.microsoft.com/office/drawing/2014/main" id="{24444F84-7AC9-4AFC-993B-068C700D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2093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Oval 18">
            <a:extLst>
              <a:ext uri="{FF2B5EF4-FFF2-40B4-BE49-F238E27FC236}">
                <a16:creationId xmlns:a16="http://schemas.microsoft.com/office/drawing/2014/main" id="{3971A879-B88A-4246-B4D6-E29BECAD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893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Oval 19">
            <a:extLst>
              <a:ext uri="{FF2B5EF4-FFF2-40B4-BE49-F238E27FC236}">
                <a16:creationId xmlns:a16="http://schemas.microsoft.com/office/drawing/2014/main" id="{3ED3131C-F700-48F7-A41F-BE0BFE11C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2780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Text Box 20">
            <a:extLst>
              <a:ext uri="{FF2B5EF4-FFF2-40B4-BE49-F238E27FC236}">
                <a16:creationId xmlns:a16="http://schemas.microsoft.com/office/drawing/2014/main" id="{6AF025D3-A56B-4EC5-97C7-139266AF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112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Symbol" panose="05050102010706020507" pitchFamily="18" charset="2"/>
              </a:rPr>
              <a:t>e</a:t>
            </a:r>
            <a:r>
              <a:rPr lang="fr-FR" altLang="en-US" sz="2400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6037" name="Text Box 21">
            <a:extLst>
              <a:ext uri="{FF2B5EF4-FFF2-40B4-BE49-F238E27FC236}">
                <a16:creationId xmlns:a16="http://schemas.microsoft.com/office/drawing/2014/main" id="{BBDE7D08-BE42-4D04-907D-9080A4DE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8733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6038" name="Text Box 22">
            <a:extLst>
              <a:ext uri="{FF2B5EF4-FFF2-40B4-BE49-F238E27FC236}">
                <a16:creationId xmlns:a16="http://schemas.microsoft.com/office/drawing/2014/main" id="{71672268-63D7-4BED-9A0C-0A1B1BC9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06988"/>
            <a:ext cx="7129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Bande oblique: Relation entre les résidus et la variable </a:t>
            </a:r>
            <a:r>
              <a:rPr lang="fr-FR" altLang="en-US" sz="2000" i="1"/>
              <a:t>x</a:t>
            </a:r>
            <a:r>
              <a:rPr lang="fr-FR" altLang="en-US" sz="2000"/>
              <a:t>. Si </a:t>
            </a:r>
            <a:r>
              <a:rPr lang="fr-FR" altLang="en-US" sz="2000" i="1"/>
              <a:t>x </a:t>
            </a:r>
            <a:r>
              <a:rPr lang="fr-FR" altLang="en-US" sz="2000"/>
              <a:t>n’est pas dans le modèle, il faudrait l’introduire, ou erreur importante.</a:t>
            </a:r>
          </a:p>
        </p:txBody>
      </p:sp>
      <p:sp>
        <p:nvSpPr>
          <p:cNvPr id="86039" name="Oval 23">
            <a:extLst>
              <a:ext uri="{FF2B5EF4-FFF2-40B4-BE49-F238E27FC236}">
                <a16:creationId xmlns:a16="http://schemas.microsoft.com/office/drawing/2014/main" id="{3C41BA81-F215-45E1-8089-7E7AA354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7098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Text Box 24">
            <a:extLst>
              <a:ext uri="{FF2B5EF4-FFF2-40B4-BE49-F238E27FC236}">
                <a16:creationId xmlns:a16="http://schemas.microsoft.com/office/drawing/2014/main" id="{9E2636A7-1948-48B4-A8BF-BB900385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Et les résidus…?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>
            <a:extLst>
              <a:ext uri="{FF2B5EF4-FFF2-40B4-BE49-F238E27FC236}">
                <a16:creationId xmlns:a16="http://schemas.microsoft.com/office/drawing/2014/main" id="{7FC56680-F846-4F15-81B2-6E66D9AF21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8088" y="1176338"/>
            <a:ext cx="0" cy="410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Line 3">
            <a:extLst>
              <a:ext uri="{FF2B5EF4-FFF2-40B4-BE49-F238E27FC236}">
                <a16:creationId xmlns:a16="http://schemas.microsoft.com/office/drawing/2014/main" id="{A3E8BA0D-770A-4B4F-A847-F30424544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3049588"/>
            <a:ext cx="633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Oval 4">
            <a:extLst>
              <a:ext uri="{FF2B5EF4-FFF2-40B4-BE49-F238E27FC236}">
                <a16:creationId xmlns:a16="http://schemas.microsoft.com/office/drawing/2014/main" id="{A4C1CA96-71E0-4DE8-A36B-4710226D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4057650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>
            <a:extLst>
              <a:ext uri="{FF2B5EF4-FFF2-40B4-BE49-F238E27FC236}">
                <a16:creationId xmlns:a16="http://schemas.microsoft.com/office/drawing/2014/main" id="{7FBDA9CD-BE8E-4F93-9DBF-9FE046C9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2112963"/>
            <a:ext cx="144463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Oval 6">
            <a:extLst>
              <a:ext uri="{FF2B5EF4-FFF2-40B4-BE49-F238E27FC236}">
                <a16:creationId xmlns:a16="http://schemas.microsoft.com/office/drawing/2014/main" id="{2D487E71-D334-4D39-AFDD-9AC51B8BF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5528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Oval 7">
            <a:extLst>
              <a:ext uri="{FF2B5EF4-FFF2-40B4-BE49-F238E27FC236}">
                <a16:creationId xmlns:a16="http://schemas.microsoft.com/office/drawing/2014/main" id="{F8D48B34-7C61-4E15-B078-00EF07A3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2574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Oval 8">
            <a:extLst>
              <a:ext uri="{FF2B5EF4-FFF2-40B4-BE49-F238E27FC236}">
                <a16:creationId xmlns:a16="http://schemas.microsoft.com/office/drawing/2014/main" id="{7CC34ACF-EB4B-4D64-BD46-C86786D1C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45608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Oval 9">
            <a:extLst>
              <a:ext uri="{FF2B5EF4-FFF2-40B4-BE49-F238E27FC236}">
                <a16:creationId xmlns:a16="http://schemas.microsoft.com/office/drawing/2014/main" id="{D9E8D27C-5054-4267-9E20-43BE6AFE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8256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Oval 10">
            <a:extLst>
              <a:ext uri="{FF2B5EF4-FFF2-40B4-BE49-F238E27FC236}">
                <a16:creationId xmlns:a16="http://schemas.microsoft.com/office/drawing/2014/main" id="{D8027026-7F99-4E4E-9990-58EEE789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34813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Oval 11">
            <a:extLst>
              <a:ext uri="{FF2B5EF4-FFF2-40B4-BE49-F238E27FC236}">
                <a16:creationId xmlns:a16="http://schemas.microsoft.com/office/drawing/2014/main" id="{088AB8CB-CBA5-4E85-8899-7D2B07F5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1968500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Oval 12">
            <a:extLst>
              <a:ext uri="{FF2B5EF4-FFF2-40B4-BE49-F238E27FC236}">
                <a16:creationId xmlns:a16="http://schemas.microsoft.com/office/drawing/2014/main" id="{35C70111-256E-4042-B1EB-A9389891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32654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Oval 13">
            <a:extLst>
              <a:ext uri="{FF2B5EF4-FFF2-40B4-BE49-F238E27FC236}">
                <a16:creationId xmlns:a16="http://schemas.microsoft.com/office/drawing/2014/main" id="{9CF3E5F2-8F87-4499-AFC6-77C3AF7C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3768725"/>
            <a:ext cx="144462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>
            <a:extLst>
              <a:ext uri="{FF2B5EF4-FFF2-40B4-BE49-F238E27FC236}">
                <a16:creationId xmlns:a16="http://schemas.microsoft.com/office/drawing/2014/main" id="{94C39D0B-2242-41BB-BFB6-F09A41B8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146526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Oval 15">
            <a:extLst>
              <a:ext uri="{FF2B5EF4-FFF2-40B4-BE49-F238E27FC236}">
                <a16:creationId xmlns:a16="http://schemas.microsoft.com/office/drawing/2014/main" id="{586998C6-2961-4D03-AA58-29CE2838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5" y="26892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>
            <a:extLst>
              <a:ext uri="{FF2B5EF4-FFF2-40B4-BE49-F238E27FC236}">
                <a16:creationId xmlns:a16="http://schemas.microsoft.com/office/drawing/2014/main" id="{F81BF9C1-4AE8-4D77-A168-F677D605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36972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Oval 17">
            <a:extLst>
              <a:ext uri="{FF2B5EF4-FFF2-40B4-BE49-F238E27FC236}">
                <a16:creationId xmlns:a16="http://schemas.microsoft.com/office/drawing/2014/main" id="{20009E7A-4AF9-4904-8C49-15F1A2DD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4202113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Oval 18">
            <a:extLst>
              <a:ext uri="{FF2B5EF4-FFF2-40B4-BE49-F238E27FC236}">
                <a16:creationId xmlns:a16="http://schemas.microsoft.com/office/drawing/2014/main" id="{9C817AC4-F68F-4DFD-9AFA-C5F0AAD5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4129088"/>
            <a:ext cx="144462" cy="1444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Oval 19">
            <a:extLst>
              <a:ext uri="{FF2B5EF4-FFF2-40B4-BE49-F238E27FC236}">
                <a16:creationId xmlns:a16="http://schemas.microsoft.com/office/drawing/2014/main" id="{0BB940D0-1460-4E4B-9572-2A234CCA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2689225"/>
            <a:ext cx="144463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Text Box 20">
            <a:extLst>
              <a:ext uri="{FF2B5EF4-FFF2-40B4-BE49-F238E27FC236}">
                <a16:creationId xmlns:a16="http://schemas.microsoft.com/office/drawing/2014/main" id="{02CF85FD-01E0-464B-B475-6AB903C9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7472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Symbol" panose="05050102010706020507" pitchFamily="18" charset="2"/>
              </a:rPr>
              <a:t>e</a:t>
            </a:r>
            <a:r>
              <a:rPr lang="fr-FR" altLang="en-US" sz="2400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7061" name="Text Box 21">
            <a:extLst>
              <a:ext uri="{FF2B5EF4-FFF2-40B4-BE49-F238E27FC236}">
                <a16:creationId xmlns:a16="http://schemas.microsoft.com/office/drawing/2014/main" id="{F36F736B-2C26-4798-89D2-ED0CD81E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636838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7062" name="Text Box 22">
            <a:extLst>
              <a:ext uri="{FF2B5EF4-FFF2-40B4-BE49-F238E27FC236}">
                <a16:creationId xmlns:a16="http://schemas.microsoft.com/office/drawing/2014/main" id="{C49D61D9-00FB-47CA-B331-77054F5B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08613"/>
            <a:ext cx="883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Bande horizontale: les conditions d’application sont suffisamment respectées</a:t>
            </a:r>
          </a:p>
        </p:txBody>
      </p:sp>
      <p:sp>
        <p:nvSpPr>
          <p:cNvPr id="87063" name="Text Box 23">
            <a:extLst>
              <a:ext uri="{FF2B5EF4-FFF2-40B4-BE49-F238E27FC236}">
                <a16:creationId xmlns:a16="http://schemas.microsoft.com/office/drawing/2014/main" id="{E199C031-98EA-4862-9047-8E385604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Et les résidus…?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>
            <a:extLst>
              <a:ext uri="{FF2B5EF4-FFF2-40B4-BE49-F238E27FC236}">
                <a16:creationId xmlns:a16="http://schemas.microsoft.com/office/drawing/2014/main" id="{3A3D9667-C7F5-4F53-9577-84839598B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44525"/>
            <a:ext cx="0" cy="121920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Line 3">
            <a:extLst>
              <a:ext uri="{FF2B5EF4-FFF2-40B4-BE49-F238E27FC236}">
                <a16:creationId xmlns:a16="http://schemas.microsoft.com/office/drawing/2014/main" id="{737E5403-F3EA-490F-BEA4-EA5B532F9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101725"/>
            <a:ext cx="14287" cy="506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Line 4">
            <a:extLst>
              <a:ext uri="{FF2B5EF4-FFF2-40B4-BE49-F238E27FC236}">
                <a16:creationId xmlns:a16="http://schemas.microsoft.com/office/drawing/2014/main" id="{F9924B73-68E7-4D86-A581-6D2149860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73405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Line 5">
            <a:extLst>
              <a:ext uri="{FF2B5EF4-FFF2-40B4-BE49-F238E27FC236}">
                <a16:creationId xmlns:a16="http://schemas.microsoft.com/office/drawing/2014/main" id="{6FF45CC5-B045-432B-9AC5-A1F2233EF5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568325"/>
            <a:ext cx="6248400" cy="5410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70" name="Object 6">
            <a:extLst>
              <a:ext uri="{FF2B5EF4-FFF2-40B4-BE49-F238E27FC236}">
                <a16:creationId xmlns:a16="http://schemas.microsoft.com/office/drawing/2014/main" id="{C2FD79C2-88FD-4BFC-939A-67E35C70EC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75" y="3505200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90440" progId="Equation.3">
                  <p:embed/>
                </p:oleObj>
              </mc:Choice>
              <mc:Fallback>
                <p:oleObj name="Equation" r:id="rId2" imgW="13968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505200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7">
            <a:extLst>
              <a:ext uri="{FF2B5EF4-FFF2-40B4-BE49-F238E27FC236}">
                <a16:creationId xmlns:a16="http://schemas.microsoft.com/office/drawing/2014/main" id="{709D1BCD-DEE5-48F8-9DFC-C375D4D6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0668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y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A8BFE58F-8768-46E6-810D-3CE4EC5E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64008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x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88073" name="Oval 9">
            <a:extLst>
              <a:ext uri="{FF2B5EF4-FFF2-40B4-BE49-F238E27FC236}">
                <a16:creationId xmlns:a16="http://schemas.microsoft.com/office/drawing/2014/main" id="{3A184C32-CFC0-4BEA-A9BF-ABA30461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7593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Oval 10">
            <a:extLst>
              <a:ext uri="{FF2B5EF4-FFF2-40B4-BE49-F238E27FC236}">
                <a16:creationId xmlns:a16="http://schemas.microsoft.com/office/drawing/2014/main" id="{509C3266-5E1B-4BB7-BDE6-F0980EC6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971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>
            <a:extLst>
              <a:ext uri="{FF2B5EF4-FFF2-40B4-BE49-F238E27FC236}">
                <a16:creationId xmlns:a16="http://schemas.microsoft.com/office/drawing/2014/main" id="{4D93E683-A7B4-43B8-AB50-20260E1E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973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>
            <a:extLst>
              <a:ext uri="{FF2B5EF4-FFF2-40B4-BE49-F238E27FC236}">
                <a16:creationId xmlns:a16="http://schemas.microsoft.com/office/drawing/2014/main" id="{2D71CD95-E104-49AA-9225-2F85D175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353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Oval 13">
            <a:extLst>
              <a:ext uri="{FF2B5EF4-FFF2-40B4-BE49-F238E27FC236}">
                <a16:creationId xmlns:a16="http://schemas.microsoft.com/office/drawing/2014/main" id="{B9CD0FBA-D66D-4AD8-8D72-36F5CD55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9023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Oval 14">
            <a:extLst>
              <a:ext uri="{FF2B5EF4-FFF2-40B4-BE49-F238E27FC236}">
                <a16:creationId xmlns:a16="http://schemas.microsoft.com/office/drawing/2014/main" id="{45ABB624-060D-49B9-B473-C7B8A957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117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Oval 15">
            <a:extLst>
              <a:ext uri="{FF2B5EF4-FFF2-40B4-BE49-F238E27FC236}">
                <a16:creationId xmlns:a16="http://schemas.microsoft.com/office/drawing/2014/main" id="{43290032-F345-4739-8B94-BC1E2253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639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Oval 16">
            <a:extLst>
              <a:ext uri="{FF2B5EF4-FFF2-40B4-BE49-F238E27FC236}">
                <a16:creationId xmlns:a16="http://schemas.microsoft.com/office/drawing/2014/main" id="{A10A3977-DA9F-49A4-98DE-12103E9E7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019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Oval 17">
            <a:extLst>
              <a:ext uri="{FF2B5EF4-FFF2-40B4-BE49-F238E27FC236}">
                <a16:creationId xmlns:a16="http://schemas.microsoft.com/office/drawing/2014/main" id="{718F4D50-2737-4516-9E13-161E79C4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683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Oval 18">
            <a:extLst>
              <a:ext uri="{FF2B5EF4-FFF2-40B4-BE49-F238E27FC236}">
                <a16:creationId xmlns:a16="http://schemas.microsoft.com/office/drawing/2014/main" id="{5CC3204A-B5D2-42FA-9417-BA52CCE2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92725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Line 19">
            <a:extLst>
              <a:ext uri="{FF2B5EF4-FFF2-40B4-BE49-F238E27FC236}">
                <a16:creationId xmlns:a16="http://schemas.microsoft.com/office/drawing/2014/main" id="{55CF096A-D640-4946-813C-6F0785795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68725"/>
            <a:ext cx="6248400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43B49F2F-33F3-4666-B5C3-1B43BFDD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38200"/>
            <a:ext cx="1603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Variation</a:t>
            </a:r>
          </a:p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inexpliquée</a:t>
            </a:r>
          </a:p>
        </p:txBody>
      </p:sp>
      <p:sp>
        <p:nvSpPr>
          <p:cNvPr id="88085" name="Line 21">
            <a:extLst>
              <a:ext uri="{FF2B5EF4-FFF2-40B4-BE49-F238E27FC236}">
                <a16:creationId xmlns:a16="http://schemas.microsoft.com/office/drawing/2014/main" id="{FDE5D395-7A11-424D-97B3-0F59ABE9F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863725"/>
            <a:ext cx="0" cy="1905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67617C47-4072-4920-A960-D850EB16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320925"/>
            <a:ext cx="136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Variation</a:t>
            </a:r>
          </a:p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expliquée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5D9F6FC0-893C-4D25-91AD-A1F03C5CB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600200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Variation</a:t>
            </a:r>
          </a:p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totale</a:t>
            </a:r>
          </a:p>
        </p:txBody>
      </p:sp>
      <p:sp>
        <p:nvSpPr>
          <p:cNvPr id="88088" name="Line 24">
            <a:extLst>
              <a:ext uri="{FF2B5EF4-FFF2-40B4-BE49-F238E27FC236}">
                <a16:creationId xmlns:a16="http://schemas.microsoft.com/office/drawing/2014/main" id="{9F7C100B-52D9-4456-91FB-D5ED9ED69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609600"/>
            <a:ext cx="0" cy="3124200"/>
          </a:xfrm>
          <a:prstGeom prst="line">
            <a:avLst/>
          </a:prstGeom>
          <a:noFill/>
          <a:ln w="63500">
            <a:solidFill>
              <a:srgbClr val="000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Oval 25">
            <a:extLst>
              <a:ext uri="{FF2B5EF4-FFF2-40B4-BE49-F238E27FC236}">
                <a16:creationId xmlns:a16="http://schemas.microsoft.com/office/drawing/2014/main" id="{841E740F-9F25-4004-AFBE-F4364EE3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219200"/>
            <a:ext cx="228600" cy="228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90" name="Object 26">
            <a:extLst>
              <a:ext uri="{FF2B5EF4-FFF2-40B4-BE49-F238E27FC236}">
                <a16:creationId xmlns:a16="http://schemas.microsoft.com/office/drawing/2014/main" id="{289D353A-0F9B-47C6-99D9-F0A06AF78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325" y="381000"/>
          <a:ext cx="409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81000"/>
                        <a:ext cx="409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1" name="Object 27">
            <a:extLst>
              <a:ext uri="{FF2B5EF4-FFF2-40B4-BE49-F238E27FC236}">
                <a16:creationId xmlns:a16="http://schemas.microsoft.com/office/drawing/2014/main" id="{D031EF49-BB3C-4136-AF66-971982D66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325" y="1677988"/>
          <a:ext cx="4095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1677988"/>
                        <a:ext cx="4095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2" name="Oval 28">
            <a:extLst>
              <a:ext uri="{FF2B5EF4-FFF2-40B4-BE49-F238E27FC236}">
                <a16:creationId xmlns:a16="http://schemas.microsoft.com/office/drawing/2014/main" id="{8C02D0B7-F063-467B-8F47-F449AB44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29">
            <a:extLst>
              <a:ext uri="{FF2B5EF4-FFF2-40B4-BE49-F238E27FC236}">
                <a16:creationId xmlns:a16="http://schemas.microsoft.com/office/drawing/2014/main" id="{095431E2-6083-42D8-9696-785DDE29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5486400" cy="685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Text Box 30">
            <a:extLst>
              <a:ext uri="{FF2B5EF4-FFF2-40B4-BE49-F238E27FC236}">
                <a16:creationId xmlns:a16="http://schemas.microsoft.com/office/drawing/2014/main" id="{146DA3DC-DFB3-4328-A78D-7CA4FBD8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>
                <a:latin typeface="Times New Roman" panose="02020603050405020304" pitchFamily="18" charset="0"/>
              </a:rPr>
              <a:t>R</a:t>
            </a:r>
            <a:r>
              <a:rPr lang="fr-FR" altLang="en-US" sz="2400" baseline="30000">
                <a:latin typeface="Times New Roman" panose="02020603050405020304" pitchFamily="18" charset="0"/>
              </a:rPr>
              <a:t>2</a:t>
            </a:r>
            <a:r>
              <a:rPr lang="fr-FR" altLang="en-US" sz="2400">
                <a:latin typeface="Times New Roman" panose="02020603050405020304" pitchFamily="18" charset="0"/>
              </a:rPr>
              <a:t> = Variation expliquée / variation totale </a:t>
            </a:r>
          </a:p>
        </p:txBody>
      </p:sp>
      <p:sp>
        <p:nvSpPr>
          <p:cNvPr id="88095" name="Text Box 31">
            <a:extLst>
              <a:ext uri="{FF2B5EF4-FFF2-40B4-BE49-F238E27FC236}">
                <a16:creationId xmlns:a16="http://schemas.microsoft.com/office/drawing/2014/main" id="{2CF39C37-F480-4290-AB18-49B13C71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Le coefficient de détermination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DE999E9-28A3-4ED5-A934-A81EFA6E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38600"/>
            <a:ext cx="5486400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6CA08AD-D590-4B3C-B8A8-DE530468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72390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092" name="Object 4">
            <a:extLst>
              <a:ext uri="{FF2B5EF4-FFF2-40B4-BE49-F238E27FC236}">
                <a16:creationId xmlns:a16="http://schemas.microsoft.com/office/drawing/2014/main" id="{395F72F2-74AD-4E71-8AFD-E1A18B95C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1158875"/>
          <a:ext cx="6794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79360" progId="Equation.3">
                  <p:embed/>
                </p:oleObj>
              </mc:Choice>
              <mc:Fallback>
                <p:oleObj name="Equation" r:id="rId2" imgW="271764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158875"/>
                        <a:ext cx="67945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>
            <a:extLst>
              <a:ext uri="{FF2B5EF4-FFF2-40B4-BE49-F238E27FC236}">
                <a16:creationId xmlns:a16="http://schemas.microsoft.com/office/drawing/2014/main" id="{A58C77B8-5031-4011-9C8A-C7CDB060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79638"/>
            <a:ext cx="231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Somme des carrés</a:t>
            </a:r>
          </a:p>
          <a:p>
            <a:pPr eaLnBrk="0" hangingPunct="0"/>
            <a:r>
              <a:rPr lang="fr-FR" altLang="en-US" sz="2000"/>
              <a:t>totale (SC</a:t>
            </a:r>
            <a:r>
              <a:rPr lang="fr-FR" altLang="en-US" sz="2000" baseline="-25000"/>
              <a:t>tot</a:t>
            </a:r>
            <a:r>
              <a:rPr lang="fr-FR" altLang="en-US" sz="2000"/>
              <a:t>)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4818D262-49B0-4673-9D43-E0A3F84A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79638"/>
            <a:ext cx="231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Somme des carrés</a:t>
            </a:r>
          </a:p>
          <a:p>
            <a:pPr eaLnBrk="0" hangingPunct="0"/>
            <a:r>
              <a:rPr lang="fr-FR" altLang="en-US" sz="2000"/>
              <a:t>des résidus (SC</a:t>
            </a:r>
            <a:r>
              <a:rPr lang="fr-FR" altLang="en-US" sz="2000" baseline="-25000"/>
              <a:t>res</a:t>
            </a:r>
            <a:r>
              <a:rPr lang="fr-FR" altLang="en-US" sz="2000"/>
              <a:t>)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0BD8EC43-1643-4A5F-A814-D03EA086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79638"/>
            <a:ext cx="2822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Somme des carrés</a:t>
            </a:r>
          </a:p>
          <a:p>
            <a:pPr eaLnBrk="0" hangingPunct="0"/>
            <a:r>
              <a:rPr lang="fr-FR" altLang="en-US" sz="2000"/>
              <a:t>de la régression (SC</a:t>
            </a:r>
            <a:r>
              <a:rPr lang="fr-FR" altLang="en-US" sz="2000" baseline="-25000"/>
              <a:t>reg</a:t>
            </a:r>
            <a:r>
              <a:rPr lang="fr-FR" altLang="en-US" sz="2000"/>
              <a:t>)</a:t>
            </a: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DCEC1574-F8BD-4B45-96AD-D912C926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46438"/>
            <a:ext cx="709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Variation totale   =  variation inexpliquée + variation expliquée</a:t>
            </a: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107D16A6-ABD5-4004-BDF7-D731B3A8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60838"/>
            <a:ext cx="484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R</a:t>
            </a:r>
            <a:r>
              <a:rPr lang="fr-FR" altLang="en-US" sz="2000" baseline="30000"/>
              <a:t>2</a:t>
            </a:r>
            <a:r>
              <a:rPr lang="fr-FR" altLang="en-US" sz="2000"/>
              <a:t> = Variation expliquée / variation totale 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499F60D3-5488-44B2-94C2-1400B9B3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68863"/>
            <a:ext cx="7523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R</a:t>
            </a:r>
            <a:r>
              <a:rPr lang="fr-FR" altLang="en-US" sz="2000" baseline="30000"/>
              <a:t>2</a:t>
            </a:r>
            <a:r>
              <a:rPr lang="fr-FR" altLang="en-US" sz="2000"/>
              <a:t> est le </a:t>
            </a:r>
            <a:r>
              <a:rPr lang="fr-FR" altLang="en-US" sz="2000" b="1"/>
              <a:t>coefficient de détermination</a:t>
            </a:r>
            <a:r>
              <a:rPr lang="fr-FR" altLang="en-US" sz="2000"/>
              <a:t>, proportion de la variation</a:t>
            </a:r>
          </a:p>
          <a:p>
            <a:pPr eaLnBrk="0" hangingPunct="0"/>
            <a:r>
              <a:rPr lang="fr-FR" altLang="en-US" sz="2000"/>
              <a:t>de </a:t>
            </a:r>
            <a:r>
              <a:rPr lang="fr-FR" altLang="en-US" sz="2000" i="1"/>
              <a:t>y</a:t>
            </a:r>
            <a:r>
              <a:rPr lang="fr-FR" altLang="en-US" sz="2000"/>
              <a:t> qui s’explique par la présence de </a:t>
            </a:r>
            <a:r>
              <a:rPr lang="fr-FR" altLang="en-US" sz="2000" i="1"/>
              <a:t>x.  </a:t>
            </a:r>
          </a:p>
          <a:p>
            <a:pPr eaLnBrk="0" hangingPunct="0"/>
            <a:r>
              <a:rPr lang="fr-FR" altLang="en-US" sz="2000"/>
              <a:t>Plus R</a:t>
            </a:r>
            <a:r>
              <a:rPr lang="fr-FR" altLang="en-US" sz="2000" baseline="30000"/>
              <a:t>2 </a:t>
            </a:r>
            <a:r>
              <a:rPr lang="fr-FR" altLang="en-US" sz="2000"/>
              <a:t>est grand, plus SC</a:t>
            </a:r>
            <a:r>
              <a:rPr lang="fr-FR" altLang="en-US" sz="2000" baseline="-25000"/>
              <a:t>res</a:t>
            </a:r>
            <a:r>
              <a:rPr lang="fr-FR" altLang="en-US" sz="2000"/>
              <a:t> est petit.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CD1A701B-3323-48DA-8529-6DD9FCF4D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Analyse de regression – Le coefficient de détermination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89F3729-95DE-4707-B35F-C80510C1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89363"/>
            <a:ext cx="4953000" cy="1295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46F4F395-71C9-430F-866D-C42780F7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245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Comme nous l’avons déjà vu, il est rare en géologie de trouver des variables normalement distribuées. 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La corrélation paramétrique est donc particulièrement dangereuse car elle donne de forte corrélation en présence de points isolés.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En conséquence on utilisera plutôt une corrélation de rang.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9AF662E9-C7BF-4FB7-832E-76BA2654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064000"/>
            <a:ext cx="417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en-US" sz="2000" b="1"/>
              <a:t>Coefficient de rang de Spearman</a:t>
            </a:r>
            <a:endParaRPr lang="fr-FR" altLang="en-US" sz="2000"/>
          </a:p>
          <a:p>
            <a:pPr algn="ctr" eaLnBrk="0" hangingPunct="0"/>
            <a:r>
              <a:rPr lang="fr-FR" altLang="en-US" sz="2000"/>
              <a:t>- une méthode simple et populaire -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46315EDA-DDCE-4F08-8986-D949AA55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0C3DF4B-D7C0-4B1D-B285-F167C9666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36838"/>
            <a:ext cx="2971800" cy="14398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F191D6B7-DF14-45B7-979E-FC6DF7F6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6519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 i="1"/>
              <a:t>Echelle de la 1ere variable</a:t>
            </a:r>
            <a:r>
              <a:rPr lang="fr-FR" altLang="en-US" sz="2000"/>
              <a:t> : ordinale</a:t>
            </a:r>
          </a:p>
          <a:p>
            <a:pPr eaLnBrk="0" hangingPunct="0"/>
            <a:r>
              <a:rPr lang="fr-FR" altLang="en-US" sz="2000" i="1"/>
              <a:t>Echelle de la 2eme variable</a:t>
            </a:r>
            <a:r>
              <a:rPr lang="fr-FR" altLang="en-US" sz="2000"/>
              <a:t> : ordinale, rapport, intervalle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r</a:t>
            </a:r>
            <a:r>
              <a:rPr lang="fr-FR" altLang="en-US" sz="2000" baseline="-25000"/>
              <a:t>s</a:t>
            </a:r>
            <a:r>
              <a:rPr lang="fr-FR" altLang="en-US" sz="2000"/>
              <a:t> :coefficient de rang (Spearman)</a:t>
            </a: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2620FEBF-786E-44D9-B609-ACA37936E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3" y="2563813"/>
          <a:ext cx="227330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1041120" imgH="634680" progId="Equation.3">
                  <p:embed/>
                </p:oleObj>
              </mc:Choice>
              <mc:Fallback>
                <p:oleObj name="Équation" r:id="rId2" imgW="104112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563813"/>
                        <a:ext cx="2273300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5">
            <a:extLst>
              <a:ext uri="{FF2B5EF4-FFF2-40B4-BE49-F238E27FC236}">
                <a16:creationId xmlns:a16="http://schemas.microsoft.com/office/drawing/2014/main" id="{1B2AD2C2-3F20-4AE7-A7E8-5EE11209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92600"/>
            <a:ext cx="7361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000"/>
              <a:t>D représente, pour chaque observation, les différences de rang </a:t>
            </a:r>
          </a:p>
          <a:p>
            <a:pPr eaLnBrk="0" hangingPunct="0"/>
            <a:r>
              <a:rPr lang="fr-FR" altLang="en-US" sz="2000"/>
              <a:t>obtenues sur les deux variables.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02679AD5-8B72-4195-9A37-1CE9E05B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E95CEB1-776B-4DED-AA1C-D0ECF30E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997200"/>
            <a:ext cx="3600450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907E637-BF3B-4730-8635-6CAF696A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4176713" cy="489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64" name="Object 4">
            <a:extLst>
              <a:ext uri="{FF2B5EF4-FFF2-40B4-BE49-F238E27FC236}">
                <a16:creationId xmlns:a16="http://schemas.microsoft.com/office/drawing/2014/main" id="{A184CF9B-9E2B-445D-A736-2B182C585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052513"/>
          <a:ext cx="34671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47960" imgH="3733920" progId="Excel.Sheet.8">
                  <p:embed/>
                </p:oleObj>
              </mc:Choice>
              <mc:Fallback>
                <p:oleObj name="Worksheet" r:id="rId2" imgW="2847960" imgH="37339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3467100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>
            <a:extLst>
              <a:ext uri="{FF2B5EF4-FFF2-40B4-BE49-F238E27FC236}">
                <a16:creationId xmlns:a16="http://schemas.microsoft.com/office/drawing/2014/main" id="{A965D6E1-A0E6-4737-807C-149DF6EB6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692150"/>
          <a:ext cx="202565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282680" imgH="1307880" progId="Equation.3">
                  <p:embed/>
                </p:oleObj>
              </mc:Choice>
              <mc:Fallback>
                <p:oleObj name="Équation" r:id="rId4" imgW="1282680" imgH="1307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692150"/>
                        <a:ext cx="202565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>
            <a:extLst>
              <a:ext uri="{FF2B5EF4-FFF2-40B4-BE49-F238E27FC236}">
                <a16:creationId xmlns:a16="http://schemas.microsoft.com/office/drawing/2014/main" id="{C56ABB09-271D-47FB-9CC0-2B8F3840B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3068638"/>
          <a:ext cx="3313112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6" imgW="5709240" imgH="4411800" progId="SigmaPlotGraphicObject.7">
                  <p:embed/>
                </p:oleObj>
              </mc:Choice>
              <mc:Fallback>
                <p:oleObj name="SPW 8.0 Graph" r:id="rId6" imgW="5709240" imgH="4411800" progId="SigmaPlotGraphicObjec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68638"/>
                        <a:ext cx="3313112" cy="256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Text Box 7">
            <a:extLst>
              <a:ext uri="{FF2B5EF4-FFF2-40B4-BE49-F238E27FC236}">
                <a16:creationId xmlns:a16="http://schemas.microsoft.com/office/drawing/2014/main" id="{CC74499C-AE19-4898-80B0-DECF6BD6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B078ABAB-14DB-4C20-92D1-DB42EB0C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728663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Un exemple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63E79436-6E1B-4987-AEB9-F3977EB5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49275"/>
            <a:ext cx="7862888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Text Box 3">
            <a:extLst>
              <a:ext uri="{FF2B5EF4-FFF2-40B4-BE49-F238E27FC236}">
                <a16:creationId xmlns:a16="http://schemas.microsoft.com/office/drawing/2014/main" id="{6D6CD2F9-6AAC-4376-B861-DC57F24C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AD226FF-1D22-4DC8-BCEA-FAEEA772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20713"/>
            <a:ext cx="3024188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4211" name="Object 3">
            <a:extLst>
              <a:ext uri="{FF2B5EF4-FFF2-40B4-BE49-F238E27FC236}">
                <a16:creationId xmlns:a16="http://schemas.microsoft.com/office/drawing/2014/main" id="{827819E7-BC2A-4D2D-B0BA-33F2BCEE3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268413"/>
          <a:ext cx="15240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698400" imgH="457200" progId="Equation.3">
                  <p:embed/>
                </p:oleObj>
              </mc:Choice>
              <mc:Fallback>
                <p:oleObj name="Équation" r:id="rId2" imgW="698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15240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Text Box 4">
            <a:extLst>
              <a:ext uri="{FF2B5EF4-FFF2-40B4-BE49-F238E27FC236}">
                <a16:creationId xmlns:a16="http://schemas.microsoft.com/office/drawing/2014/main" id="{649E6629-B9C9-4D4B-AA69-BDD8095E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52562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en-US" sz="2000"/>
              <a:t>Deux cas possibles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 b="1"/>
              <a:t>Si n&lt;20</a:t>
            </a:r>
            <a:r>
              <a:rPr lang="fr-FR" altLang="en-US" sz="2000"/>
              <a:t>, il existe une table qui donne en fonction de n et 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  <a:r>
              <a:rPr lang="fr-FR" altLang="en-US" sz="2000"/>
              <a:t>, la valeur r</a:t>
            </a:r>
            <a:r>
              <a:rPr lang="fr-FR" altLang="en-US" sz="2000" baseline="-25000"/>
              <a:t>s</a:t>
            </a:r>
            <a:r>
              <a:rPr lang="fr-FR" altLang="en-US" sz="2000" baseline="-25000">
                <a:latin typeface="Symbol" panose="05050102010706020507" pitchFamily="18" charset="2"/>
              </a:rPr>
              <a:t>a</a:t>
            </a:r>
            <a:r>
              <a:rPr lang="fr-FR" altLang="en-US" sz="2000"/>
              <a:t> telle que sous H</a:t>
            </a:r>
            <a:r>
              <a:rPr lang="fr-FR" altLang="en-US" sz="2000" baseline="-25000"/>
              <a:t>0</a:t>
            </a:r>
            <a:r>
              <a:rPr lang="fr-FR" altLang="en-US" sz="2000"/>
              <a:t>, on ait P(IR</a:t>
            </a:r>
            <a:r>
              <a:rPr lang="fr-FR" altLang="en-US" sz="2000" baseline="-25000"/>
              <a:t>s</a:t>
            </a:r>
            <a:r>
              <a:rPr lang="fr-FR" altLang="en-US" sz="2000"/>
              <a:t>I&gt;r</a:t>
            </a:r>
            <a:r>
              <a:rPr lang="fr-FR" altLang="en-US" sz="2000" baseline="-25000">
                <a:latin typeface="Symbol" panose="05050102010706020507" pitchFamily="18" charset="2"/>
              </a:rPr>
              <a:t>a</a:t>
            </a:r>
            <a:r>
              <a:rPr lang="fr-FR" altLang="en-US" sz="2000"/>
              <a:t>)=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</a:p>
          <a:p>
            <a:pPr eaLnBrk="0" hangingPunct="0"/>
            <a:endParaRPr lang="fr-FR" altLang="en-US" sz="2000">
              <a:latin typeface="Symbol" panose="05050102010706020507" pitchFamily="18" charset="2"/>
            </a:endParaRPr>
          </a:p>
          <a:p>
            <a:pPr eaLnBrk="0" hangingPunct="0"/>
            <a:r>
              <a:rPr lang="fr-FR" altLang="en-US" sz="2000"/>
              <a:t>On rejette donc H</a:t>
            </a:r>
            <a:r>
              <a:rPr lang="fr-FR" altLang="en-US" sz="2000" baseline="-25000"/>
              <a:t>0</a:t>
            </a:r>
            <a:r>
              <a:rPr lang="fr-FR" altLang="en-US" sz="2000"/>
              <a:t> si Ir</a:t>
            </a:r>
            <a:r>
              <a:rPr lang="fr-FR" altLang="en-US" sz="2000" baseline="-25000"/>
              <a:t>s</a:t>
            </a:r>
            <a:r>
              <a:rPr lang="fr-FR" altLang="en-US" sz="2000"/>
              <a:t>I&gt;r</a:t>
            </a:r>
            <a:r>
              <a:rPr lang="fr-FR" altLang="en-US" sz="2000">
                <a:latin typeface="Symbol" panose="05050102010706020507" pitchFamily="18" charset="2"/>
              </a:rPr>
              <a:t>a</a:t>
            </a:r>
          </a:p>
          <a:p>
            <a:pPr eaLnBrk="0" hangingPunct="0"/>
            <a:endParaRPr lang="fr-FR" altLang="en-US" sz="2000"/>
          </a:p>
          <a:p>
            <a:pPr eaLnBrk="0" hangingPunct="0"/>
            <a:r>
              <a:rPr lang="fr-FR" altLang="en-US" sz="2000"/>
              <a:t>Ici, n=17, r</a:t>
            </a:r>
            <a:r>
              <a:rPr lang="fr-FR" altLang="en-US" sz="2000" baseline="-25000"/>
              <a:t>s</a:t>
            </a:r>
            <a:r>
              <a:rPr lang="fr-FR" altLang="en-US" sz="2000"/>
              <a:t> =0,91&gt;0,5, donc H</a:t>
            </a:r>
            <a:r>
              <a:rPr lang="fr-FR" altLang="en-US" sz="2000" baseline="-25000"/>
              <a:t>0</a:t>
            </a:r>
            <a:r>
              <a:rPr lang="fr-FR" altLang="en-US" sz="2000"/>
              <a:t> est rejeté, il y a donc une corrélation significative entre Zr et Be au sens de Spearman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13954740-D899-4D0D-A3E6-99AE0FD8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74F03661-D355-41E3-B7CE-B11B44AA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87388"/>
            <a:ext cx="427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 b="1"/>
              <a:t>Cette valeur est-elle significative?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66B097AD-7531-4574-A8D1-687221BD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268413"/>
            <a:ext cx="292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000"/>
              <a:t>(absence de corrélation)</a:t>
            </a:r>
          </a:p>
        </p:txBody>
      </p:sp>
      <p:graphicFrame>
        <p:nvGraphicFramePr>
          <p:cNvPr id="94216" name="Group 8">
            <a:extLst>
              <a:ext uri="{FF2B5EF4-FFF2-40B4-BE49-F238E27FC236}">
                <a16:creationId xmlns:a16="http://schemas.microsoft.com/office/drawing/2014/main" id="{D541A558-7C14-43AD-9C2A-4B4422130CE6}"/>
              </a:ext>
            </a:extLst>
          </p:cNvPr>
          <p:cNvGraphicFramePr>
            <a:graphicFrameLocks noGrp="1"/>
          </p:cNvGraphicFramePr>
          <p:nvPr/>
        </p:nvGraphicFramePr>
        <p:xfrm>
          <a:off x="269875" y="692150"/>
          <a:ext cx="8623300" cy="4084320"/>
        </p:xfrm>
        <a:graphic>
          <a:graphicData uri="http://schemas.openxmlformats.org/drawingml/2006/table">
            <a:tbl>
              <a:tblPr/>
              <a:tblGrid>
                <a:gridCol w="6696075">
                  <a:extLst>
                    <a:ext uri="{9D8B030D-6E8A-4147-A177-3AD203B41FA5}">
                      <a16:colId xmlns:a16="http://schemas.microsoft.com/office/drawing/2014/main" val="344531866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96484367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3519075133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1760134096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(nbre 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paires)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2762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69521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3160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0.929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656033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0.738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555784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0.833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1012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0.648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0.794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9792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0.712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0.777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15879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0.544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6393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0.506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3029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0.564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395628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0.534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0.591</a:t>
                      </a:r>
                      <a:endParaRPr kumimoji="0" lang="fr-F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0543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F076FED-21EC-4B1D-8566-F23086D8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72739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>
                <a:solidFill>
                  <a:schemeClr val="accent2"/>
                </a:solidFill>
              </a:rPr>
              <a:t>Alternative non-paramétrique au test </a:t>
            </a:r>
            <a:r>
              <a:rPr lang="fr-FR" altLang="en-US" sz="2000" b="1" i="1">
                <a:solidFill>
                  <a:schemeClr val="accent2"/>
                </a:solidFill>
              </a:rPr>
              <a:t>t</a:t>
            </a:r>
          </a:p>
          <a:p>
            <a:endParaRPr lang="fr-FR" altLang="en-US" sz="2000" b="1" i="1">
              <a:solidFill>
                <a:schemeClr val="accent2"/>
              </a:solidFill>
            </a:endParaRPr>
          </a:p>
          <a:p>
            <a:r>
              <a:rPr lang="fr-FR" altLang="en-US" sz="2000" b="1">
                <a:solidFill>
                  <a:schemeClr val="accent2"/>
                </a:solidFill>
              </a:rPr>
              <a:t>Cas d’un petit échantillon</a:t>
            </a:r>
          </a:p>
          <a:p>
            <a:pPr>
              <a:buFontTx/>
              <a:buChar char="•"/>
            </a:pPr>
            <a:endParaRPr lang="fr-FR" altLang="en-US" sz="2000"/>
          </a:p>
          <a:p>
            <a:r>
              <a:rPr lang="fr-FR" altLang="en-US" sz="2000"/>
              <a:t>Voyons un exemple: ces mesures de plomb dans les os de nonnes enterrées dans une basilique sont-elles issues d’une population dont la médiane serait 40 ppm?</a:t>
            </a:r>
          </a:p>
          <a:p>
            <a:endParaRPr lang="fr-FR" altLang="en-US" sz="2000"/>
          </a:p>
          <a:p>
            <a:endParaRPr lang="fr-FR" altLang="en-US" sz="2000"/>
          </a:p>
          <a:p>
            <a:endParaRPr lang="fr-FR" altLang="en-US" sz="2000"/>
          </a:p>
        </p:txBody>
      </p:sp>
      <p:graphicFrame>
        <p:nvGraphicFramePr>
          <p:cNvPr id="11267" name="Group 3">
            <a:extLst>
              <a:ext uri="{FF2B5EF4-FFF2-40B4-BE49-F238E27FC236}">
                <a16:creationId xmlns:a16="http://schemas.microsoft.com/office/drawing/2014/main" id="{7BC71817-B6F5-4B17-B37D-A461ADB309B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3054350"/>
          <a:ext cx="8640763" cy="1167765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3915522189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540545614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91650126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30889537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21256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156145923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911044077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353555191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822137304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94513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1909265629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125268315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976992001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3272461225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381658520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911273149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Hg ppm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17613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Signe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730492"/>
                  </a:ext>
                </a:extLst>
              </a:tr>
            </a:tbl>
          </a:graphicData>
        </a:graphic>
      </p:graphicFrame>
      <p:sp>
        <p:nvSpPr>
          <p:cNvPr id="11320" name="Text Box 56">
            <a:extLst>
              <a:ext uri="{FF2B5EF4-FFF2-40B4-BE49-F238E27FC236}">
                <a16:creationId xmlns:a16="http://schemas.microsoft.com/office/drawing/2014/main" id="{3EC3BD22-05DD-4A91-90EA-06903504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856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Résultat</a:t>
            </a:r>
            <a:r>
              <a:rPr lang="fr-FR" altLang="en-US" sz="2000"/>
              <a:t> : 3 (–) et 12 (+)</a:t>
            </a:r>
          </a:p>
          <a:p>
            <a:r>
              <a:rPr lang="fr-FR" altLang="en-US" sz="2000" b="1"/>
              <a:t>Question</a:t>
            </a:r>
            <a:r>
              <a:rPr lang="fr-FR" altLang="en-US" sz="2000"/>
              <a:t>: Est-ce significativement différent de 50% (-) et 50% (+)?</a:t>
            </a:r>
          </a:p>
          <a:p>
            <a:r>
              <a:rPr lang="fr-FR" altLang="en-US" sz="2000"/>
              <a:t>Il semble qu’il y ait déséquilibre… à voir… </a:t>
            </a:r>
          </a:p>
        </p:txBody>
      </p:sp>
      <p:sp>
        <p:nvSpPr>
          <p:cNvPr id="11321" name="Text Box 57">
            <a:extLst>
              <a:ext uri="{FF2B5EF4-FFF2-40B4-BE49-F238E27FC236}">
                <a16:creationId xmlns:a16="http://schemas.microsoft.com/office/drawing/2014/main" id="{0EC07D48-587A-497F-8543-5EE69DAF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2. Les tests – Le test des signes (petits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pic>
        <p:nvPicPr>
          <p:cNvPr id="11322" name="Picture 58" descr="tibia">
            <a:extLst>
              <a:ext uri="{FF2B5EF4-FFF2-40B4-BE49-F238E27FC236}">
                <a16:creationId xmlns:a16="http://schemas.microsoft.com/office/drawing/2014/main" id="{A30D1920-BE29-4C10-B808-FE0FD274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65175"/>
            <a:ext cx="11525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F6277203-922E-4A2F-A883-6AA8C3BF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 (grands échantillons)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99C87816-D87D-4677-BE9E-292D675F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758825"/>
            <a:ext cx="8443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Si n&gt;20, </a:t>
            </a:r>
            <a:r>
              <a:rPr lang="fr-FR" altLang="en-US" sz="2000"/>
              <a:t>on opère de la même façon que pour le coefficient de corrélation linéaire :</a:t>
            </a:r>
            <a:endParaRPr lang="fr-FR" altLang="en-US" sz="2000" b="1"/>
          </a:p>
        </p:txBody>
      </p:sp>
      <p:graphicFrame>
        <p:nvGraphicFramePr>
          <p:cNvPr id="95236" name="Object 4">
            <a:extLst>
              <a:ext uri="{FF2B5EF4-FFF2-40B4-BE49-F238E27FC236}">
                <a16:creationId xmlns:a16="http://schemas.microsoft.com/office/drawing/2014/main" id="{BB2F716C-ADE6-4BE1-8C53-F4E384FDDC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700213"/>
          <a:ext cx="3598862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1002960" progId="Equation.3">
                  <p:embed/>
                </p:oleObj>
              </mc:Choice>
              <mc:Fallback>
                <p:oleObj name="Equation" r:id="rId2" imgW="1676160" imgH="1002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213"/>
                        <a:ext cx="3598862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>
            <a:extLst>
              <a:ext uri="{FF2B5EF4-FFF2-40B4-BE49-F238E27FC236}">
                <a16:creationId xmlns:a16="http://schemas.microsoft.com/office/drawing/2014/main" id="{D7C9C256-ABF6-4311-ABE7-8F8914A67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149725"/>
          <a:ext cx="6705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2882880" imgH="241200" progId="Equation.3">
                  <p:embed/>
                </p:oleObj>
              </mc:Choice>
              <mc:Fallback>
                <p:oleObj name="Équation" r:id="rId4" imgW="2882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49725"/>
                        <a:ext cx="6705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513B71B5-848E-416F-A468-9ACF283E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41DF911A-93B8-43E9-B7CB-49DBA75E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903288"/>
            <a:ext cx="78692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000" b="1"/>
              <a:t>ATTENTION : Un r</a:t>
            </a:r>
            <a:r>
              <a:rPr lang="fr-FR" altLang="en-US" sz="2000" b="1" baseline="-25000"/>
              <a:t>s</a:t>
            </a:r>
            <a:r>
              <a:rPr lang="fr-FR" altLang="en-US" sz="2000" b="1"/>
              <a:t> significatif signifie que les variables sont liées sans savoir de quelle façon!!!</a:t>
            </a:r>
          </a:p>
          <a:p>
            <a:endParaRPr lang="fr-FR" altLang="en-US" sz="2000" b="1"/>
          </a:p>
          <a:p>
            <a:endParaRPr lang="fr-FR" altLang="en-US" sz="2000" b="1"/>
          </a:p>
          <a:p>
            <a:endParaRPr lang="fr-FR" altLang="en-US" sz="2000" b="1"/>
          </a:p>
          <a:p>
            <a:r>
              <a:rPr lang="fr-FR" altLang="en-US" sz="2000" b="1"/>
              <a:t>	Voyons cela sur quelques exemples…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BA9E1BAF-00E7-4031-9B96-EF653975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68863"/>
            <a:ext cx="70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</a:t>
            </a:r>
            <a:r>
              <a:rPr lang="fr-FR" altLang="en-US" sz="2400" i="1" baseline="-25000">
                <a:latin typeface="Times New Roman" panose="02020603050405020304" pitchFamily="18" charset="0"/>
              </a:rPr>
              <a:t>s</a:t>
            </a:r>
            <a:r>
              <a:rPr lang="fr-FR" altLang="en-US" sz="2400">
                <a:latin typeface="Times New Roman" panose="02020603050405020304" pitchFamily="18" charset="0"/>
              </a:rPr>
              <a:t>=1</a:t>
            </a:r>
          </a:p>
        </p:txBody>
      </p:sp>
      <p:pic>
        <p:nvPicPr>
          <p:cNvPr id="97283" name="Picture 3">
            <a:extLst>
              <a:ext uri="{FF2B5EF4-FFF2-40B4-BE49-F238E27FC236}">
                <a16:creationId xmlns:a16="http://schemas.microsoft.com/office/drawing/2014/main" id="{0514B80A-9610-44E5-819A-014C16F0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825875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>
            <a:extLst>
              <a:ext uri="{FF2B5EF4-FFF2-40B4-BE49-F238E27FC236}">
                <a16:creationId xmlns:a16="http://schemas.microsoft.com/office/drawing/2014/main" id="{38AEAD73-6C27-44F3-9ACF-61B4F6FFD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92150"/>
            <a:ext cx="4640262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id="{CE9A5C3C-C360-48BF-8BD3-AACF66AC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44196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Line 6">
            <a:extLst>
              <a:ext uri="{FF2B5EF4-FFF2-40B4-BE49-F238E27FC236}">
                <a16:creationId xmlns:a16="http://schemas.microsoft.com/office/drawing/2014/main" id="{CEC81DBF-9CE2-4950-B54F-F72DF7D96D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575" y="4652963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956D8E33-4AC4-40D2-B367-6C2227BB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963F90F2-B146-4924-BD3B-42C66E3C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9273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>
            <a:extLst>
              <a:ext uri="{FF2B5EF4-FFF2-40B4-BE49-F238E27FC236}">
                <a16:creationId xmlns:a16="http://schemas.microsoft.com/office/drawing/2014/main" id="{14151F71-5783-43BC-A2D3-49DDE608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075238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4">
            <a:extLst>
              <a:ext uri="{FF2B5EF4-FFF2-40B4-BE49-F238E27FC236}">
                <a16:creationId xmlns:a16="http://schemas.microsoft.com/office/drawing/2014/main" id="{B07B9B4F-3DB5-40C0-8AA5-E301B24B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343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Text Box 5">
            <a:extLst>
              <a:ext uri="{FF2B5EF4-FFF2-40B4-BE49-F238E27FC236}">
                <a16:creationId xmlns:a16="http://schemas.microsoft.com/office/drawing/2014/main" id="{6F905FBE-7D57-4B85-B07B-73727665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451475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2400" i="1">
                <a:latin typeface="Times New Roman" panose="02020603050405020304" pitchFamily="18" charset="0"/>
              </a:rPr>
              <a:t>r </a:t>
            </a:r>
            <a:r>
              <a:rPr lang="fr-FR" altLang="en-US" sz="2400">
                <a:latin typeface="Times New Roman" panose="02020603050405020304" pitchFamily="18" charset="0"/>
              </a:rPr>
              <a:t>= 0.88</a:t>
            </a: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1EFE7307-DF7D-4A8F-99AC-43796D92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427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1" name="Text Box 7">
            <a:extLst>
              <a:ext uri="{FF2B5EF4-FFF2-40B4-BE49-F238E27FC236}">
                <a16:creationId xmlns:a16="http://schemas.microsoft.com/office/drawing/2014/main" id="{4E115F13-5778-42BB-8EBC-F3A09864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59A20DE-7B2C-47C1-BD3F-4908376C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9275"/>
            <a:ext cx="7200900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3">
            <a:extLst>
              <a:ext uri="{FF2B5EF4-FFF2-40B4-BE49-F238E27FC236}">
                <a16:creationId xmlns:a16="http://schemas.microsoft.com/office/drawing/2014/main" id="{9C1E8C6B-1F7E-45AB-B38F-4776D352DF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9096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C7A9445D-1D13-436E-9D90-91F525CF4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5669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Oval 5">
            <a:extLst>
              <a:ext uri="{FF2B5EF4-FFF2-40B4-BE49-F238E27FC236}">
                <a16:creationId xmlns:a16="http://schemas.microsoft.com/office/drawing/2014/main" id="{535F3E8A-BECD-4909-B04A-19CB1A78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0621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Oval 6">
            <a:extLst>
              <a:ext uri="{FF2B5EF4-FFF2-40B4-BE49-F238E27FC236}">
                <a16:creationId xmlns:a16="http://schemas.microsoft.com/office/drawing/2014/main" id="{F6DA7DE7-1C66-4D89-8EC3-269A175B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780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Oval 7">
            <a:extLst>
              <a:ext uri="{FF2B5EF4-FFF2-40B4-BE49-F238E27FC236}">
                <a16:creationId xmlns:a16="http://schemas.microsoft.com/office/drawing/2014/main" id="{E10F6DB5-78E8-4207-95E7-171164A1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206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Oval 8">
            <a:extLst>
              <a:ext uri="{FF2B5EF4-FFF2-40B4-BE49-F238E27FC236}">
                <a16:creationId xmlns:a16="http://schemas.microsoft.com/office/drawing/2014/main" id="{7D100F3C-9469-4CE2-B955-E4C1D4B9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90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Oval 9">
            <a:extLst>
              <a:ext uri="{FF2B5EF4-FFF2-40B4-BE49-F238E27FC236}">
                <a16:creationId xmlns:a16="http://schemas.microsoft.com/office/drawing/2014/main" id="{3B417246-105D-459A-A478-CC473BEB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2780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Oval 10">
            <a:extLst>
              <a:ext uri="{FF2B5EF4-FFF2-40B4-BE49-F238E27FC236}">
                <a16:creationId xmlns:a16="http://schemas.microsoft.com/office/drawing/2014/main" id="{0FA72184-2A0C-4F40-B875-549CB9F0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336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Oval 11">
            <a:extLst>
              <a:ext uri="{FF2B5EF4-FFF2-40B4-BE49-F238E27FC236}">
                <a16:creationId xmlns:a16="http://schemas.microsoft.com/office/drawing/2014/main" id="{5696B277-0BAE-4E04-9674-DECD80EE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17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Oval 12">
            <a:extLst>
              <a:ext uri="{FF2B5EF4-FFF2-40B4-BE49-F238E27FC236}">
                <a16:creationId xmlns:a16="http://schemas.microsoft.com/office/drawing/2014/main" id="{41184053-2783-4C0C-B8A6-5B9F59A9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206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Oval 13">
            <a:extLst>
              <a:ext uri="{FF2B5EF4-FFF2-40B4-BE49-F238E27FC236}">
                <a16:creationId xmlns:a16="http://schemas.microsoft.com/office/drawing/2014/main" id="{6387F4E9-8311-4CC5-A229-A1EC371F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1255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6386DA2D-65F3-44BF-9E33-DE5D3E04A0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0582" y="2985293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r de Pearson</a:t>
            </a:r>
          </a:p>
        </p:txBody>
      </p:sp>
      <p:sp>
        <p:nvSpPr>
          <p:cNvPr id="99343" name="Line 15">
            <a:extLst>
              <a:ext uri="{FF2B5EF4-FFF2-40B4-BE49-F238E27FC236}">
                <a16:creationId xmlns:a16="http://schemas.microsoft.com/office/drawing/2014/main" id="{183254B7-BECE-40B8-81D5-7E339679C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32146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4" name="Line 16">
            <a:extLst>
              <a:ext uri="{FF2B5EF4-FFF2-40B4-BE49-F238E27FC236}">
                <a16:creationId xmlns:a16="http://schemas.microsoft.com/office/drawing/2014/main" id="{E3A8BEC6-B787-40AF-8EC8-4EDCFD076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48720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Oval 17">
            <a:extLst>
              <a:ext uri="{FF2B5EF4-FFF2-40B4-BE49-F238E27FC236}">
                <a16:creationId xmlns:a16="http://schemas.microsoft.com/office/drawing/2014/main" id="{B11D3639-41C5-4067-BB5B-CDC165554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068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Oval 18">
            <a:extLst>
              <a:ext uri="{FF2B5EF4-FFF2-40B4-BE49-F238E27FC236}">
                <a16:creationId xmlns:a16="http://schemas.microsoft.com/office/drawing/2014/main" id="{CA8E19A2-6BE5-49CB-813A-510D5BCE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2227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Oval 19">
            <a:extLst>
              <a:ext uri="{FF2B5EF4-FFF2-40B4-BE49-F238E27FC236}">
                <a16:creationId xmlns:a16="http://schemas.microsoft.com/office/drawing/2014/main" id="{DFE21EC4-8478-4E83-A7C5-337F3984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1513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Oval 20">
            <a:extLst>
              <a:ext uri="{FF2B5EF4-FFF2-40B4-BE49-F238E27FC236}">
                <a16:creationId xmlns:a16="http://schemas.microsoft.com/office/drawing/2014/main" id="{24C308B6-1D54-42A7-ABDD-182AC8F2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9338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Oval 21">
            <a:extLst>
              <a:ext uri="{FF2B5EF4-FFF2-40B4-BE49-F238E27FC236}">
                <a16:creationId xmlns:a16="http://schemas.microsoft.com/office/drawing/2014/main" id="{059EF601-5666-4534-B1AF-2E333AC5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2227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Oval 22">
            <a:extLst>
              <a:ext uri="{FF2B5EF4-FFF2-40B4-BE49-F238E27FC236}">
                <a16:creationId xmlns:a16="http://schemas.microsoft.com/office/drawing/2014/main" id="{CDFC6B2D-E8A0-43F4-8BC2-C6207F2A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782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Oval 23">
            <a:extLst>
              <a:ext uri="{FF2B5EF4-FFF2-40B4-BE49-F238E27FC236}">
                <a16:creationId xmlns:a16="http://schemas.microsoft.com/office/drawing/2014/main" id="{26AD4A83-5C10-4E20-B7E0-31006594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8623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4">
            <a:extLst>
              <a:ext uri="{FF2B5EF4-FFF2-40B4-BE49-F238E27FC236}">
                <a16:creationId xmlns:a16="http://schemas.microsoft.com/office/drawing/2014/main" id="{83DBD9F2-2F17-46D8-9034-A7C3A172B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1513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5">
            <a:extLst>
              <a:ext uri="{FF2B5EF4-FFF2-40B4-BE49-F238E27FC236}">
                <a16:creationId xmlns:a16="http://schemas.microsoft.com/office/drawing/2014/main" id="{3E1B406B-C92F-4DDA-8E67-F3CB6AEE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0068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4" name="Text Box 26">
            <a:extLst>
              <a:ext uri="{FF2B5EF4-FFF2-40B4-BE49-F238E27FC236}">
                <a16:creationId xmlns:a16="http://schemas.microsoft.com/office/drawing/2014/main" id="{6C81B5AF-D4D6-4040-8EE1-FAC298241E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96257" y="1453356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Fort</a:t>
            </a:r>
          </a:p>
        </p:txBody>
      </p:sp>
      <p:sp>
        <p:nvSpPr>
          <p:cNvPr id="99355" name="Text Box 27">
            <a:extLst>
              <a:ext uri="{FF2B5EF4-FFF2-40B4-BE49-F238E27FC236}">
                <a16:creationId xmlns:a16="http://schemas.microsoft.com/office/drawing/2014/main" id="{CC0C8E9D-93E0-416F-9A80-916720ED29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15282" y="3866356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Faible</a:t>
            </a:r>
          </a:p>
        </p:txBody>
      </p:sp>
      <p:sp>
        <p:nvSpPr>
          <p:cNvPr id="99356" name="Text Box 28">
            <a:extLst>
              <a:ext uri="{FF2B5EF4-FFF2-40B4-BE49-F238E27FC236}">
                <a16:creationId xmlns:a16="http://schemas.microsoft.com/office/drawing/2014/main" id="{9A77D768-495B-4C53-9A02-918E92E3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9418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Faible</a:t>
            </a:r>
          </a:p>
        </p:txBody>
      </p:sp>
      <p:sp>
        <p:nvSpPr>
          <p:cNvPr id="99357" name="Line 29">
            <a:extLst>
              <a:ext uri="{FF2B5EF4-FFF2-40B4-BE49-F238E27FC236}">
                <a16:creationId xmlns:a16="http://schemas.microsoft.com/office/drawing/2014/main" id="{7130351A-1D02-4554-B216-59584F51E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9096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8" name="Line 30">
            <a:extLst>
              <a:ext uri="{FF2B5EF4-FFF2-40B4-BE49-F238E27FC236}">
                <a16:creationId xmlns:a16="http://schemas.microsoft.com/office/drawing/2014/main" id="{9E05D86F-A49A-407A-BE92-4D517FB0B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5669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9" name="Oval 31">
            <a:extLst>
              <a:ext uri="{FF2B5EF4-FFF2-40B4-BE49-F238E27FC236}">
                <a16:creationId xmlns:a16="http://schemas.microsoft.com/office/drawing/2014/main" id="{4B57E1C7-EC99-4367-9B3D-052CE7B9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7018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Oval 32">
            <a:extLst>
              <a:ext uri="{FF2B5EF4-FFF2-40B4-BE49-F238E27FC236}">
                <a16:creationId xmlns:a16="http://schemas.microsoft.com/office/drawing/2014/main" id="{45DB560B-7D7E-4B3D-AAFB-AFB8B80C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2780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Oval 33">
            <a:extLst>
              <a:ext uri="{FF2B5EF4-FFF2-40B4-BE49-F238E27FC236}">
                <a16:creationId xmlns:a16="http://schemas.microsoft.com/office/drawing/2014/main" id="{4A25C529-854E-4D5C-B0DA-5E54B84A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2066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Oval 34">
            <a:extLst>
              <a:ext uri="{FF2B5EF4-FFF2-40B4-BE49-F238E27FC236}">
                <a16:creationId xmlns:a16="http://schemas.microsoft.com/office/drawing/2014/main" id="{A40AA6CB-7C8A-4556-ACBC-0A5B4979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7018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Oval 35">
            <a:extLst>
              <a:ext uri="{FF2B5EF4-FFF2-40B4-BE49-F238E27FC236}">
                <a16:creationId xmlns:a16="http://schemas.microsoft.com/office/drawing/2014/main" id="{F0765133-E0FF-42D1-899C-F28E1711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990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Oval 36">
            <a:extLst>
              <a:ext uri="{FF2B5EF4-FFF2-40B4-BE49-F238E27FC236}">
                <a16:creationId xmlns:a16="http://schemas.microsoft.com/office/drawing/2014/main" id="{91235845-A78F-4FC7-9C98-9C352928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17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Oval 37">
            <a:extLst>
              <a:ext uri="{FF2B5EF4-FFF2-40B4-BE49-F238E27FC236}">
                <a16:creationId xmlns:a16="http://schemas.microsoft.com/office/drawing/2014/main" id="{97F49BAE-0D47-4142-BA1D-B59B41F3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90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Oval 38">
            <a:extLst>
              <a:ext uri="{FF2B5EF4-FFF2-40B4-BE49-F238E27FC236}">
                <a16:creationId xmlns:a16="http://schemas.microsoft.com/office/drawing/2014/main" id="{BFB78563-8516-4480-BC46-F0CB5E3D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846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Oval 39">
            <a:extLst>
              <a:ext uri="{FF2B5EF4-FFF2-40B4-BE49-F238E27FC236}">
                <a16:creationId xmlns:a16="http://schemas.microsoft.com/office/drawing/2014/main" id="{34022C15-8B9F-46E7-9DFB-E2AB3C0F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341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Line 40">
            <a:extLst>
              <a:ext uri="{FF2B5EF4-FFF2-40B4-BE49-F238E27FC236}">
                <a16:creationId xmlns:a16="http://schemas.microsoft.com/office/drawing/2014/main" id="{9F6187E6-930F-48C6-B950-C06423B05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2146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9" name="Line 41">
            <a:extLst>
              <a:ext uri="{FF2B5EF4-FFF2-40B4-BE49-F238E27FC236}">
                <a16:creationId xmlns:a16="http://schemas.microsoft.com/office/drawing/2014/main" id="{16D83CDB-0646-4403-B250-7E8439C06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8720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0" name="Oval 42">
            <a:extLst>
              <a:ext uri="{FF2B5EF4-FFF2-40B4-BE49-F238E27FC236}">
                <a16:creationId xmlns:a16="http://schemas.microsoft.com/office/drawing/2014/main" id="{0C4285A1-7885-4EC5-A4F4-8317142B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941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1" name="Oval 43">
            <a:extLst>
              <a:ext uri="{FF2B5EF4-FFF2-40B4-BE49-F238E27FC236}">
                <a16:creationId xmlns:a16="http://schemas.microsoft.com/office/drawing/2014/main" id="{91E24C80-B672-4235-ADC5-6BCE672E3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31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2" name="Oval 44">
            <a:extLst>
              <a:ext uri="{FF2B5EF4-FFF2-40B4-BE49-F238E27FC236}">
                <a16:creationId xmlns:a16="http://schemas.microsoft.com/office/drawing/2014/main" id="{6CB9F9B5-B459-4172-ABB2-F242B02F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750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3" name="Oval 45">
            <a:extLst>
              <a:ext uri="{FF2B5EF4-FFF2-40B4-BE49-F238E27FC236}">
                <a16:creationId xmlns:a16="http://schemas.microsoft.com/office/drawing/2014/main" id="{C0F4C1F8-FEE3-4026-8058-FC064296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4305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4" name="Oval 46">
            <a:extLst>
              <a:ext uri="{FF2B5EF4-FFF2-40B4-BE49-F238E27FC236}">
                <a16:creationId xmlns:a16="http://schemas.microsoft.com/office/drawing/2014/main" id="{D0EACDF0-DDC5-4E74-937F-E47C06D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2861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5" name="Oval 47">
            <a:extLst>
              <a:ext uri="{FF2B5EF4-FFF2-40B4-BE49-F238E27FC236}">
                <a16:creationId xmlns:a16="http://schemas.microsoft.com/office/drawing/2014/main" id="{D243EFA2-C03D-4482-94A8-FEDDF19D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8623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6" name="Oval 48">
            <a:extLst>
              <a:ext uri="{FF2B5EF4-FFF2-40B4-BE49-F238E27FC236}">
                <a16:creationId xmlns:a16="http://schemas.microsoft.com/office/drawing/2014/main" id="{782E0D97-D046-4EBA-9AEA-19D5B3879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3591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7" name="Oval 49">
            <a:extLst>
              <a:ext uri="{FF2B5EF4-FFF2-40B4-BE49-F238E27FC236}">
                <a16:creationId xmlns:a16="http://schemas.microsoft.com/office/drawing/2014/main" id="{20BFBA71-4CDD-4E7D-8C4F-C69D1674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3591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78" name="Text Box 50">
            <a:extLst>
              <a:ext uri="{FF2B5EF4-FFF2-40B4-BE49-F238E27FC236}">
                <a16:creationId xmlns:a16="http://schemas.microsoft.com/office/drawing/2014/main" id="{EBB24CC5-AFEC-4625-83E0-19A42A16B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418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Fort</a:t>
            </a:r>
          </a:p>
        </p:txBody>
      </p:sp>
      <p:sp>
        <p:nvSpPr>
          <p:cNvPr id="99379" name="Oval 51">
            <a:extLst>
              <a:ext uri="{FF2B5EF4-FFF2-40B4-BE49-F238E27FC236}">
                <a16:creationId xmlns:a16="http://schemas.microsoft.com/office/drawing/2014/main" id="{A9E3C459-68A0-46B0-991B-94136DE3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9177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80" name="Oval 52">
            <a:extLst>
              <a:ext uri="{FF2B5EF4-FFF2-40B4-BE49-F238E27FC236}">
                <a16:creationId xmlns:a16="http://schemas.microsoft.com/office/drawing/2014/main" id="{5D596935-0A4F-4129-8D71-757F606D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3414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81" name="Text Box 53">
            <a:extLst>
              <a:ext uri="{FF2B5EF4-FFF2-40B4-BE49-F238E27FC236}">
                <a16:creationId xmlns:a16="http://schemas.microsoft.com/office/drawing/2014/main" id="{B46AC31E-82F6-4BE4-B815-A276649C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30225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/>
              <a:t>r</a:t>
            </a:r>
            <a:r>
              <a:rPr lang="fr-FR" altLang="en-US" baseline="-25000"/>
              <a:t>s</a:t>
            </a:r>
            <a:r>
              <a:rPr lang="fr-FR" altLang="en-US"/>
              <a:t> de Spearman</a:t>
            </a:r>
          </a:p>
        </p:txBody>
      </p:sp>
      <p:sp>
        <p:nvSpPr>
          <p:cNvPr id="99382" name="Text Box 54">
            <a:extLst>
              <a:ext uri="{FF2B5EF4-FFF2-40B4-BE49-F238E27FC236}">
                <a16:creationId xmlns:a16="http://schemas.microsoft.com/office/drawing/2014/main" id="{5F885B7D-D03E-47EE-B756-A2EB7F1F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AU" altLang="en-US" sz="2000" b="1" i="1">
                <a:solidFill>
                  <a:schemeClr val="bg1"/>
                </a:solidFill>
              </a:rPr>
              <a:t>3. Corrélations non-paramétriques – r</a:t>
            </a:r>
            <a:r>
              <a:rPr lang="en-AU" altLang="en-US" sz="2000" b="1" i="1" baseline="-25000">
                <a:solidFill>
                  <a:schemeClr val="bg1"/>
                </a:solidFill>
              </a:rPr>
              <a:t>s</a:t>
            </a:r>
            <a:r>
              <a:rPr lang="en-AU" altLang="en-US" sz="2000" b="1" i="1">
                <a:solidFill>
                  <a:schemeClr val="bg1"/>
                </a:solidFill>
              </a:rPr>
              <a:t> de Spearman</a:t>
            </a:r>
            <a:endParaRPr lang="fr-FR" altLang="en-US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5535</Words>
  <Application>Microsoft Office PowerPoint</Application>
  <PresentationFormat>Affichage à l'écran (4:3)</PresentationFormat>
  <Paragraphs>1124</Paragraphs>
  <Slides>94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6</vt:i4>
      </vt:variant>
      <vt:variant>
        <vt:lpstr>Titres des diapositives</vt:lpstr>
      </vt:variant>
      <vt:variant>
        <vt:i4>94</vt:i4>
      </vt:variant>
    </vt:vector>
  </HeadingPairs>
  <TitlesOfParts>
    <vt:vector size="107" baseType="lpstr">
      <vt:lpstr>Arial</vt:lpstr>
      <vt:lpstr>Square721 BT</vt:lpstr>
      <vt:lpstr>Times New Roman</vt:lpstr>
      <vt:lpstr>Symbol</vt:lpstr>
      <vt:lpstr>Monotype Sorts</vt:lpstr>
      <vt:lpstr>Wingdings</vt:lpstr>
      <vt:lpstr>Default Design</vt:lpstr>
      <vt:lpstr>Microsoft Equation 3.0</vt:lpstr>
      <vt:lpstr>SigmaPlot 8.0 Graph</vt:lpstr>
      <vt:lpstr>Microsoft Word Document</vt:lpstr>
      <vt:lpstr>Microsoft Clip Gallery</vt:lpstr>
      <vt:lpstr>Feuille Microsoft Excel</vt:lpstr>
      <vt:lpstr>Microsoft Excel 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koko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Momo</dc:creator>
  <cp:lastModifiedBy>Fabrice Monna</cp:lastModifiedBy>
  <cp:revision>5</cp:revision>
  <dcterms:created xsi:type="dcterms:W3CDTF">2006-11-24T08:45:12Z</dcterms:created>
  <dcterms:modified xsi:type="dcterms:W3CDTF">2021-09-27T14:20:19Z</dcterms:modified>
</cp:coreProperties>
</file>