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259" r:id="rId3"/>
    <p:sldId id="321" r:id="rId4"/>
    <p:sldId id="322" r:id="rId5"/>
    <p:sldId id="314" r:id="rId6"/>
    <p:sldId id="315" r:id="rId7"/>
    <p:sldId id="316" r:id="rId8"/>
    <p:sldId id="317" r:id="rId9"/>
    <p:sldId id="262" r:id="rId10"/>
    <p:sldId id="270" r:id="rId11"/>
    <p:sldId id="268" r:id="rId12"/>
    <p:sldId id="269" r:id="rId13"/>
    <p:sldId id="261" r:id="rId14"/>
    <p:sldId id="263" r:id="rId15"/>
    <p:sldId id="320" r:id="rId16"/>
    <p:sldId id="267" r:id="rId17"/>
    <p:sldId id="323" r:id="rId18"/>
    <p:sldId id="272" r:id="rId19"/>
    <p:sldId id="265" r:id="rId20"/>
    <p:sldId id="324" r:id="rId21"/>
    <p:sldId id="325" r:id="rId22"/>
    <p:sldId id="319" r:id="rId23"/>
    <p:sldId id="326" r:id="rId24"/>
    <p:sldId id="318" r:id="rId25"/>
    <p:sldId id="327" r:id="rId26"/>
    <p:sldId id="328" r:id="rId27"/>
    <p:sldId id="329" r:id="rId28"/>
    <p:sldId id="339" r:id="rId29"/>
    <p:sldId id="273" r:id="rId30"/>
    <p:sldId id="264" r:id="rId31"/>
    <p:sldId id="304" r:id="rId32"/>
    <p:sldId id="306" r:id="rId33"/>
    <p:sldId id="307" r:id="rId34"/>
    <p:sldId id="308" r:id="rId35"/>
    <p:sldId id="305" r:id="rId36"/>
    <p:sldId id="309" r:id="rId37"/>
    <p:sldId id="310" r:id="rId38"/>
    <p:sldId id="311" r:id="rId39"/>
    <p:sldId id="312" r:id="rId40"/>
    <p:sldId id="313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278" r:id="rId49"/>
    <p:sldId id="279" r:id="rId50"/>
    <p:sldId id="280" r:id="rId51"/>
    <p:sldId id="282" r:id="rId52"/>
    <p:sldId id="283" r:id="rId53"/>
    <p:sldId id="284" r:id="rId54"/>
    <p:sldId id="290" r:id="rId55"/>
    <p:sldId id="330" r:id="rId56"/>
    <p:sldId id="335" r:id="rId57"/>
    <p:sldId id="333" r:id="rId58"/>
    <p:sldId id="332" r:id="rId59"/>
    <p:sldId id="331" r:id="rId60"/>
    <p:sldId id="334" r:id="rId61"/>
    <p:sldId id="337" r:id="rId62"/>
    <p:sldId id="336" r:id="rId63"/>
    <p:sldId id="338" r:id="rId64"/>
    <p:sldId id="274" r:id="rId6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0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7EC21-CD41-4B8E-A0FE-AF613CD318C2}" type="datetimeFigureOut">
              <a:rPr lang="fr-FR" smtClean="0"/>
              <a:pPr/>
              <a:t>15/09/2021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4B730-0600-4486-9024-0EFAEE6ECA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050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Week 1 Lecture 1</a:t>
            </a:r>
          </a:p>
        </p:txBody>
      </p:sp>
      <p:sp>
        <p:nvSpPr>
          <p:cNvPr id="86019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81955-73A8-4612-B33B-ED099D79C57B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730-0600-4486-9024-0EFAEE6ECA9F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730-0600-4486-9024-0EFAEE6ECA9F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730-0600-4486-9024-0EFAEE6ECA9F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B730-0600-4486-9024-0EFAEE6ECA9F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76C-AA90-4020-81A8-586C6974175D}" type="datetimeFigureOut">
              <a:rPr lang="fr-FR" smtClean="0"/>
              <a:pPr/>
              <a:t>15/09/2021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6FB-B93C-4C0A-A2D4-83E75223F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76C-AA90-4020-81A8-586C6974175D}" type="datetimeFigureOut">
              <a:rPr lang="fr-FR" smtClean="0"/>
              <a:pPr/>
              <a:t>15/09/2021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6FB-B93C-4C0A-A2D4-83E75223F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76C-AA90-4020-81A8-586C6974175D}" type="datetimeFigureOut">
              <a:rPr lang="fr-FR" smtClean="0"/>
              <a:pPr/>
              <a:t>15/09/2021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6FB-B93C-4C0A-A2D4-83E75223F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76C-AA90-4020-81A8-586C6974175D}" type="datetimeFigureOut">
              <a:rPr lang="fr-FR" smtClean="0"/>
              <a:pPr/>
              <a:t>15/09/2021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6FB-B93C-4C0A-A2D4-83E75223F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76C-AA90-4020-81A8-586C6974175D}" type="datetimeFigureOut">
              <a:rPr lang="fr-FR" smtClean="0"/>
              <a:pPr/>
              <a:t>15/09/2021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6FB-B93C-4C0A-A2D4-83E75223F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76C-AA90-4020-81A8-586C6974175D}" type="datetimeFigureOut">
              <a:rPr lang="fr-FR" smtClean="0"/>
              <a:pPr/>
              <a:t>15/09/2021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6FB-B93C-4C0A-A2D4-83E75223F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76C-AA90-4020-81A8-586C6974175D}" type="datetimeFigureOut">
              <a:rPr lang="fr-FR" smtClean="0"/>
              <a:pPr/>
              <a:t>15/09/2021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6FB-B93C-4C0A-A2D4-83E75223F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76C-AA90-4020-81A8-586C6974175D}" type="datetimeFigureOut">
              <a:rPr lang="fr-FR" smtClean="0"/>
              <a:pPr/>
              <a:t>15/09/2021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6FB-B93C-4C0A-A2D4-83E75223F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76C-AA90-4020-81A8-586C6974175D}" type="datetimeFigureOut">
              <a:rPr lang="fr-FR" smtClean="0"/>
              <a:pPr/>
              <a:t>15/09/2021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6FB-B93C-4C0A-A2D4-83E75223F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76C-AA90-4020-81A8-586C6974175D}" type="datetimeFigureOut">
              <a:rPr lang="fr-FR" smtClean="0"/>
              <a:pPr/>
              <a:t>15/09/2021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6FB-B93C-4C0A-A2D4-83E75223F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76C-AA90-4020-81A8-586C6974175D}" type="datetimeFigureOut">
              <a:rPr lang="fr-FR" smtClean="0"/>
              <a:pPr/>
              <a:t>15/09/2021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6FB-B93C-4C0A-A2D4-83E75223F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AE76C-AA90-4020-81A8-586C6974175D}" type="datetimeFigureOut">
              <a:rPr lang="fr-FR" smtClean="0"/>
              <a:pPr/>
              <a:t>15/09/2021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2B6FB-B93C-4C0A-A2D4-83E75223F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//upload.wikimedia.org/wikipedia/commons/6/63/Qspline.sv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5/Typologi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8.e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95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19AFF9-A3B8-48B4-B7E2-CC591BD52FD2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1403350" y="1557338"/>
            <a:ext cx="6481763" cy="26638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36" name="WordArt 3"/>
          <p:cNvSpPr>
            <a:spLocks noChangeArrowheads="1" noChangeShapeType="1" noTextEdit="1"/>
          </p:cNvSpPr>
          <p:nvPr/>
        </p:nvSpPr>
        <p:spPr bwMode="auto">
          <a:xfrm>
            <a:off x="2051050" y="1916113"/>
            <a:ext cx="5400675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Introduction à la </a:t>
            </a:r>
          </a:p>
          <a:p>
            <a:pPr algn="ctr"/>
            <a:r>
              <a:rPr lang="fr-F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Morphométrie</a:t>
            </a:r>
          </a:p>
          <a:p>
            <a:pPr algn="ctr"/>
            <a:endParaRPr lang="fr-F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395288" y="401638"/>
            <a:ext cx="1986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3200" b="0" dirty="0">
                <a:latin typeface="Square721 BT" pitchFamily="34" charset="0"/>
              </a:rPr>
              <a:t>M2 AGES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 dirty="0">
                <a:solidFill>
                  <a:schemeClr val="bg1"/>
                </a:solidFill>
              </a:rPr>
              <a:t>Introduction</a:t>
            </a:r>
            <a:endParaRPr lang="fr-FR" b="1" i="1" dirty="0">
              <a:solidFill>
                <a:schemeClr val="bg1"/>
              </a:solidFill>
            </a:endParaRPr>
          </a:p>
        </p:txBody>
      </p:sp>
      <p:pic>
        <p:nvPicPr>
          <p:cNvPr id="25604" name="Picture 4" descr="http://i20.servimg.com/u/f20/09/00/32/68/vins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824" y="692697"/>
            <a:ext cx="4653306" cy="2808312"/>
          </a:xfrm>
          <a:prstGeom prst="rect">
            <a:avLst/>
          </a:prstGeom>
          <a:noFill/>
        </p:spPr>
      </p:pic>
      <p:pic>
        <p:nvPicPr>
          <p:cNvPr id="25606" name="Picture 6" descr="http://us.cdn4.123rf.com/168nwm/valru/valru1003/valru100300003/6574262-collection-de-bouteilles-de-silhoue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493245" cy="360040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547664" y="4653136"/>
            <a:ext cx="272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Forme                                 vs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84168" y="4653136"/>
            <a:ext cx="66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Taille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outeille-co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285860"/>
            <a:ext cx="1453756" cy="4714884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 dirty="0">
                <a:solidFill>
                  <a:schemeClr val="bg1"/>
                </a:solidFill>
              </a:rPr>
              <a:t>Introduction</a:t>
            </a:r>
            <a:endParaRPr lang="fr-FR" b="1" i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64088" y="1268760"/>
            <a:ext cx="147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exemple…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85794"/>
            <a:ext cx="7958586" cy="5540093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 dirty="0">
                <a:solidFill>
                  <a:schemeClr val="bg1"/>
                </a:solidFill>
              </a:rPr>
              <a:t>Introduction</a:t>
            </a:r>
            <a:endParaRPr lang="fr-FR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80A836-A784-4595-AA4B-7988AAAA7747}" type="datetime1">
              <a:rPr lang="fr-FR" smtClean="0"/>
              <a:pPr/>
              <a:t>15/09/2021</a:t>
            </a:fld>
            <a:endParaRPr lang="fr-FR"/>
          </a:p>
        </p:txBody>
      </p:sp>
      <p:sp>
        <p:nvSpPr>
          <p:cNvPr id="450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/>
              <a:t>Morphométrie</a:t>
            </a:r>
          </a:p>
        </p:txBody>
      </p:sp>
      <p:sp>
        <p:nvSpPr>
          <p:cNvPr id="450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F643A4-A84C-4D2C-BBB3-1F113C675E9F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Collecter des données</a:t>
            </a:r>
          </a:p>
        </p:txBody>
      </p:sp>
      <p:pic>
        <p:nvPicPr>
          <p:cNvPr id="67586" name="Picture 2" descr="http://ts4.mm.bing.net/th?id=I.5036528475636239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48680"/>
            <a:ext cx="3810000" cy="28575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39552" y="980728"/>
            <a:ext cx="58119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r>
              <a:rPr lang="en-US" b="1" dirty="0"/>
              <a:t>Quoi?</a:t>
            </a:r>
          </a:p>
          <a:p>
            <a:endParaRPr lang="en-US" dirty="0"/>
          </a:p>
          <a:p>
            <a:r>
              <a:rPr lang="en-US" dirty="0"/>
              <a:t>Distances, angles, </a:t>
            </a:r>
            <a:r>
              <a:rPr lang="en-US" dirty="0" err="1"/>
              <a:t>perimètres</a:t>
            </a:r>
            <a:r>
              <a:rPr lang="en-US" dirty="0"/>
              <a:t>, surfaces, </a:t>
            </a:r>
            <a:r>
              <a:rPr lang="fr-FR" dirty="0"/>
              <a:t>volumes, contours...</a:t>
            </a:r>
          </a:p>
          <a:p>
            <a:endParaRPr lang="fr-FR" dirty="0"/>
          </a:p>
          <a:p>
            <a:r>
              <a:rPr lang="fr-FR" dirty="0"/>
              <a:t>Positions de certains points particuliers…</a:t>
            </a:r>
          </a:p>
          <a:p>
            <a:endParaRPr lang="fr-FR" dirty="0"/>
          </a:p>
          <a:p>
            <a:r>
              <a:rPr lang="en-US" b="1" dirty="0"/>
              <a:t>Comment?</a:t>
            </a:r>
          </a:p>
          <a:p>
            <a:endParaRPr lang="en-US" dirty="0"/>
          </a:p>
          <a:p>
            <a:r>
              <a:rPr lang="en-US" dirty="0" err="1"/>
              <a:t>Pieds</a:t>
            </a:r>
            <a:r>
              <a:rPr lang="en-US" dirty="0"/>
              <a:t> à coulisse, photo, scanners 2D / 3D etc…</a:t>
            </a:r>
            <a:endParaRPr lang="fr-FR" dirty="0"/>
          </a:p>
        </p:txBody>
      </p:sp>
      <p:pic>
        <p:nvPicPr>
          <p:cNvPr id="67588" name="Picture 4" descr="http://www.audiophonics.fr/images/div_pied_coulisse_digi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861048"/>
            <a:ext cx="2426649" cy="1815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80A836-A784-4595-AA4B-7988AAAA7747}" type="datetime1">
              <a:rPr lang="fr-FR" smtClean="0"/>
              <a:pPr/>
              <a:t>15/09/2021</a:t>
            </a:fld>
            <a:endParaRPr lang="fr-FR"/>
          </a:p>
        </p:txBody>
      </p:sp>
      <p:sp>
        <p:nvSpPr>
          <p:cNvPr id="450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/>
              <a:t>Morphométrie</a:t>
            </a:r>
          </a:p>
        </p:txBody>
      </p:sp>
      <p:sp>
        <p:nvSpPr>
          <p:cNvPr id="450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F643A4-A84C-4D2C-BBB3-1F113C675E9F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810183"/>
            <a:ext cx="1368152" cy="153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764704"/>
            <a:ext cx="3816424" cy="1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7748" y="332656"/>
            <a:ext cx="225625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20888"/>
            <a:ext cx="64103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323528" y="404664"/>
            <a:ext cx="451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Données quantitatives: ici longueurs - largeurs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Collecter des données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04665"/>
            <a:ext cx="6696744" cy="335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Collecter des données - Contours ouverts</a:t>
            </a:r>
          </a:p>
        </p:txBody>
      </p: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645024"/>
            <a:ext cx="6228184" cy="221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80A836-A784-4595-AA4B-7988AAAA7747}" type="datetime1">
              <a:rPr lang="fr-FR" smtClean="0"/>
              <a:pPr/>
              <a:t>15/09/2021</a:t>
            </a:fld>
            <a:endParaRPr lang="fr-FR"/>
          </a:p>
        </p:txBody>
      </p:sp>
      <p:sp>
        <p:nvSpPr>
          <p:cNvPr id="450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/>
              <a:t>Morphométrie</a:t>
            </a:r>
          </a:p>
        </p:txBody>
      </p:sp>
      <p:sp>
        <p:nvSpPr>
          <p:cNvPr id="450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F643A4-A84C-4D2C-BBB3-1F113C675E9F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9" y="452439"/>
            <a:ext cx="4992042" cy="34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552" y="2420888"/>
            <a:ext cx="4032448" cy="206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droite 10"/>
          <p:cNvSpPr/>
          <p:nvPr/>
        </p:nvSpPr>
        <p:spPr>
          <a:xfrm>
            <a:off x="4932040" y="3212976"/>
            <a:ext cx="79208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5580112" y="4653136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5652120" y="1268760"/>
            <a:ext cx="0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676456" y="49411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796136" y="112474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Collecter des données – Contours fermés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1576388"/>
            <a:ext cx="76104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Collecter des données – Contours fermés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80A836-A784-4595-AA4B-7988AAAA7747}" type="datetime1">
              <a:rPr lang="fr-FR" smtClean="0"/>
              <a:pPr/>
              <a:t>15/09/2021</a:t>
            </a:fld>
            <a:endParaRPr lang="fr-FR"/>
          </a:p>
        </p:txBody>
      </p:sp>
      <p:sp>
        <p:nvSpPr>
          <p:cNvPr id="450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/>
              <a:t>Morphométrie</a:t>
            </a:r>
          </a:p>
        </p:txBody>
      </p:sp>
      <p:sp>
        <p:nvSpPr>
          <p:cNvPr id="450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F643A4-A84C-4D2C-BBB3-1F113C675E9F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95536" y="692696"/>
            <a:ext cx="42484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Bookstein</a:t>
            </a:r>
            <a:endParaRPr lang="fr-FR" b="1" dirty="0"/>
          </a:p>
          <a:p>
            <a:r>
              <a:rPr lang="fr-FR" dirty="0"/>
              <a:t>Trois catégories de points homologues:</a:t>
            </a:r>
          </a:p>
          <a:p>
            <a:endParaRPr lang="fr-FR" dirty="0"/>
          </a:p>
          <a:p>
            <a:r>
              <a:rPr lang="fr-FR" dirty="0"/>
              <a:t>Type I = juxtaposition de parties définissant un point simple. </a:t>
            </a:r>
          </a:p>
          <a:p>
            <a:endParaRPr lang="fr-FR" dirty="0"/>
          </a:p>
          <a:p>
            <a:r>
              <a:rPr lang="fr-FR" dirty="0"/>
              <a:t>Type II: maximum de </a:t>
            </a:r>
            <a:r>
              <a:rPr lang="fr-FR" dirty="0" err="1"/>
              <a:t>curvature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Type III: point extrême, obtenu par construction géométrique, qui peut correspondre a un </a:t>
            </a:r>
            <a:r>
              <a:rPr lang="fr-FR" dirty="0" err="1"/>
              <a:t>centroïd</a:t>
            </a:r>
            <a:r>
              <a:rPr lang="fr-FR" dirty="0"/>
              <a:t>, une intersection, avec des segments entre points homologues…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134" y="476672"/>
            <a:ext cx="4675866" cy="256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Collecter des données – Points homologues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80A836-A784-4595-AA4B-7988AAAA7747}" type="datetime1">
              <a:rPr lang="fr-FR" smtClean="0"/>
              <a:pPr/>
              <a:t>15/09/2021</a:t>
            </a:fld>
            <a:endParaRPr lang="fr-FR"/>
          </a:p>
        </p:txBody>
      </p:sp>
      <p:sp>
        <p:nvSpPr>
          <p:cNvPr id="450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/>
              <a:t>Morphométrie</a:t>
            </a:r>
          </a:p>
        </p:txBody>
      </p:sp>
      <p:sp>
        <p:nvSpPr>
          <p:cNvPr id="450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F643A4-A84C-4D2C-BBB3-1F113C675E9F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51520" y="69269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Définition des vingt-neuf points repères (</a:t>
            </a:r>
            <a:r>
              <a:rPr lang="fr-FR" sz="1200" i="1" dirty="0" err="1"/>
              <a:t>landmarks</a:t>
            </a:r>
            <a:r>
              <a:rPr lang="fr-FR" sz="1200" dirty="0"/>
              <a:t>) sur le crâne en vue sagittale. </a:t>
            </a:r>
          </a:p>
        </p:txBody>
      </p:sp>
      <p:pic>
        <p:nvPicPr>
          <p:cNvPr id="22534" name="Picture 6" descr="http://ars.sciencedirect.com/content/image/1-s2.0-S0764446900012609-fx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420889"/>
            <a:ext cx="4032448" cy="2420902"/>
          </a:xfrm>
          <a:prstGeom prst="rect">
            <a:avLst/>
          </a:prstGeom>
          <a:noFill/>
        </p:spPr>
      </p:pic>
      <p:pic>
        <p:nvPicPr>
          <p:cNvPr id="22532" name="Picture 4" descr="http://ars.sciencedirect.com/content/image/1-s2.0-S0764446900012609-fx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20687"/>
            <a:ext cx="4402560" cy="2410481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179512" y="1844824"/>
            <a:ext cx="27050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/>
              <a:t>Conformation juvénile en pointillé, </a:t>
            </a:r>
          </a:p>
          <a:p>
            <a:r>
              <a:rPr lang="fr-FR" sz="1300" dirty="0"/>
              <a:t>conformation adulte en trait continu.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4188605" cy="222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Collecter des données – Points homologues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80A836-A784-4595-AA4B-7988AAAA7747}" type="datetime1">
              <a:rPr lang="fr-FR" smtClean="0"/>
              <a:pPr/>
              <a:t>15/09/2021</a:t>
            </a:fld>
            <a:endParaRPr lang="fr-FR"/>
          </a:p>
        </p:txBody>
      </p:sp>
      <p:sp>
        <p:nvSpPr>
          <p:cNvPr id="450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F643A4-A84C-4D2C-BBB3-1F113C675E9F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5061" name="ZoneTexte 6"/>
          <p:cNvSpPr txBox="1">
            <a:spLocks noChangeArrowheads="1"/>
          </p:cNvSpPr>
          <p:nvPr/>
        </p:nvSpPr>
        <p:spPr bwMode="auto">
          <a:xfrm>
            <a:off x="395288" y="692150"/>
            <a:ext cx="82089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/>
              <a:t>Introduction</a:t>
            </a:r>
          </a:p>
          <a:p>
            <a:pPr lvl="1"/>
            <a:r>
              <a:rPr lang="fr-FR" dirty="0"/>
              <a:t>Problématique archéologique</a:t>
            </a:r>
          </a:p>
          <a:p>
            <a:pPr lvl="1"/>
            <a:r>
              <a:rPr lang="fr-FR" dirty="0"/>
              <a:t>Plusieurs types de variables</a:t>
            </a:r>
          </a:p>
          <a:p>
            <a:pPr lvl="1"/>
            <a:r>
              <a:rPr lang="fr-FR" dirty="0"/>
              <a:t>Ce qui nous intéresse ici: la forme</a:t>
            </a:r>
          </a:p>
          <a:p>
            <a:pPr lvl="1"/>
            <a:endParaRPr lang="fr-FR" dirty="0"/>
          </a:p>
          <a:p>
            <a:r>
              <a:rPr lang="fr-FR" b="1" dirty="0"/>
              <a:t>Collecter les données</a:t>
            </a:r>
          </a:p>
          <a:p>
            <a:pPr lvl="1"/>
            <a:r>
              <a:rPr lang="fr-FR" dirty="0"/>
              <a:t>Distances, angles, </a:t>
            </a:r>
            <a:r>
              <a:rPr lang="fr-FR" dirty="0" err="1"/>
              <a:t>etc</a:t>
            </a:r>
            <a:r>
              <a:rPr lang="fr-FR" dirty="0"/>
              <a:t>…</a:t>
            </a:r>
          </a:p>
          <a:p>
            <a:pPr lvl="1"/>
            <a:r>
              <a:rPr lang="fr-FR" dirty="0"/>
              <a:t>Contours ouverts</a:t>
            </a:r>
          </a:p>
          <a:p>
            <a:pPr lvl="1"/>
            <a:r>
              <a:rPr lang="fr-FR" dirty="0"/>
              <a:t>Contours fermés</a:t>
            </a:r>
          </a:p>
          <a:p>
            <a:pPr lvl="1"/>
            <a:r>
              <a:rPr lang="fr-FR" dirty="0"/>
              <a:t>Points homologues</a:t>
            </a:r>
          </a:p>
          <a:p>
            <a:pPr lvl="1"/>
            <a:endParaRPr lang="fr-FR" dirty="0"/>
          </a:p>
          <a:p>
            <a:r>
              <a:rPr lang="fr-FR" b="1" dirty="0"/>
              <a:t>Préparation et production des données</a:t>
            </a:r>
          </a:p>
          <a:p>
            <a:pPr lvl="1"/>
            <a:r>
              <a:rPr lang="fr-FR" dirty="0" err="1"/>
              <a:t>Bookstein</a:t>
            </a:r>
            <a:r>
              <a:rPr lang="fr-FR" dirty="0"/>
              <a:t> registration</a:t>
            </a:r>
          </a:p>
          <a:p>
            <a:pPr lvl="1"/>
            <a:r>
              <a:rPr lang="fr-FR" dirty="0"/>
              <a:t>Méthodes </a:t>
            </a:r>
            <a:r>
              <a:rPr lang="fr-FR" dirty="0" err="1"/>
              <a:t>Procrustes</a:t>
            </a:r>
            <a:endParaRPr lang="fr-FR" dirty="0"/>
          </a:p>
          <a:p>
            <a:pPr lvl="1"/>
            <a:r>
              <a:rPr lang="fr-FR" dirty="0"/>
              <a:t>Techniques de régression</a:t>
            </a:r>
          </a:p>
          <a:p>
            <a:pPr lvl="1"/>
            <a:r>
              <a:rPr lang="fr-FR" dirty="0"/>
              <a:t>Méthodes de type Fourier</a:t>
            </a:r>
          </a:p>
          <a:p>
            <a:pPr lvl="1"/>
            <a:endParaRPr lang="fr-FR" dirty="0"/>
          </a:p>
          <a:p>
            <a:r>
              <a:rPr lang="fr-FR" b="1" dirty="0"/>
              <a:t>Traitement des données (deux techniques parmi d’autres)</a:t>
            </a:r>
          </a:p>
          <a:p>
            <a:pPr lvl="1"/>
            <a:r>
              <a:rPr lang="fr-FR" dirty="0"/>
              <a:t>Analyse en composantes principales, espace morphologique</a:t>
            </a:r>
          </a:p>
          <a:p>
            <a:pPr lvl="1"/>
            <a:r>
              <a:rPr lang="fr-FR" dirty="0"/>
              <a:t>Analyse discriminante</a:t>
            </a:r>
            <a:endParaRPr lang="fr-FR" sz="1600" dirty="0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 dirty="0">
                <a:solidFill>
                  <a:schemeClr val="bg1"/>
                </a:solidFill>
              </a:rPr>
              <a:t>Plan</a:t>
            </a:r>
            <a:endParaRPr lang="fr-FR" b="1" i="1" dirty="0">
              <a:solidFill>
                <a:schemeClr val="bg1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r>
              <a:rPr lang="fr-FR" dirty="0"/>
              <a:t>Morphométrie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4953321" cy="360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Préparation des données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7910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51520" y="548680"/>
            <a:ext cx="5847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Baseline registration (</a:t>
            </a:r>
            <a:r>
              <a:rPr lang="fr-FR" b="1" dirty="0" err="1"/>
              <a:t>Bookstein</a:t>
            </a:r>
            <a:r>
              <a:rPr lang="fr-FR" b="1" dirty="0"/>
              <a:t>)</a:t>
            </a:r>
            <a:r>
              <a:rPr lang="fr-FR" dirty="0"/>
              <a:t>: élimination de l’effet taille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Préparation des données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90629"/>
            <a:ext cx="7926257" cy="199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95536" y="836712"/>
            <a:ext cx="595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Autre possibilité: méthode </a:t>
            </a:r>
            <a:r>
              <a:rPr lang="fr-FR" b="1" dirty="0" err="1"/>
              <a:t>Procrustes</a:t>
            </a:r>
            <a:r>
              <a:rPr lang="fr-FR" b="1" dirty="0"/>
              <a:t> </a:t>
            </a:r>
            <a:r>
              <a:rPr lang="fr-FR" dirty="0"/>
              <a:t>(voir partie N. Navarro)</a:t>
            </a:r>
          </a:p>
        </p:txBody>
      </p:sp>
      <p:pic>
        <p:nvPicPr>
          <p:cNvPr id="124932" name="Picture 4" descr="http://mojotivity.com/images/procrus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2362200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4866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Préparation des données</a:t>
            </a:r>
          </a:p>
        </p:txBody>
      </p:sp>
      <p:pic>
        <p:nvPicPr>
          <p:cNvPr id="118788" name="Picture 4" descr="&#10;y = a_0 + a_1 x + a_2 x^2 + a_3 x^3 + \cdots + a_m x^m + \varepsilon. \, 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725144"/>
            <a:ext cx="3676650" cy="20955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491880" y="4293096"/>
            <a:ext cx="2412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Régression polynomiale</a:t>
            </a:r>
          </a:p>
        </p:txBody>
      </p:sp>
      <p:pic>
        <p:nvPicPr>
          <p:cNvPr id="118790" name="Picture 6" descr="File:Qsplin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509120"/>
            <a:ext cx="1682552" cy="114974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051720" y="5301208"/>
            <a:ext cx="412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Splines</a:t>
            </a:r>
            <a:r>
              <a:rPr lang="fr-FR" dirty="0"/>
              <a:t>: régression polynomiale par partie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17191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28190"/>
            <a:ext cx="3221757" cy="341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Préparation des données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9552" y="4149080"/>
            <a:ext cx="5124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exemple: ajustement sur </a:t>
            </a:r>
            <a:r>
              <a:rPr lang="fr-FR" dirty="0" err="1"/>
              <a:t>polynomes</a:t>
            </a:r>
            <a:r>
              <a:rPr lang="fr-FR" dirty="0"/>
              <a:t> de Legendre</a:t>
            </a:r>
          </a:p>
          <a:p>
            <a:r>
              <a:rPr lang="fr-FR" dirty="0"/>
              <a:t>(orthogonaux)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http://www.scratchapixel.com/assets/Uploads/DCT%20Part%201/dct-sum-cur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79"/>
            <a:ext cx="3382437" cy="3312369"/>
          </a:xfrm>
          <a:prstGeom prst="rect">
            <a:avLst/>
          </a:prstGeom>
          <a:noFill/>
        </p:spPr>
      </p:pic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20688"/>
            <a:ext cx="5133008" cy="385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Préparation des données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7544" y="764704"/>
            <a:ext cx="331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DCT: Fourier sur contours ouverts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Préparation des données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8596" y="714356"/>
            <a:ext cx="6163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Elliptic</a:t>
            </a:r>
            <a:r>
              <a:rPr lang="fr-FR" b="1" dirty="0"/>
              <a:t> Fourier </a:t>
            </a:r>
            <a:r>
              <a:rPr lang="fr-FR" b="1" dirty="0" err="1"/>
              <a:t>Analysis</a:t>
            </a:r>
            <a:r>
              <a:rPr lang="fr-FR" dirty="0"/>
              <a:t>: </a:t>
            </a:r>
          </a:p>
          <a:p>
            <a:r>
              <a:rPr lang="fr-FR" dirty="0"/>
              <a:t>plusieurs possibilités : séparer x et y et les traiter </a:t>
            </a:r>
            <a:r>
              <a:rPr lang="fr-FR" dirty="0" err="1"/>
              <a:t>séparemment</a:t>
            </a:r>
            <a:r>
              <a:rPr lang="fr-FR" dirty="0"/>
              <a:t>.</a:t>
            </a:r>
          </a:p>
          <a:p>
            <a:r>
              <a:rPr lang="fr-FR" dirty="0"/>
              <a:t>Chain code: voir ci dessous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8812081" cy="319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Préparation des données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5705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80928"/>
            <a:ext cx="5715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732240" y="1052736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t=pas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B109EEC-3241-4D96-9102-5DA0EA3E4D74}"/>
              </a:ext>
            </a:extLst>
          </p:cNvPr>
          <p:cNvSpPr txBox="1"/>
          <p:nvPr/>
        </p:nvSpPr>
        <p:spPr>
          <a:xfrm>
            <a:off x="617570" y="5908630"/>
            <a:ext cx="4596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Partie optionnelle</a:t>
            </a: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5940152" cy="419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Préparation des données</a:t>
            </a: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7"/>
            <a:ext cx="4355976" cy="346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463267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643182"/>
            <a:ext cx="4500559" cy="396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Préparation des données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7158" y="3571876"/>
            <a:ext cx="432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Analyse de Fourier appliquée aux variations </a:t>
            </a:r>
          </a:p>
          <a:p>
            <a:r>
              <a:rPr lang="fr-FR" dirty="0"/>
              <a:t>de rayon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80A836-A784-4595-AA4B-7988AAAA7747}" type="datetime1">
              <a:rPr lang="fr-FR" smtClean="0"/>
              <a:pPr/>
              <a:t>15/09/2021</a:t>
            </a:fld>
            <a:endParaRPr lang="fr-FR"/>
          </a:p>
        </p:txBody>
      </p:sp>
      <p:sp>
        <p:nvSpPr>
          <p:cNvPr id="450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/>
              <a:t>Morphométrie</a:t>
            </a:r>
          </a:p>
        </p:txBody>
      </p:sp>
      <p:sp>
        <p:nvSpPr>
          <p:cNvPr id="450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F643A4-A84C-4D2C-BBB3-1F113C675E9F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6673"/>
            <a:ext cx="3960440" cy="296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323528" y="908720"/>
            <a:ext cx="4248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Visualiser des différences de forme est plus simple que d’examiner une table de distances ou d’angles. </a:t>
            </a:r>
          </a:p>
          <a:p>
            <a:endParaRPr lang="fr-FR" dirty="0"/>
          </a:p>
          <a:p>
            <a:r>
              <a:rPr lang="fr-FR" dirty="0"/>
              <a:t>Les coordonnées des points homologues sont très riches en termes d’information. 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3356992"/>
            <a:ext cx="91154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Préparation des données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http://www.praehistorische-archaeologie.de/images/beil-typologi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412068" cy="3986808"/>
          </a:xfrm>
          <a:prstGeom prst="rect">
            <a:avLst/>
          </a:prstGeom>
          <a:noFill/>
        </p:spPr>
      </p:pic>
      <p:pic>
        <p:nvPicPr>
          <p:cNvPr id="120834" name="Picture 2" descr="File:Typologi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712"/>
            <a:ext cx="4271561" cy="4418856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 dirty="0">
                <a:solidFill>
                  <a:schemeClr val="bg1"/>
                </a:solidFill>
              </a:rPr>
              <a:t>Introduction</a:t>
            </a:r>
            <a:endParaRPr lang="fr-FR" b="1" i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908720"/>
            <a:ext cx="401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Typologie</a:t>
            </a:r>
            <a:r>
              <a:rPr lang="fr-FR" dirty="0"/>
              <a:t>: outil de base de l’archéologue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80A836-A784-4595-AA4B-7988AAAA7747}" type="datetime1">
              <a:rPr lang="fr-FR" smtClean="0"/>
              <a:pPr/>
              <a:t>15/09/2021</a:t>
            </a:fld>
            <a:endParaRPr lang="fr-FR"/>
          </a:p>
        </p:txBody>
      </p:sp>
      <p:sp>
        <p:nvSpPr>
          <p:cNvPr id="450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/>
              <a:t>Morphométrie</a:t>
            </a:r>
          </a:p>
        </p:txBody>
      </p:sp>
      <p:sp>
        <p:nvSpPr>
          <p:cNvPr id="450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F643A4-A84C-4D2C-BBB3-1F113C675E9F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>
                <a:solidFill>
                  <a:schemeClr val="bg1"/>
                </a:solidFill>
              </a:rPr>
              <a:t>Traitement des données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47048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692696"/>
            <a:ext cx="4791428" cy="447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085184"/>
            <a:ext cx="5607348" cy="137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51520" y="476672"/>
            <a:ext cx="3402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Approche très basique</a:t>
            </a:r>
          </a:p>
          <a:p>
            <a:r>
              <a:rPr lang="fr-FR" dirty="0"/>
              <a:t>Statistiques simples à une variable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D823-8035-4DC9-84BC-082217CC6672}" type="slidenum">
              <a:rPr lang="fr-FR"/>
              <a:pPr/>
              <a:t>31</a:t>
            </a:fld>
            <a:endParaRPr lang="fr-FR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17525" y="116205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/>
          </a:p>
        </p:txBody>
      </p:sp>
      <p:sp>
        <p:nvSpPr>
          <p:cNvPr id="6" name="ZoneTexte 5"/>
          <p:cNvSpPr txBox="1"/>
          <p:nvPr/>
        </p:nvSpPr>
        <p:spPr>
          <a:xfrm>
            <a:off x="395536" y="1052736"/>
            <a:ext cx="303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Avant tout quelques rappels…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812360" cy="374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rappels: Analyse en composantes principales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67944" y="5877272"/>
            <a:ext cx="123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Corrélation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5439445"/>
            <a:ext cx="2895600" cy="365125"/>
          </a:xfrm>
          <a:noFill/>
        </p:spPr>
        <p:txBody>
          <a:bodyPr/>
          <a:lstStyle/>
          <a:p>
            <a:r>
              <a:rPr lang="fr-FR"/>
              <a:t>Statistiques</a:t>
            </a:r>
          </a:p>
        </p:txBody>
      </p:sp>
      <p:sp>
        <p:nvSpPr>
          <p:cNvPr id="308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5439445"/>
            <a:ext cx="2133600" cy="365125"/>
          </a:xfrm>
          <a:noFill/>
        </p:spPr>
        <p:txBody>
          <a:bodyPr/>
          <a:lstStyle/>
          <a:p>
            <a:fld id="{DC10A154-2E62-4111-B021-5F7D4820CA7C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3081" name="Rectangle 2"/>
          <p:cNvSpPr>
            <a:spLocks noChangeArrowheads="1"/>
          </p:cNvSpPr>
          <p:nvPr/>
        </p:nvSpPr>
        <p:spPr bwMode="auto">
          <a:xfrm>
            <a:off x="152400" y="1445295"/>
            <a:ext cx="5181600" cy="43434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3" name="Text Box 5"/>
          <p:cNvSpPr txBox="1">
            <a:spLocks noChangeArrowheads="1"/>
          </p:cNvSpPr>
          <p:nvPr/>
        </p:nvSpPr>
        <p:spPr bwMode="auto">
          <a:xfrm>
            <a:off x="194922" y="697350"/>
            <a:ext cx="610115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i="1" dirty="0"/>
              <a:t>Rappels: Régression linéaire – Matrice de variance – covariance</a:t>
            </a:r>
          </a:p>
          <a:p>
            <a:pPr eaLnBrk="0" hangingPunct="0"/>
            <a:r>
              <a:rPr lang="fr-FR" i="1" dirty="0"/>
              <a:t>Approche géométrique:</a:t>
            </a:r>
          </a:p>
        </p:txBody>
      </p:sp>
      <p:sp>
        <p:nvSpPr>
          <p:cNvPr id="3084" name="Line 6"/>
          <p:cNvSpPr>
            <a:spLocks noChangeShapeType="1"/>
          </p:cNvSpPr>
          <p:nvPr/>
        </p:nvSpPr>
        <p:spPr bwMode="auto">
          <a:xfrm flipV="1">
            <a:off x="282575" y="2283495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5" name="Line 7"/>
          <p:cNvSpPr>
            <a:spLocks noChangeShapeType="1"/>
          </p:cNvSpPr>
          <p:nvPr/>
        </p:nvSpPr>
        <p:spPr bwMode="auto">
          <a:xfrm>
            <a:off x="282575" y="5560095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6" name="Oval 8"/>
          <p:cNvSpPr>
            <a:spLocks noChangeArrowheads="1"/>
          </p:cNvSpPr>
          <p:nvPr/>
        </p:nvSpPr>
        <p:spPr bwMode="auto">
          <a:xfrm>
            <a:off x="511175" y="5255295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7" name="Oval 9"/>
          <p:cNvSpPr>
            <a:spLocks noChangeArrowheads="1"/>
          </p:cNvSpPr>
          <p:nvPr/>
        </p:nvSpPr>
        <p:spPr bwMode="auto">
          <a:xfrm>
            <a:off x="739775" y="5026695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8" name="Oval 10"/>
          <p:cNvSpPr>
            <a:spLocks noChangeArrowheads="1"/>
          </p:cNvSpPr>
          <p:nvPr/>
        </p:nvSpPr>
        <p:spPr bwMode="auto">
          <a:xfrm>
            <a:off x="1196975" y="5102895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9" name="Oval 11"/>
          <p:cNvSpPr>
            <a:spLocks noChangeArrowheads="1"/>
          </p:cNvSpPr>
          <p:nvPr/>
        </p:nvSpPr>
        <p:spPr bwMode="auto">
          <a:xfrm>
            <a:off x="1273175" y="4569495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90" name="Oval 12"/>
          <p:cNvSpPr>
            <a:spLocks noChangeArrowheads="1"/>
          </p:cNvSpPr>
          <p:nvPr/>
        </p:nvSpPr>
        <p:spPr bwMode="auto">
          <a:xfrm>
            <a:off x="1654175" y="4645695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91" name="Oval 13"/>
          <p:cNvSpPr>
            <a:spLocks noChangeArrowheads="1"/>
          </p:cNvSpPr>
          <p:nvPr/>
        </p:nvSpPr>
        <p:spPr bwMode="auto">
          <a:xfrm>
            <a:off x="1349375" y="4112295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92" name="Oval 14"/>
          <p:cNvSpPr>
            <a:spLocks noChangeArrowheads="1"/>
          </p:cNvSpPr>
          <p:nvPr/>
        </p:nvSpPr>
        <p:spPr bwMode="auto">
          <a:xfrm>
            <a:off x="2568575" y="3959895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93" name="Oval 15"/>
          <p:cNvSpPr>
            <a:spLocks noChangeArrowheads="1"/>
          </p:cNvSpPr>
          <p:nvPr/>
        </p:nvSpPr>
        <p:spPr bwMode="auto">
          <a:xfrm>
            <a:off x="2111375" y="4112295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94" name="Oval 16"/>
          <p:cNvSpPr>
            <a:spLocks noChangeArrowheads="1"/>
          </p:cNvSpPr>
          <p:nvPr/>
        </p:nvSpPr>
        <p:spPr bwMode="auto">
          <a:xfrm>
            <a:off x="1958975" y="3655095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95" name="Oval 17"/>
          <p:cNvSpPr>
            <a:spLocks noChangeArrowheads="1"/>
          </p:cNvSpPr>
          <p:nvPr/>
        </p:nvSpPr>
        <p:spPr bwMode="auto">
          <a:xfrm>
            <a:off x="2949575" y="3121695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96" name="Oval 18"/>
          <p:cNvSpPr>
            <a:spLocks noChangeArrowheads="1"/>
          </p:cNvSpPr>
          <p:nvPr/>
        </p:nvSpPr>
        <p:spPr bwMode="auto">
          <a:xfrm>
            <a:off x="2568575" y="3121695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97" name="Oval 19"/>
          <p:cNvSpPr>
            <a:spLocks noChangeArrowheads="1"/>
          </p:cNvSpPr>
          <p:nvPr/>
        </p:nvSpPr>
        <p:spPr bwMode="auto">
          <a:xfrm>
            <a:off x="3178175" y="3350295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98" name="Oval 20"/>
          <p:cNvSpPr>
            <a:spLocks noChangeArrowheads="1"/>
          </p:cNvSpPr>
          <p:nvPr/>
        </p:nvSpPr>
        <p:spPr bwMode="auto">
          <a:xfrm>
            <a:off x="2797175" y="3959895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99" name="Oval 21"/>
          <p:cNvSpPr>
            <a:spLocks noChangeArrowheads="1"/>
          </p:cNvSpPr>
          <p:nvPr/>
        </p:nvSpPr>
        <p:spPr bwMode="auto">
          <a:xfrm>
            <a:off x="3635375" y="2054895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00" name="Oval 22"/>
          <p:cNvSpPr>
            <a:spLocks noChangeArrowheads="1"/>
          </p:cNvSpPr>
          <p:nvPr/>
        </p:nvSpPr>
        <p:spPr bwMode="auto">
          <a:xfrm>
            <a:off x="4244975" y="2588295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01" name="Oval 23"/>
          <p:cNvSpPr>
            <a:spLocks noChangeArrowheads="1"/>
          </p:cNvSpPr>
          <p:nvPr/>
        </p:nvSpPr>
        <p:spPr bwMode="auto">
          <a:xfrm>
            <a:off x="3635375" y="2664495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02" name="Line 24"/>
          <p:cNvSpPr>
            <a:spLocks noChangeShapeType="1"/>
          </p:cNvSpPr>
          <p:nvPr/>
        </p:nvSpPr>
        <p:spPr bwMode="auto">
          <a:xfrm flipV="1">
            <a:off x="282575" y="3807495"/>
            <a:ext cx="45720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03" name="Line 25"/>
          <p:cNvSpPr>
            <a:spLocks noChangeShapeType="1"/>
          </p:cNvSpPr>
          <p:nvPr/>
        </p:nvSpPr>
        <p:spPr bwMode="auto">
          <a:xfrm>
            <a:off x="2416175" y="1978695"/>
            <a:ext cx="0" cy="3581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3074" name="Object 26"/>
          <p:cNvGraphicFramePr>
            <a:graphicFrameLocks noChangeAspect="1"/>
          </p:cNvGraphicFramePr>
          <p:nvPr/>
        </p:nvGraphicFramePr>
        <p:xfrm>
          <a:off x="2373313" y="1543720"/>
          <a:ext cx="24923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Equation" r:id="rId2" imgW="139680" imgH="164880" progId="Equation.3">
                  <p:embed/>
                </p:oleObj>
              </mc:Choice>
              <mc:Fallback>
                <p:oleObj name="Equation" r:id="rId2" imgW="139680" imgH="1648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1543720"/>
                        <a:ext cx="249237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7"/>
          <p:cNvGraphicFramePr>
            <a:graphicFrameLocks noChangeAspect="1"/>
          </p:cNvGraphicFramePr>
          <p:nvPr/>
        </p:nvGraphicFramePr>
        <p:xfrm>
          <a:off x="4964113" y="3655095"/>
          <a:ext cx="2492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Equation" r:id="rId4" imgW="139680" imgH="190440" progId="Equation.3">
                  <p:embed/>
                </p:oleObj>
              </mc:Choice>
              <mc:Fallback>
                <p:oleObj name="Equation" r:id="rId4" imgW="139680" imgH="1904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3655095"/>
                        <a:ext cx="249237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28"/>
          <p:cNvGraphicFramePr>
            <a:graphicFrameLocks noChangeAspect="1"/>
          </p:cNvGraphicFramePr>
          <p:nvPr/>
        </p:nvGraphicFramePr>
        <p:xfrm>
          <a:off x="4876800" y="5453733"/>
          <a:ext cx="225425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453733"/>
                        <a:ext cx="225425" cy="249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29"/>
          <p:cNvGraphicFramePr>
            <a:graphicFrameLocks noChangeAspect="1"/>
          </p:cNvGraphicFramePr>
          <p:nvPr/>
        </p:nvGraphicFramePr>
        <p:xfrm>
          <a:off x="163513" y="1891383"/>
          <a:ext cx="2476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Equation" r:id="rId8" imgW="139680" imgH="164880" progId="Equation.3">
                  <p:embed/>
                </p:oleObj>
              </mc:Choice>
              <mc:Fallback>
                <p:oleObj name="Equation" r:id="rId8" imgW="139680" imgH="1648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1891383"/>
                        <a:ext cx="247650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4" name="Text Box 30"/>
          <p:cNvSpPr txBox="1">
            <a:spLocks noChangeArrowheads="1"/>
          </p:cNvSpPr>
          <p:nvPr/>
        </p:nvSpPr>
        <p:spPr bwMode="auto">
          <a:xfrm>
            <a:off x="2949575" y="2207295"/>
            <a:ext cx="557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b="0">
                <a:solidFill>
                  <a:schemeClr val="tx2"/>
                </a:solidFill>
                <a:latin typeface="Times New Roman" pitchFamily="18" charset="0"/>
              </a:rPr>
              <a:t>Q1</a:t>
            </a:r>
          </a:p>
        </p:txBody>
      </p:sp>
      <p:sp>
        <p:nvSpPr>
          <p:cNvPr id="3105" name="Text Box 31"/>
          <p:cNvSpPr txBox="1">
            <a:spLocks noChangeArrowheads="1"/>
          </p:cNvSpPr>
          <p:nvPr/>
        </p:nvSpPr>
        <p:spPr bwMode="auto">
          <a:xfrm>
            <a:off x="587375" y="4188495"/>
            <a:ext cx="557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b="0">
                <a:solidFill>
                  <a:schemeClr val="tx2"/>
                </a:solidFill>
                <a:latin typeface="Times New Roman" pitchFamily="18" charset="0"/>
              </a:rPr>
              <a:t>Q3</a:t>
            </a:r>
          </a:p>
        </p:txBody>
      </p:sp>
      <p:sp>
        <p:nvSpPr>
          <p:cNvPr id="3106" name="Text Box 32"/>
          <p:cNvSpPr txBox="1">
            <a:spLocks noChangeArrowheads="1"/>
          </p:cNvSpPr>
          <p:nvPr/>
        </p:nvSpPr>
        <p:spPr bwMode="auto">
          <a:xfrm>
            <a:off x="1044575" y="2207295"/>
            <a:ext cx="557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b="0" dirty="0">
                <a:solidFill>
                  <a:schemeClr val="tx2"/>
                </a:solidFill>
                <a:latin typeface="Times New Roman" pitchFamily="18" charset="0"/>
              </a:rPr>
              <a:t>Q2</a:t>
            </a:r>
          </a:p>
        </p:txBody>
      </p:sp>
      <p:sp>
        <p:nvSpPr>
          <p:cNvPr id="3107" name="Text Box 33"/>
          <p:cNvSpPr txBox="1">
            <a:spLocks noChangeArrowheads="1"/>
          </p:cNvSpPr>
          <p:nvPr/>
        </p:nvSpPr>
        <p:spPr bwMode="auto">
          <a:xfrm>
            <a:off x="3025775" y="4417095"/>
            <a:ext cx="557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b="0">
                <a:solidFill>
                  <a:schemeClr val="tx2"/>
                </a:solidFill>
                <a:latin typeface="Times New Roman" pitchFamily="18" charset="0"/>
              </a:rPr>
              <a:t>Q4</a:t>
            </a:r>
          </a:p>
        </p:txBody>
      </p:sp>
      <p:graphicFrame>
        <p:nvGraphicFramePr>
          <p:cNvPr id="3078" name="Object 34"/>
          <p:cNvGraphicFramePr>
            <a:graphicFrameLocks noChangeAspect="1"/>
          </p:cNvGraphicFramePr>
          <p:nvPr/>
        </p:nvGraphicFramePr>
        <p:xfrm>
          <a:off x="4572000" y="1340768"/>
          <a:ext cx="10725150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Document" r:id="rId10" imgW="6073778" imgH="1194286" progId="Word.Document.8">
                  <p:embed/>
                </p:oleObj>
              </mc:Choice>
              <mc:Fallback>
                <p:oleObj name="Document" r:id="rId10" imgW="6073778" imgH="1194286" progId="Word.Document.8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40768"/>
                        <a:ext cx="10725150" cy="210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rappels: Analyse en composantes principales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/>
              <a:t>Statistiques</a:t>
            </a:r>
          </a:p>
        </p:txBody>
      </p:sp>
      <p:sp>
        <p:nvSpPr>
          <p:cNvPr id="410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F598F9-34A8-44BE-803C-778A473164FB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611188" y="2781300"/>
            <a:ext cx="7848600" cy="13684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684213" y="908050"/>
          <a:ext cx="2533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Equation" r:id="rId2" imgW="1104840" imgH="431640" progId="Equation.3">
                  <p:embed/>
                </p:oleObj>
              </mc:Choice>
              <mc:Fallback>
                <p:oleObj name="Equation" r:id="rId2" imgW="11048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908050"/>
                        <a:ext cx="2533650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381000" y="1951038"/>
            <a:ext cx="79502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0"/>
              <a:t>Évidemment cette somme dépend de n. On va donc diviser par (n-1).</a:t>
            </a:r>
          </a:p>
          <a:p>
            <a:pPr eaLnBrk="0" hangingPunct="0"/>
            <a:r>
              <a:rPr lang="fr-FR" b="0">
                <a:solidFill>
                  <a:srgbClr val="000099"/>
                </a:solidFill>
              </a:rPr>
              <a:t>Au fait, pourquoi (n-1) et pas simplement n???</a:t>
            </a:r>
            <a:endParaRPr lang="fr-FR" b="0"/>
          </a:p>
          <a:p>
            <a:pPr eaLnBrk="0" hangingPunct="0"/>
            <a:r>
              <a:rPr lang="fr-FR" b="0"/>
              <a:t> </a:t>
            </a: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1360488" y="2708275"/>
          <a:ext cx="65595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Equation" r:id="rId4" imgW="2882880" imgH="609480" progId="Equation.3">
                  <p:embed/>
                </p:oleObj>
              </mc:Choice>
              <mc:Fallback>
                <p:oleObj name="Equation" r:id="rId4" imgW="2882880" imgH="609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2708275"/>
                        <a:ext cx="655955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95288" y="4411663"/>
            <a:ext cx="264495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0" i="1" dirty="0" err="1"/>
              <a:t>Cov</a:t>
            </a:r>
            <a:r>
              <a:rPr lang="fr-FR" b="0" i="1" dirty="0"/>
              <a:t>(</a:t>
            </a:r>
            <a:r>
              <a:rPr lang="fr-FR" b="0" i="1" dirty="0" err="1"/>
              <a:t>x,y</a:t>
            </a:r>
            <a:r>
              <a:rPr lang="fr-FR" b="0" i="1" dirty="0"/>
              <a:t>)</a:t>
            </a:r>
            <a:r>
              <a:rPr lang="fr-FR" b="0" dirty="0"/>
              <a:t> est la covariance. 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492500" y="1243013"/>
            <a:ext cx="34115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0"/>
              <a:t>est un paramètre intéressant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rappels: Analyse en composantes principales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987900"/>
            <a:ext cx="2895600" cy="365125"/>
          </a:xfrm>
          <a:noFill/>
        </p:spPr>
        <p:txBody>
          <a:bodyPr/>
          <a:lstStyle/>
          <a:p>
            <a:r>
              <a:rPr lang="fr-FR"/>
              <a:t>Statistiques</a:t>
            </a:r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732B86-AC52-4679-ACAC-24EC3FC89561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457200" y="1222350"/>
            <a:ext cx="5486400" cy="4038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1030288" y="1517625"/>
          <a:ext cx="4340225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Equation" r:id="rId2" imgW="1892160" imgH="1434960" progId="Equation.3">
                  <p:embed/>
                </p:oleObj>
              </mc:Choice>
              <mc:Fallback>
                <p:oleObj name="Equation" r:id="rId2" imgW="1892160" imgH="1434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1517625"/>
                        <a:ext cx="4340225" cy="329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23850" y="620688"/>
            <a:ext cx="56848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rgbClr val="000099"/>
                </a:solidFill>
              </a:rPr>
              <a:t>Coefficient de corrélation de Bravais-Pearson</a:t>
            </a:r>
            <a:endParaRPr lang="fr-F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rappels: Analyse en composantes principales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D823-8035-4DC9-84BC-082217CC6672}" type="slidenum">
              <a:rPr lang="fr-FR"/>
              <a:pPr/>
              <a:t>35</a:t>
            </a:fld>
            <a:endParaRPr lang="fr-FR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17525" y="116205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4381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83569" y="112474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Prenons un jeu de données, avec </a:t>
            </a:r>
            <a:r>
              <a:rPr lang="fr-FR" b="1" dirty="0"/>
              <a:t>x = </a:t>
            </a:r>
            <a:r>
              <a:rPr lang="fr-FR" dirty="0"/>
              <a:t>[</a:t>
            </a:r>
            <a:r>
              <a:rPr lang="fr-FR" i="1" dirty="0"/>
              <a:t>X</a:t>
            </a:r>
            <a:r>
              <a:rPr lang="fr-FR" i="1" baseline="-25000" dirty="0"/>
              <a:t>1</a:t>
            </a:r>
            <a:r>
              <a:rPr lang="fr-FR" i="1" dirty="0"/>
              <a:t> X</a:t>
            </a:r>
            <a:r>
              <a:rPr lang="fr-FR" i="1" baseline="-25000" dirty="0"/>
              <a:t>2</a:t>
            </a:r>
            <a:r>
              <a:rPr lang="fr-FR" i="1" dirty="0"/>
              <a:t> … </a:t>
            </a:r>
            <a:r>
              <a:rPr lang="fr-FR" i="1" dirty="0" err="1"/>
              <a:t>X</a:t>
            </a:r>
            <a:r>
              <a:rPr lang="fr-FR" i="1" baseline="-25000" dirty="0" err="1"/>
              <a:t>d</a:t>
            </a:r>
            <a:r>
              <a:rPr lang="fr-FR" i="1" dirty="0"/>
              <a:t>]’,</a:t>
            </a:r>
          </a:p>
          <a:p>
            <a:r>
              <a:rPr lang="fr-FR" b="1" i="1" dirty="0"/>
              <a:t> S </a:t>
            </a:r>
            <a:r>
              <a:rPr lang="fr-FR" dirty="0"/>
              <a:t>correspond à la matrice de variance covariance des données, où chaque élément </a:t>
            </a:r>
            <a:r>
              <a:rPr lang="fr-FR" i="1" dirty="0" err="1"/>
              <a:t>s</a:t>
            </a:r>
            <a:r>
              <a:rPr lang="fr-FR" i="1" baseline="-25000" dirty="0" err="1"/>
              <a:t>ij</a:t>
            </a:r>
            <a:r>
              <a:rPr lang="fr-FR" i="1" dirty="0"/>
              <a:t> </a:t>
            </a:r>
            <a:r>
              <a:rPr lang="fr-FR" dirty="0"/>
              <a:t>est la covariance entre les variables </a:t>
            </a:r>
            <a:r>
              <a:rPr lang="fr-FR" i="1" dirty="0"/>
              <a:t>X</a:t>
            </a:r>
            <a:r>
              <a:rPr lang="fr-FR" i="1" baseline="-25000" dirty="0"/>
              <a:t>i</a:t>
            </a:r>
            <a:r>
              <a:rPr lang="fr-FR" i="1" dirty="0"/>
              <a:t> </a:t>
            </a:r>
            <a:r>
              <a:rPr lang="fr-FR" dirty="0"/>
              <a:t>et</a:t>
            </a:r>
            <a:r>
              <a:rPr lang="fr-FR" i="1" dirty="0"/>
              <a:t> </a:t>
            </a:r>
            <a:r>
              <a:rPr lang="fr-FR" i="1" dirty="0" err="1"/>
              <a:t>X</a:t>
            </a:r>
            <a:r>
              <a:rPr lang="fr-FR" i="1" baseline="-25000" dirty="0" err="1"/>
              <a:t>j</a:t>
            </a:r>
            <a:r>
              <a:rPr lang="fr-FR" i="1" dirty="0"/>
              <a:t>,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99592" y="3356992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s</a:t>
            </a:r>
            <a:r>
              <a:rPr lang="en-US" i="1" baseline="-25000" dirty="0" err="1"/>
              <a:t>ij</a:t>
            </a:r>
            <a:r>
              <a:rPr lang="en-US" i="1" dirty="0"/>
              <a:t> = </a:t>
            </a:r>
            <a:r>
              <a:rPr lang="en-US" i="1" dirty="0" err="1"/>
              <a:t>s</a:t>
            </a:r>
            <a:r>
              <a:rPr lang="en-US" i="1" baseline="-25000" dirty="0" err="1"/>
              <a:t>ji</a:t>
            </a:r>
            <a:r>
              <a:rPr lang="en-US" i="1" dirty="0"/>
              <a:t>, </a:t>
            </a:r>
          </a:p>
          <a:p>
            <a:r>
              <a:rPr lang="en-US" i="1" dirty="0" err="1"/>
              <a:t>s</a:t>
            </a:r>
            <a:r>
              <a:rPr lang="en-US" i="1" baseline="-25000" dirty="0" err="1"/>
              <a:t>ii</a:t>
            </a:r>
            <a:r>
              <a:rPr lang="en-US" i="1" dirty="0"/>
              <a:t>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r>
              <a:rPr lang="en-US" i="1" dirty="0" err="1"/>
              <a:t>l’estimation</a:t>
            </a:r>
            <a:r>
              <a:rPr lang="en-US" i="1" dirty="0"/>
              <a:t> de la </a:t>
            </a:r>
            <a:r>
              <a:rPr lang="en-US" dirty="0"/>
              <a:t>variance of </a:t>
            </a:r>
            <a:r>
              <a:rPr lang="en-US" i="1" dirty="0"/>
              <a:t>Xi</a:t>
            </a:r>
          </a:p>
          <a:p>
            <a:r>
              <a:rPr lang="fr-FR" dirty="0"/>
              <a:t>La covariance est liée à la corrélation: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653136"/>
            <a:ext cx="75533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rappels: Analyse en composantes principales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95536" y="980728"/>
            <a:ext cx="297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Voyons ce que ca donne sur R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048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0075" y="2204864"/>
            <a:ext cx="47339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rappels: Analyse en composantes principales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204913"/>
            <a:ext cx="61912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764704"/>
            <a:ext cx="8477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rappels: Analyse en composantes principales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908720"/>
            <a:ext cx="3612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Lorsqu’il n’y a que deux dimensions (largeur et longueur par exemple), il</a:t>
            </a:r>
          </a:p>
          <a:p>
            <a:pPr algn="just"/>
            <a:r>
              <a:rPr lang="fr-FR" dirty="0"/>
              <a:t>est facile de représenter les données sur un plan :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92896"/>
            <a:ext cx="17716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860032" y="980728"/>
            <a:ext cx="3112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Avec trois dimensions (largeur,</a:t>
            </a:r>
          </a:p>
          <a:p>
            <a:r>
              <a:rPr lang="fr-FR" dirty="0"/>
              <a:t>hauteur et profondeur par ex.),</a:t>
            </a:r>
          </a:p>
          <a:p>
            <a:r>
              <a:rPr lang="fr-FR" dirty="0"/>
              <a:t>c’est déjà plus difficile :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20888"/>
            <a:ext cx="19240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539552" y="4005064"/>
            <a:ext cx="7631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Mais au delà de 3 dimensions, il est impossible de représenter les données sur</a:t>
            </a:r>
          </a:p>
          <a:p>
            <a:r>
              <a:rPr lang="fr-FR" dirty="0"/>
              <a:t>un plan ou même de les visualiser mentalement.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rappels: Analyse en composantes principales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95537" y="980728"/>
            <a:ext cx="4464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But de l’ACP</a:t>
            </a:r>
            <a:r>
              <a:rPr lang="fr-FR" dirty="0"/>
              <a:t>: Réduire la dimension du problème (si possible à 2) tout en conservant le maximum d’information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80728"/>
            <a:ext cx="26193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467545" y="3140968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C’est possible? Oui! Comment?</a:t>
            </a:r>
          </a:p>
          <a:p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Les nouvelles variables sont des combinaisons linéaires des variables originales.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Elles sont orthogonales entre elles.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Elles capturent autant que possible la variance d’origine.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Ce sont les </a:t>
            </a:r>
            <a:r>
              <a:rPr lang="fr-FR" b="1" dirty="0"/>
              <a:t>composantes principales</a:t>
            </a:r>
          </a:p>
          <a:p>
            <a:endParaRPr lang="fr-FR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73016"/>
            <a:ext cx="3581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rappels: Analyse en composantes principales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www.umhs.fr/upload/image/casier-de-rangement-a-tiroirs-image-11169-gra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212111" cy="5470748"/>
          </a:xfrm>
          <a:prstGeom prst="rect">
            <a:avLst/>
          </a:prstGeom>
          <a:noFill/>
        </p:spPr>
      </p:pic>
      <p:pic>
        <p:nvPicPr>
          <p:cNvPr id="121860" name="Picture 4" descr="http://www.thisga.com/media/catalog/product/cache/1/small_image/170x/9df78eab33525d08d6e5fb8d27136e95/b/o/boite-rangement-24-compartiments_thisga_33IR006TR_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1619250" cy="161925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899592" y="692696"/>
            <a:ext cx="141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Grands types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724128" y="1124744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Sous types (variantes)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 dirty="0">
                <a:solidFill>
                  <a:schemeClr val="bg1"/>
                </a:solidFill>
              </a:rPr>
              <a:t>Introduction</a:t>
            </a:r>
            <a:endParaRPr lang="fr-FR" b="1" i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3968" y="4005064"/>
            <a:ext cx="348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L’approche est discrète par essence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14282" y="1000108"/>
            <a:ext cx="5140125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/>
              <a:t>Partie optionnelle</a:t>
            </a:r>
          </a:p>
          <a:p>
            <a:endParaRPr lang="fr-FR" b="1" i="1" dirty="0"/>
          </a:p>
          <a:p>
            <a:r>
              <a:rPr lang="fr-FR" b="1" i="1" dirty="0"/>
              <a:t>Calcul des vecteurs propres et des valeurs propres</a:t>
            </a:r>
          </a:p>
          <a:p>
            <a:endParaRPr lang="fr-FR" i="1" dirty="0"/>
          </a:p>
          <a:p>
            <a:r>
              <a:rPr lang="sv-SE" dirty="0"/>
              <a:t>Vecteurs u</a:t>
            </a:r>
            <a:r>
              <a:rPr lang="sv-SE" baseline="-25000" dirty="0"/>
              <a:t>i</a:t>
            </a:r>
            <a:r>
              <a:rPr lang="sv-SE" dirty="0"/>
              <a:t> orthogonaux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sv-SE" dirty="0"/>
              <a:t>Vecteurs u</a:t>
            </a:r>
            <a:r>
              <a:rPr lang="sv-SE" baseline="-25000" dirty="0"/>
              <a:t>i</a:t>
            </a:r>
            <a:r>
              <a:rPr lang="sv-SE" dirty="0"/>
              <a:t> de norme 1</a:t>
            </a:r>
          </a:p>
          <a:p>
            <a:endParaRPr lang="sv-SE" i="1" dirty="0"/>
          </a:p>
          <a:p>
            <a:endParaRPr lang="sv-SE" i="1" dirty="0"/>
          </a:p>
          <a:p>
            <a:endParaRPr lang="sv-SE" i="1" dirty="0"/>
          </a:p>
          <a:p>
            <a:endParaRPr lang="sv-SE" i="1" dirty="0"/>
          </a:p>
          <a:p>
            <a:endParaRPr lang="sv-SE" i="1" dirty="0"/>
          </a:p>
          <a:p>
            <a:r>
              <a:rPr lang="sv-SE" sz="3200" dirty="0"/>
              <a:t>Le mieux: un exemple simple!</a:t>
            </a:r>
            <a:endParaRPr lang="en-US" sz="3200" dirty="0"/>
          </a:p>
          <a:p>
            <a:endParaRPr lang="fr-F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rappels: Analyse en composantes principales</a:t>
            </a:r>
          </a:p>
        </p:txBody>
      </p:sp>
      <p:pic>
        <p:nvPicPr>
          <p:cNvPr id="109569" name="Picture 1" descr="http://www2.bpe.es.osaka-u.ac.jp/multineuron/multineuron_resource/pcafi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929066"/>
            <a:ext cx="2857500" cy="253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rappels: Analyse en composantes principales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11715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071546"/>
            <a:ext cx="6510355" cy="384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rappels: Analyse en composantes principales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5476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29066"/>
            <a:ext cx="472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643314"/>
            <a:ext cx="372759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5857892"/>
            <a:ext cx="5457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5867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rappels: Analyse en composantes principales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37" y="2000240"/>
            <a:ext cx="58959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643182"/>
            <a:ext cx="4635309" cy="27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785795"/>
            <a:ext cx="5286412" cy="337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rappels: Analyse en composantes principales</a:t>
            </a:r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786190"/>
            <a:ext cx="5000628" cy="286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rappels: Analyse en composantes principales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70961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8656" y="3286124"/>
            <a:ext cx="5841945" cy="322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5172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4500594" cy="286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214554"/>
            <a:ext cx="393858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rappels: Analyse en composantes principales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58293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rappels: Analyse en composantes principales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785794"/>
            <a:ext cx="21907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 rot="5400000">
            <a:off x="3607587" y="3393281"/>
            <a:ext cx="55007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94D7-B322-4B16-A978-098F7F224864}" type="slidenum">
              <a:rPr lang="fr-FR"/>
              <a:pPr/>
              <a:t>48</a:t>
            </a:fld>
            <a:endParaRPr lang="fr-FR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51520" y="3861048"/>
            <a:ext cx="8382000" cy="93890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850" y="1052513"/>
            <a:ext cx="855027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0066"/>
                </a:solidFill>
                <a:latin typeface="Arial" pitchFamily="34" charset="0"/>
              </a:rPr>
              <a:t>Terminologie: </a:t>
            </a:r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Analyse de fonction discriminante, analyse discriminante, DA</a:t>
            </a:r>
            <a:endParaRPr lang="fr-FR" sz="2000" b="1" dirty="0">
              <a:solidFill>
                <a:srgbClr val="000066"/>
              </a:solidFill>
              <a:latin typeface="Arial" pitchFamily="34" charset="0"/>
            </a:endParaRPr>
          </a:p>
          <a:p>
            <a:endParaRPr lang="fr-FR" sz="2000" b="1" dirty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fr-FR" sz="2000" b="1" dirty="0">
                <a:solidFill>
                  <a:srgbClr val="000066"/>
                </a:solidFill>
                <a:latin typeface="Arial" pitchFamily="34" charset="0"/>
              </a:rPr>
              <a:t>But 1</a:t>
            </a:r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: rechercher un critère de distinction entre 2 ou plusieurs groupes d’objets assez comparables.</a:t>
            </a:r>
          </a:p>
          <a:p>
            <a:endParaRPr lang="fr-FR" sz="2000" dirty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fr-FR" sz="2000" b="1" dirty="0">
                <a:solidFill>
                  <a:srgbClr val="000066"/>
                </a:solidFill>
                <a:latin typeface="Arial" pitchFamily="34" charset="0"/>
              </a:rPr>
              <a:t>But 2</a:t>
            </a:r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: prédire l’appartenance d’un individu à une classe (groupe)</a:t>
            </a:r>
          </a:p>
          <a:p>
            <a:endParaRPr lang="fr-FR" sz="2000" dirty="0">
              <a:solidFill>
                <a:srgbClr val="000066"/>
              </a:solidFill>
              <a:latin typeface="Arial" pitchFamily="34" charset="0"/>
            </a:endParaRPr>
          </a:p>
          <a:p>
            <a:endParaRPr lang="fr-FR" sz="2000" dirty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 Les deux groupes doivent avoir une intersection non nulle.</a:t>
            </a: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 Les deux groupes sont définis à l’avance.</a:t>
            </a: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 Un individu ne peut appartenir qu’à un groupe et un seul.</a:t>
            </a:r>
          </a:p>
          <a:p>
            <a:pPr>
              <a:buFontTx/>
              <a:buChar char="•"/>
            </a:pPr>
            <a:endParaRPr lang="fr-FR" sz="2000" dirty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fr-FR" sz="2000" b="1" dirty="0">
                <a:solidFill>
                  <a:srgbClr val="000066"/>
                </a:solidFill>
                <a:latin typeface="Arial" pitchFamily="34" charset="0"/>
              </a:rPr>
              <a:t>Exemple</a:t>
            </a:r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 : Mesure de la taille dans un échantillon aléatoire de 50 H et 50 F. En moyenne les femmes sont plus petites que les hommes.</a:t>
            </a:r>
          </a:p>
          <a:p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Donc la variable taille nous permet de discriminer entre H et F mieux que le hasard…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Analyse discriminante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2C1F-C4C2-40A2-A56A-B51B8720C303}" type="slidenum">
              <a:rPr lang="fr-FR"/>
              <a:pPr/>
              <a:t>49</a:t>
            </a:fld>
            <a:endParaRPr lang="fr-FR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3850" y="620713"/>
            <a:ext cx="82454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0066"/>
                </a:solidFill>
                <a:latin typeface="Arial" pitchFamily="34" charset="0"/>
              </a:rPr>
              <a:t>Comment faire?</a:t>
            </a:r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 : Trouver des fonctions discriminantes qui sont des vecteurs dans les directions de </a:t>
            </a:r>
            <a:r>
              <a:rPr lang="fr-FR" sz="2000" b="1" dirty="0">
                <a:solidFill>
                  <a:srgbClr val="000066"/>
                </a:solidFill>
                <a:latin typeface="Arial" pitchFamily="34" charset="0"/>
              </a:rPr>
              <a:t>séparations optimales</a:t>
            </a:r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 des groupes. </a:t>
            </a:r>
          </a:p>
          <a:p>
            <a:endParaRPr lang="fr-FR" sz="2000" dirty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C’est à dire déterminer un critère de classement qui </a:t>
            </a:r>
            <a:r>
              <a:rPr lang="fr-FR" sz="2000" b="1" dirty="0">
                <a:solidFill>
                  <a:srgbClr val="000066"/>
                </a:solidFill>
                <a:latin typeface="Arial" pitchFamily="34" charset="0"/>
              </a:rPr>
              <a:t>maximise la différence</a:t>
            </a:r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 entre les groupes tout en </a:t>
            </a:r>
            <a:r>
              <a:rPr lang="fr-FR" sz="2000" b="1" dirty="0">
                <a:solidFill>
                  <a:srgbClr val="000066"/>
                </a:solidFill>
                <a:latin typeface="Arial" pitchFamily="34" charset="0"/>
              </a:rPr>
              <a:t>minimisant le risque de mauvais classement</a:t>
            </a:r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.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600200" y="2743200"/>
          <a:ext cx="61722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2" imgW="4329268" imgH="2628049" progId="">
                  <p:embed/>
                </p:oleObj>
              </mc:Choice>
              <mc:Fallback>
                <p:oleObj name="Image" r:id="rId2" imgW="4329268" imgH="262804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43200"/>
                        <a:ext cx="61722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Analyse discriminante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80A836-A784-4595-AA4B-7988AAAA7747}" type="datetime1">
              <a:rPr lang="fr-FR" smtClean="0"/>
              <a:pPr/>
              <a:t>15/09/2021</a:t>
            </a:fld>
            <a:endParaRPr lang="fr-FR"/>
          </a:p>
        </p:txBody>
      </p:sp>
      <p:sp>
        <p:nvSpPr>
          <p:cNvPr id="450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F643A4-A84C-4D2C-BBB3-1F113C675E9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 dirty="0">
                <a:solidFill>
                  <a:schemeClr val="bg1"/>
                </a:solidFill>
              </a:rPr>
              <a:t>Introduction</a:t>
            </a:r>
            <a:endParaRPr lang="fr-FR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coinproject.com/siteimages/97-8000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4664"/>
            <a:ext cx="6192688" cy="2903625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51520" y="2420888"/>
            <a:ext cx="552003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ID : 80000169</a:t>
            </a:r>
          </a:p>
          <a:p>
            <a:r>
              <a:rPr lang="fr-FR" dirty="0"/>
              <a:t>Type :MACEDONIAN KINGS</a:t>
            </a:r>
          </a:p>
          <a:p>
            <a:r>
              <a:rPr lang="fr-FR" dirty="0" err="1"/>
              <a:t>Greek</a:t>
            </a:r>
            <a:r>
              <a:rPr lang="fr-FR" dirty="0"/>
              <a:t> </a:t>
            </a:r>
            <a:r>
              <a:rPr lang="fr-FR" dirty="0" err="1"/>
              <a:t>Region</a:t>
            </a:r>
            <a:r>
              <a:rPr lang="fr-FR" dirty="0"/>
              <a:t> </a:t>
            </a:r>
          </a:p>
          <a:p>
            <a:r>
              <a:rPr lang="fr-FR" dirty="0" err="1"/>
              <a:t>Issuer</a:t>
            </a:r>
            <a:r>
              <a:rPr lang="fr-FR" dirty="0"/>
              <a:t> : Philip II </a:t>
            </a:r>
          </a:p>
          <a:p>
            <a:r>
              <a:rPr lang="fr-FR" dirty="0" err="1"/>
              <a:t>Metal</a:t>
            </a:r>
            <a:r>
              <a:rPr lang="fr-FR" dirty="0"/>
              <a:t> : Gold </a:t>
            </a:r>
          </a:p>
          <a:p>
            <a:r>
              <a:rPr lang="fr-FR" dirty="0" err="1"/>
              <a:t>Denomination</a:t>
            </a:r>
            <a:r>
              <a:rPr lang="fr-FR" dirty="0"/>
              <a:t> : Stater </a:t>
            </a:r>
          </a:p>
          <a:p>
            <a:r>
              <a:rPr lang="fr-FR" dirty="0" err="1"/>
              <a:t>Struck</a:t>
            </a:r>
            <a:r>
              <a:rPr lang="fr-FR" dirty="0"/>
              <a:t> / </a:t>
            </a:r>
            <a:r>
              <a:rPr lang="fr-FR" dirty="0" err="1"/>
              <a:t>Cast</a:t>
            </a:r>
            <a:r>
              <a:rPr lang="fr-FR" dirty="0"/>
              <a:t> : </a:t>
            </a:r>
            <a:r>
              <a:rPr lang="fr-FR" dirty="0" err="1"/>
              <a:t>struck</a:t>
            </a:r>
            <a:r>
              <a:rPr lang="fr-FR" dirty="0"/>
              <a:t> </a:t>
            </a:r>
          </a:p>
          <a:p>
            <a:r>
              <a:rPr lang="fr-FR" dirty="0"/>
              <a:t>Date </a:t>
            </a:r>
            <a:r>
              <a:rPr lang="fr-FR" dirty="0" err="1"/>
              <a:t>Struck</a:t>
            </a:r>
            <a:r>
              <a:rPr lang="fr-FR" dirty="0"/>
              <a:t> : B.C. 323 - 315 </a:t>
            </a:r>
          </a:p>
          <a:p>
            <a:r>
              <a:rPr lang="fr-FR" dirty="0" err="1"/>
              <a:t>Weight</a:t>
            </a:r>
            <a:r>
              <a:rPr lang="fr-FR" dirty="0"/>
              <a:t> : 8.58 g </a:t>
            </a:r>
          </a:p>
          <a:p>
            <a:r>
              <a:rPr lang="fr-FR" dirty="0" err="1"/>
              <a:t>Diameter</a:t>
            </a:r>
            <a:r>
              <a:rPr lang="fr-FR" dirty="0"/>
              <a:t>: 3.2 cm</a:t>
            </a:r>
          </a:p>
          <a:p>
            <a:r>
              <a:rPr lang="fr-FR" dirty="0"/>
              <a:t>Obverse Description : </a:t>
            </a:r>
            <a:r>
              <a:rPr lang="fr-FR" dirty="0" err="1"/>
              <a:t>Laureate</a:t>
            </a:r>
            <a:r>
              <a:rPr lang="fr-FR" dirty="0"/>
              <a:t> </a:t>
            </a:r>
            <a:r>
              <a:rPr lang="fr-FR" dirty="0" err="1"/>
              <a:t>head</a:t>
            </a:r>
            <a:r>
              <a:rPr lang="fr-FR" dirty="0"/>
              <a:t> of Apollo </a:t>
            </a:r>
          </a:p>
          <a:p>
            <a:r>
              <a:rPr lang="fr-FR" dirty="0"/>
              <a:t>right Reverse </a:t>
            </a:r>
            <a:r>
              <a:rPr lang="fr-FR" dirty="0" err="1"/>
              <a:t>Legend</a:t>
            </a:r>
            <a:r>
              <a:rPr lang="fr-FR" dirty="0"/>
              <a:t> : </a:t>
            </a:r>
            <a:r>
              <a:rPr lang="el-GR" dirty="0"/>
              <a:t>Φ</a:t>
            </a:r>
            <a:r>
              <a:rPr lang="fr-FR" dirty="0"/>
              <a:t>I</a:t>
            </a:r>
            <a:r>
              <a:rPr lang="el-GR" dirty="0"/>
              <a:t>Λ</a:t>
            </a:r>
            <a:r>
              <a:rPr lang="fr-FR" dirty="0"/>
              <a:t>I</a:t>
            </a:r>
            <a:r>
              <a:rPr lang="el-GR" dirty="0"/>
              <a:t>ΠΠ</a:t>
            </a:r>
            <a:r>
              <a:rPr lang="fr-FR" dirty="0"/>
              <a:t>OY </a:t>
            </a:r>
          </a:p>
          <a:p>
            <a:r>
              <a:rPr lang="fr-FR" dirty="0"/>
              <a:t>Reverse Description : </a:t>
            </a:r>
            <a:r>
              <a:rPr lang="fr-FR" dirty="0" err="1"/>
              <a:t>Charioteer</a:t>
            </a:r>
            <a:r>
              <a:rPr lang="fr-FR" dirty="0"/>
              <a:t> </a:t>
            </a:r>
            <a:r>
              <a:rPr lang="fr-FR" dirty="0" err="1"/>
              <a:t>driving</a:t>
            </a:r>
            <a:r>
              <a:rPr lang="fr-FR" dirty="0"/>
              <a:t> </a:t>
            </a:r>
            <a:r>
              <a:rPr lang="fr-FR" dirty="0" err="1"/>
              <a:t>big</a:t>
            </a:r>
            <a:r>
              <a:rPr lang="fr-FR" dirty="0"/>
              <a:t> a right, </a:t>
            </a:r>
          </a:p>
          <a:p>
            <a:r>
              <a:rPr lang="fr-FR" dirty="0"/>
              <a:t>holding </a:t>
            </a:r>
            <a:r>
              <a:rPr lang="fr-FR" dirty="0" err="1"/>
              <a:t>kentron</a:t>
            </a:r>
            <a:r>
              <a:rPr lang="fr-FR" dirty="0"/>
              <a:t> in right hand, reins in </a:t>
            </a:r>
            <a:r>
              <a:rPr lang="fr-FR" dirty="0" err="1"/>
              <a:t>left</a:t>
            </a:r>
            <a:r>
              <a:rPr lang="fr-FR" dirty="0"/>
              <a:t>; trident </a:t>
            </a:r>
            <a:r>
              <a:rPr lang="fr-FR" dirty="0" err="1"/>
              <a:t>below</a:t>
            </a:r>
            <a:r>
              <a:rPr lang="fr-FR" dirty="0"/>
              <a:t> 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r>
              <a:rPr lang="fr-FR" dirty="0"/>
              <a:t>Morphométrie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8" y="980728"/>
            <a:ext cx="188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Quelles variables?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D8A3-988A-4E1E-BD4C-A67F1383D3DF}" type="slidenum">
              <a:rPr lang="fr-FR"/>
              <a:pPr/>
              <a:t>50</a:t>
            </a:fld>
            <a:endParaRPr lang="fr-FR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550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>
                <a:solidFill>
                  <a:srgbClr val="000066"/>
                </a:solidFill>
                <a:latin typeface="Arial" pitchFamily="34" charset="0"/>
              </a:rPr>
              <a:t>Analyse à une variable, deux groupes: le + simple</a:t>
            </a:r>
            <a:endParaRPr lang="fr-FR">
              <a:solidFill>
                <a:srgbClr val="000066"/>
              </a:solidFill>
              <a:latin typeface="Arial" pitchFamily="34" charset="0"/>
            </a:endParaRPr>
          </a:p>
          <a:p>
            <a:r>
              <a:rPr lang="fr-FR">
                <a:solidFill>
                  <a:srgbClr val="000066"/>
                </a:solidFill>
                <a:latin typeface="Arial" pitchFamily="34" charset="0"/>
              </a:rPr>
              <a:t>Trouver un seuil selon X, tel que le risque de commettre une erreur soit le plus petit possible.</a:t>
            </a:r>
          </a:p>
          <a:p>
            <a:endParaRPr lang="fr-FR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219200" y="3657600"/>
            <a:ext cx="34290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3810000" y="3505200"/>
            <a:ext cx="3048000" cy="2286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057400" y="31242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66"/>
                </a:solidFill>
              </a:rPr>
              <a:t>G1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724400" y="29718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66"/>
                </a:solidFill>
              </a:rPr>
              <a:t>G2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Analyse discriminante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17F7-48D3-4968-9592-E2C40D7E221B}" type="slidenum">
              <a:rPr lang="fr-FR"/>
              <a:pPr/>
              <a:t>51</a:t>
            </a:fld>
            <a:endParaRPr lang="fr-FR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600200" y="1981200"/>
          <a:ext cx="5640388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2" imgW="3963415" imgH="1999661" progId="">
                  <p:embed/>
                </p:oleObj>
              </mc:Choice>
              <mc:Fallback>
                <p:oleObj name="Image" r:id="rId2" imgW="3963415" imgH="199966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5640388" cy="284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68313" y="836613"/>
            <a:ext cx="847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0066"/>
                </a:solidFill>
                <a:latin typeface="Arial" pitchFamily="34" charset="0"/>
              </a:rPr>
              <a:t>Exemple</a:t>
            </a:r>
            <a:r>
              <a:rPr lang="fr-FR" sz="2000">
                <a:solidFill>
                  <a:srgbClr val="000066"/>
                </a:solidFill>
                <a:latin typeface="Arial" pitchFamily="34" charset="0"/>
              </a:rPr>
              <a:t>: variable = longueur, deux espèces (normalement distribuées), </a:t>
            </a:r>
            <a:r>
              <a:rPr lang="fr-FR" sz="2000" b="1">
                <a:solidFill>
                  <a:srgbClr val="000066"/>
                </a:solidFill>
                <a:latin typeface="Arial" pitchFamily="34" charset="0"/>
              </a:rPr>
              <a:t>même variance</a:t>
            </a:r>
            <a:r>
              <a:rPr lang="fr-FR" sz="2000">
                <a:solidFill>
                  <a:srgbClr val="000066"/>
                </a:solidFill>
                <a:latin typeface="Arial" pitchFamily="34" charset="0"/>
              </a:rPr>
              <a:t>, mais différentes moyennes : </a:t>
            </a:r>
            <a:r>
              <a:rPr lang="fr-FR" sz="2000">
                <a:solidFill>
                  <a:srgbClr val="000066"/>
                </a:solidFill>
                <a:latin typeface="Symbol" pitchFamily="18" charset="2"/>
              </a:rPr>
              <a:t>m</a:t>
            </a:r>
            <a:r>
              <a:rPr lang="fr-FR" sz="2000" baseline="-25000">
                <a:solidFill>
                  <a:srgbClr val="000066"/>
                </a:solidFill>
                <a:latin typeface="Arial" pitchFamily="34" charset="0"/>
              </a:rPr>
              <a:t>A</a:t>
            </a:r>
            <a:r>
              <a:rPr lang="fr-FR" sz="2000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fr-FR" sz="2000">
                <a:solidFill>
                  <a:srgbClr val="000066"/>
                </a:solidFill>
                <a:latin typeface="Symbol" pitchFamily="18" charset="2"/>
              </a:rPr>
              <a:t>m</a:t>
            </a:r>
            <a:r>
              <a:rPr lang="fr-FR" sz="2000" baseline="-25000">
                <a:solidFill>
                  <a:srgbClr val="000066"/>
                </a:solidFill>
                <a:latin typeface="Arial" pitchFamily="34" charset="0"/>
              </a:rPr>
              <a:t>B</a:t>
            </a:r>
            <a:r>
              <a:rPr lang="fr-FR" sz="2000">
                <a:solidFill>
                  <a:srgbClr val="000066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371600" y="4953000"/>
            <a:ext cx="6161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000066"/>
                </a:solidFill>
              </a:rPr>
              <a:t>-&gt; A si la longueur x est plus près de </a:t>
            </a:r>
            <a:r>
              <a:rPr lang="fr-FR" sz="2000">
                <a:solidFill>
                  <a:srgbClr val="000066"/>
                </a:solidFill>
                <a:latin typeface="Symbol" pitchFamily="18" charset="2"/>
              </a:rPr>
              <a:t>m</a:t>
            </a:r>
            <a:r>
              <a:rPr lang="fr-FR" sz="2000" baseline="-25000">
                <a:solidFill>
                  <a:srgbClr val="000066"/>
                </a:solidFill>
              </a:rPr>
              <a:t>A</a:t>
            </a:r>
            <a:r>
              <a:rPr lang="fr-FR" sz="2000">
                <a:solidFill>
                  <a:srgbClr val="000066"/>
                </a:solidFill>
              </a:rPr>
              <a:t> que de  </a:t>
            </a:r>
            <a:r>
              <a:rPr lang="fr-FR" sz="2000">
                <a:solidFill>
                  <a:srgbClr val="000066"/>
                </a:solidFill>
                <a:latin typeface="Symbol" pitchFamily="18" charset="2"/>
              </a:rPr>
              <a:t>m</a:t>
            </a:r>
            <a:r>
              <a:rPr lang="fr-FR" sz="2000" baseline="-25000">
                <a:solidFill>
                  <a:srgbClr val="000066"/>
                </a:solidFill>
              </a:rPr>
              <a:t>B.</a:t>
            </a:r>
          </a:p>
          <a:p>
            <a:pPr algn="ctr"/>
            <a:r>
              <a:rPr lang="fr-FR" sz="2000">
                <a:solidFill>
                  <a:srgbClr val="000066"/>
                </a:solidFill>
              </a:rPr>
              <a:t>ou x &lt; (</a:t>
            </a:r>
            <a:r>
              <a:rPr lang="fr-FR" sz="2000">
                <a:solidFill>
                  <a:srgbClr val="000066"/>
                </a:solidFill>
                <a:latin typeface="Symbol" pitchFamily="18" charset="2"/>
              </a:rPr>
              <a:t>m</a:t>
            </a:r>
            <a:r>
              <a:rPr lang="fr-FR" sz="2000" baseline="-25000">
                <a:solidFill>
                  <a:srgbClr val="000066"/>
                </a:solidFill>
              </a:rPr>
              <a:t>A</a:t>
            </a:r>
            <a:r>
              <a:rPr lang="fr-FR" sz="2000">
                <a:solidFill>
                  <a:srgbClr val="000066"/>
                </a:solidFill>
              </a:rPr>
              <a:t>+ </a:t>
            </a:r>
            <a:r>
              <a:rPr lang="fr-FR" sz="2000">
                <a:solidFill>
                  <a:srgbClr val="000066"/>
                </a:solidFill>
                <a:latin typeface="Symbol" pitchFamily="18" charset="2"/>
              </a:rPr>
              <a:t>m</a:t>
            </a:r>
            <a:r>
              <a:rPr lang="fr-FR" sz="2000" baseline="-25000">
                <a:solidFill>
                  <a:srgbClr val="000066"/>
                </a:solidFill>
              </a:rPr>
              <a:t>B</a:t>
            </a:r>
            <a:r>
              <a:rPr lang="fr-FR" sz="2000">
                <a:solidFill>
                  <a:srgbClr val="000066"/>
                </a:solidFill>
              </a:rPr>
              <a:t>) /2</a:t>
            </a:r>
          </a:p>
          <a:p>
            <a:pPr algn="ctr"/>
            <a:r>
              <a:rPr lang="fr-FR" sz="2000">
                <a:solidFill>
                  <a:srgbClr val="000066"/>
                </a:solidFill>
              </a:rPr>
              <a:t>ou f(x| </a:t>
            </a:r>
            <a:r>
              <a:rPr lang="fr-FR" sz="2000">
                <a:solidFill>
                  <a:srgbClr val="000066"/>
                </a:solidFill>
                <a:latin typeface="Symbol" pitchFamily="18" charset="2"/>
              </a:rPr>
              <a:t>m</a:t>
            </a:r>
            <a:r>
              <a:rPr lang="fr-FR" sz="2000" baseline="-25000">
                <a:solidFill>
                  <a:srgbClr val="000066"/>
                </a:solidFill>
              </a:rPr>
              <a:t>A</a:t>
            </a:r>
            <a:r>
              <a:rPr lang="fr-FR" sz="2000">
                <a:solidFill>
                  <a:srgbClr val="000066"/>
                </a:solidFill>
              </a:rPr>
              <a:t>) &gt; f(x| </a:t>
            </a:r>
            <a:r>
              <a:rPr lang="fr-FR" sz="2000">
                <a:solidFill>
                  <a:srgbClr val="000066"/>
                </a:solidFill>
                <a:latin typeface="Symbol" pitchFamily="18" charset="2"/>
              </a:rPr>
              <a:t>m</a:t>
            </a:r>
            <a:r>
              <a:rPr lang="fr-FR" sz="2000" baseline="-25000">
                <a:solidFill>
                  <a:srgbClr val="000066"/>
                </a:solidFill>
              </a:rPr>
              <a:t>B</a:t>
            </a:r>
            <a:r>
              <a:rPr lang="fr-FR" sz="2000">
                <a:solidFill>
                  <a:srgbClr val="000066"/>
                </a:solidFill>
              </a:rPr>
              <a:t>) 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 flipV="1">
            <a:off x="5562600" y="60198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553200" y="5943600"/>
            <a:ext cx="2409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000066"/>
                </a:solidFill>
              </a:rPr>
              <a:t>Densité de population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Analyse discriminante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724-F64B-4FCD-9BFE-650E51EAD53A}" type="slidenum">
              <a:rPr lang="fr-FR"/>
              <a:pPr/>
              <a:t>52</a:t>
            </a:fld>
            <a:endParaRPr lang="fr-FR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828800" y="1828800"/>
            <a:ext cx="5486400" cy="426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244" name="Picture 4" descr="d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133600"/>
            <a:ext cx="4156075" cy="3587750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" y="1141413"/>
            <a:ext cx="545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66"/>
                </a:solidFill>
                <a:latin typeface="Arial" pitchFamily="34" charset="0"/>
              </a:rPr>
              <a:t>Les variances ne sont pas identiques...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Analyse discriminante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E8EC-9957-4F1D-B744-AF0D7306759C}" type="slidenum">
              <a:rPr lang="fr-FR"/>
              <a:pPr/>
              <a:t>53</a:t>
            </a:fld>
            <a:endParaRPr lang="fr-FR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4648200" y="4876800"/>
            <a:ext cx="4191000" cy="121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228600" y="4876800"/>
            <a:ext cx="4191000" cy="121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38200" y="1524000"/>
            <a:ext cx="7543800" cy="3200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3850" y="619125"/>
            <a:ext cx="232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66"/>
                </a:solidFill>
                <a:latin typeface="Arial" pitchFamily="34" charset="0"/>
              </a:rPr>
              <a:t>Double risque...</a:t>
            </a:r>
          </a:p>
        </p:txBody>
      </p:sp>
      <p:pic>
        <p:nvPicPr>
          <p:cNvPr id="11269" name="Picture 5" descr="den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821488" cy="2822575"/>
          </a:xfrm>
          <a:prstGeom prst="rect">
            <a:avLst/>
          </a:prstGeo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895600" y="1905000"/>
            <a:ext cx="186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000066"/>
                </a:solidFill>
              </a:rPr>
              <a:t>Ind. G1 dans G2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248400" y="1981200"/>
            <a:ext cx="186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000066"/>
                </a:solidFill>
              </a:rPr>
              <a:t>Ind. G2 dans G1</a:t>
            </a:r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533400" y="5019675"/>
          <a:ext cx="36576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Équation" r:id="rId3" imgW="2070000" imgH="571320" progId="Equation.3">
                  <p:embed/>
                </p:oleObj>
              </mc:Choice>
              <mc:Fallback>
                <p:oleObj name="Équation" r:id="rId3" imgW="2070000" imgH="571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19675"/>
                        <a:ext cx="3657600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4724400" y="4914900"/>
          <a:ext cx="39624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Équation" r:id="rId5" imgW="2044440" imgH="571320" progId="Equation.3">
                  <p:embed/>
                </p:oleObj>
              </mc:Choice>
              <mc:Fallback>
                <p:oleObj name="Équation" r:id="rId5" imgW="2044440" imgH="571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914900"/>
                        <a:ext cx="3962400" cy="110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1600200" y="39624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5867400" y="3962400"/>
            <a:ext cx="91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Analyse discriminante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CAB7-6493-49AD-B8B6-DFFA24940A93}" type="slidenum">
              <a:rPr lang="fr-FR"/>
              <a:pPr/>
              <a:t>54</a:t>
            </a:fld>
            <a:endParaRPr lang="fr-FR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3058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0066"/>
                </a:solidFill>
                <a:latin typeface="Arial" pitchFamily="34" charset="0"/>
              </a:rPr>
              <a:t>Analyse à plusieurs variables (DA linéaire)</a:t>
            </a:r>
          </a:p>
          <a:p>
            <a:endParaRPr lang="fr-FR" b="1" dirty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Dans la pratique on ne travaille presque jamais avec une seule variable. Il faut rechercher une ou plusieurs fonctions :</a:t>
            </a:r>
          </a:p>
          <a:p>
            <a:endParaRPr lang="fr-FR" sz="2000" dirty="0">
              <a:solidFill>
                <a:srgbClr val="000066"/>
              </a:solidFill>
              <a:latin typeface="Arial" pitchFamily="34" charset="0"/>
            </a:endParaRPr>
          </a:p>
          <a:p>
            <a:endParaRPr lang="fr-FR" sz="2000" dirty="0">
              <a:solidFill>
                <a:srgbClr val="000066"/>
              </a:solidFill>
              <a:latin typeface="Arial" pitchFamily="34" charset="0"/>
            </a:endParaRPr>
          </a:p>
          <a:p>
            <a:endParaRPr lang="fr-FR" sz="2000" dirty="0">
              <a:solidFill>
                <a:srgbClr val="000066"/>
              </a:solidFill>
              <a:latin typeface="Arial" pitchFamily="34" charset="0"/>
            </a:endParaRPr>
          </a:p>
          <a:p>
            <a:endParaRPr lang="fr-FR" sz="2000" dirty="0">
              <a:solidFill>
                <a:srgbClr val="000066"/>
              </a:solidFill>
              <a:latin typeface="Arial" pitchFamily="34" charset="0"/>
            </a:endParaRPr>
          </a:p>
          <a:p>
            <a:endParaRPr lang="fr-FR" sz="2000" dirty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Tels que les groupes diffèrent autant que possible sur D</a:t>
            </a:r>
          </a:p>
          <a:p>
            <a:endParaRPr lang="fr-FR" sz="2000" dirty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Fonctions discriminantes linéaire = </a:t>
            </a:r>
            <a:r>
              <a:rPr lang="fr-FR" sz="2000" b="1" dirty="0">
                <a:solidFill>
                  <a:srgbClr val="000066"/>
                </a:solidFill>
                <a:latin typeface="Arial" pitchFamily="34" charset="0"/>
              </a:rPr>
              <a:t>combinaisons linéaires</a:t>
            </a:r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 des </a:t>
            </a:r>
            <a:r>
              <a:rPr lang="fr-FR" sz="2000" dirty="0" err="1">
                <a:solidFill>
                  <a:srgbClr val="000066"/>
                </a:solidFill>
                <a:latin typeface="Arial" pitchFamily="34" charset="0"/>
              </a:rPr>
              <a:t>prédicteurs</a:t>
            </a:r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 (</a:t>
            </a:r>
            <a:r>
              <a:rPr lang="fr-FR" sz="2000" dirty="0" err="1">
                <a:solidFill>
                  <a:srgbClr val="000066"/>
                </a:solidFill>
                <a:latin typeface="Arial" pitchFamily="34" charset="0"/>
              </a:rPr>
              <a:t>X</a:t>
            </a:r>
            <a:r>
              <a:rPr lang="fr-FR" sz="2000" baseline="-25000" dirty="0" err="1">
                <a:solidFill>
                  <a:srgbClr val="000066"/>
                </a:solidFill>
                <a:latin typeface="Arial" pitchFamily="34" charset="0"/>
              </a:rPr>
              <a:t>k</a:t>
            </a:r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).</a:t>
            </a:r>
          </a:p>
          <a:p>
            <a:endParaRPr lang="fr-FR" sz="2000" dirty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Transformation en </a:t>
            </a:r>
            <a:r>
              <a:rPr lang="fr-FR" sz="2000" b="1" dirty="0">
                <a:solidFill>
                  <a:srgbClr val="000066"/>
                </a:solidFill>
                <a:latin typeface="Arial" pitchFamily="34" charset="0"/>
              </a:rPr>
              <a:t>scores discriminants</a:t>
            </a:r>
            <a:r>
              <a:rPr lang="fr-FR" sz="2000" dirty="0">
                <a:solidFill>
                  <a:srgbClr val="000066"/>
                </a:solidFill>
                <a:latin typeface="Arial" pitchFamily="34" charset="0"/>
              </a:rPr>
              <a:t> qui représentent la position de chaque individu sur les axes discriminants.</a:t>
            </a:r>
            <a:endParaRPr lang="fr-FR" dirty="0">
              <a:solidFill>
                <a:srgbClr val="000066"/>
              </a:solidFill>
              <a:latin typeface="Arial" pitchFamily="34" charset="0"/>
            </a:endParaRPr>
          </a:p>
          <a:p>
            <a:endParaRPr lang="fr-FR" b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Analyse discriminante</a:t>
            </a: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3131840" y="2492896"/>
          <a:ext cx="2846241" cy="115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" name="Équation" r:id="rId2" imgW="1091880" imgH="444240" progId="Equation.3">
                  <p:embed/>
                </p:oleObj>
              </mc:Choice>
              <mc:Fallback>
                <p:oleObj name="Équation" r:id="rId2" imgW="109188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492896"/>
                        <a:ext cx="2846241" cy="1158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CAB7-6493-49AD-B8B6-DFFA24940A93}" type="slidenum">
              <a:rPr lang="fr-FR"/>
              <a:pPr/>
              <a:t>55</a:t>
            </a:fld>
            <a:endParaRPr lang="fr-F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Analyse discriminante</a:t>
            </a: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2987823" y="692696"/>
          <a:ext cx="2846241" cy="115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4" name="Équation" r:id="rId2" imgW="1091880" imgH="444240" progId="Equation.3">
                  <p:embed/>
                </p:oleObj>
              </mc:Choice>
              <mc:Fallback>
                <p:oleObj name="Équation" r:id="rId2" imgW="109188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3" y="692696"/>
                        <a:ext cx="2846241" cy="1158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39551" y="22768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valeurs b sont calculées de sorte que le rapport variation entre les groupes / variation à l’intérieur des groupes est maximum!!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560" y="350100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Variation totale </a:t>
            </a:r>
            <a:r>
              <a:rPr lang="fr-FR" b="1" dirty="0"/>
              <a:t>T  </a:t>
            </a:r>
            <a:r>
              <a:rPr lang="fr-FR" dirty="0"/>
              <a:t>décomposée en variation entre les groupes </a:t>
            </a:r>
            <a:r>
              <a:rPr lang="fr-FR" b="1" dirty="0"/>
              <a:t>B </a:t>
            </a:r>
            <a:r>
              <a:rPr lang="fr-FR" dirty="0"/>
              <a:t>(B = </a:t>
            </a:r>
            <a:r>
              <a:rPr lang="fr-FR" dirty="0" err="1"/>
              <a:t>between</a:t>
            </a:r>
            <a:r>
              <a:rPr lang="fr-FR" dirty="0"/>
              <a:t>) variation à l’intérieur des groupes</a:t>
            </a:r>
            <a:r>
              <a:rPr lang="fr-FR" b="1" dirty="0"/>
              <a:t> W </a:t>
            </a:r>
            <a:r>
              <a:rPr lang="fr-FR" dirty="0"/>
              <a:t>(W = </a:t>
            </a:r>
            <a:r>
              <a:rPr lang="fr-FR" dirty="0" err="1"/>
              <a:t>within</a:t>
            </a:r>
            <a:r>
              <a:rPr lang="fr-FR" dirty="0"/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4797152"/>
            <a:ext cx="8229600" cy="15121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première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fonction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discriminante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distingue le premier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2,3,..N.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lang="en-US" dirty="0" err="1"/>
              <a:t>deuxième</a:t>
            </a:r>
            <a:r>
              <a:rPr lang="en-US" dirty="0"/>
              <a:t> function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distingue le second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3, 4…,N.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Analyse discriminante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5280615" cy="433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4225779" cy="419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Analyse discriminante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410437" cy="292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e 56"/>
          <p:cNvGrpSpPr/>
          <p:nvPr/>
        </p:nvGrpSpPr>
        <p:grpSpPr>
          <a:xfrm>
            <a:off x="3563888" y="1484784"/>
            <a:ext cx="5157192" cy="3022848"/>
            <a:chOff x="1066800" y="2209800"/>
            <a:chExt cx="6934200" cy="38100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066800" y="2209800"/>
              <a:ext cx="6934200" cy="381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2590800" y="2819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28956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2590800" y="3124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2590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3200400" y="2819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3352800" y="3048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2971800" y="3200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3581400" y="3352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2362200" y="4038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200400" y="3581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3352800" y="2667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3048000" y="396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3962400" y="3505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3124200" y="4800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4648200" y="3200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3886200" y="2819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2819400" y="3581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2209800" y="2819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886200" y="4343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2743200" y="2971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3581400" y="4724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4191000" y="4953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3962400" y="5410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Oval 30"/>
            <p:cNvSpPr>
              <a:spLocks noChangeArrowheads="1"/>
            </p:cNvSpPr>
            <p:nvPr/>
          </p:nvSpPr>
          <p:spPr bwMode="auto">
            <a:xfrm>
              <a:off x="4419600" y="5105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4572000" y="5562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4572000" y="4724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4419600" y="4191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4343400" y="4495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Oval 35"/>
            <p:cNvSpPr>
              <a:spLocks noChangeArrowheads="1"/>
            </p:cNvSpPr>
            <p:nvPr/>
          </p:nvSpPr>
          <p:spPr bwMode="auto">
            <a:xfrm>
              <a:off x="4876800" y="4343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Oval 36"/>
            <p:cNvSpPr>
              <a:spLocks noChangeArrowheads="1"/>
            </p:cNvSpPr>
            <p:nvPr/>
          </p:nvSpPr>
          <p:spPr bwMode="auto">
            <a:xfrm>
              <a:off x="4953000" y="4724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Oval 37"/>
            <p:cNvSpPr>
              <a:spLocks noChangeArrowheads="1"/>
            </p:cNvSpPr>
            <p:nvPr/>
          </p:nvSpPr>
          <p:spPr bwMode="auto">
            <a:xfrm>
              <a:off x="4800600" y="5105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auto">
            <a:xfrm>
              <a:off x="3886200" y="4953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auto">
            <a:xfrm>
              <a:off x="4876800" y="5486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auto">
            <a:xfrm>
              <a:off x="5486400" y="3200400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4953000" y="2819400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Oval 42"/>
            <p:cNvSpPr>
              <a:spLocks noChangeArrowheads="1"/>
            </p:cNvSpPr>
            <p:nvPr/>
          </p:nvSpPr>
          <p:spPr bwMode="auto">
            <a:xfrm>
              <a:off x="5638800" y="2590800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Oval 43"/>
            <p:cNvSpPr>
              <a:spLocks noChangeArrowheads="1"/>
            </p:cNvSpPr>
            <p:nvPr/>
          </p:nvSpPr>
          <p:spPr bwMode="auto">
            <a:xfrm>
              <a:off x="5867400" y="2971800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Oval 44"/>
            <p:cNvSpPr>
              <a:spLocks noChangeArrowheads="1"/>
            </p:cNvSpPr>
            <p:nvPr/>
          </p:nvSpPr>
          <p:spPr bwMode="auto">
            <a:xfrm>
              <a:off x="5105400" y="3352800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Oval 45"/>
            <p:cNvSpPr>
              <a:spLocks noChangeArrowheads="1"/>
            </p:cNvSpPr>
            <p:nvPr/>
          </p:nvSpPr>
          <p:spPr bwMode="auto">
            <a:xfrm>
              <a:off x="6248400" y="2971800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Oval 46"/>
            <p:cNvSpPr>
              <a:spLocks noChangeArrowheads="1"/>
            </p:cNvSpPr>
            <p:nvPr/>
          </p:nvSpPr>
          <p:spPr bwMode="auto">
            <a:xfrm>
              <a:off x="5791200" y="3352800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Oval 47"/>
            <p:cNvSpPr>
              <a:spLocks noChangeArrowheads="1"/>
            </p:cNvSpPr>
            <p:nvPr/>
          </p:nvSpPr>
          <p:spPr bwMode="auto">
            <a:xfrm>
              <a:off x="5410200" y="3429000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Oval 48"/>
            <p:cNvSpPr>
              <a:spLocks noChangeArrowheads="1"/>
            </p:cNvSpPr>
            <p:nvPr/>
          </p:nvSpPr>
          <p:spPr bwMode="auto">
            <a:xfrm>
              <a:off x="6324600" y="2667000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Oval 49"/>
            <p:cNvSpPr>
              <a:spLocks noChangeArrowheads="1"/>
            </p:cNvSpPr>
            <p:nvPr/>
          </p:nvSpPr>
          <p:spPr bwMode="auto">
            <a:xfrm>
              <a:off x="6096000" y="3352800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Oval 50"/>
            <p:cNvSpPr>
              <a:spLocks noChangeArrowheads="1"/>
            </p:cNvSpPr>
            <p:nvPr/>
          </p:nvSpPr>
          <p:spPr bwMode="auto">
            <a:xfrm>
              <a:off x="5715000" y="3657600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Oval 51"/>
            <p:cNvSpPr>
              <a:spLocks noChangeArrowheads="1"/>
            </p:cNvSpPr>
            <p:nvPr/>
          </p:nvSpPr>
          <p:spPr bwMode="auto">
            <a:xfrm>
              <a:off x="6553200" y="3200400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Oval 52"/>
            <p:cNvSpPr>
              <a:spLocks noChangeArrowheads="1"/>
            </p:cNvSpPr>
            <p:nvPr/>
          </p:nvSpPr>
          <p:spPr bwMode="auto">
            <a:xfrm>
              <a:off x="5334000" y="3810000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Oval 53"/>
            <p:cNvSpPr>
              <a:spLocks noChangeArrowheads="1"/>
            </p:cNvSpPr>
            <p:nvPr/>
          </p:nvSpPr>
          <p:spPr bwMode="auto">
            <a:xfrm>
              <a:off x="5638800" y="4572000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Line 54"/>
            <p:cNvSpPr>
              <a:spLocks noChangeShapeType="1"/>
            </p:cNvSpPr>
            <p:nvPr/>
          </p:nvSpPr>
          <p:spPr bwMode="auto">
            <a:xfrm flipH="1">
              <a:off x="2057400" y="3810000"/>
              <a:ext cx="24384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55"/>
            <p:cNvSpPr>
              <a:spLocks noChangeShapeType="1"/>
            </p:cNvSpPr>
            <p:nvPr/>
          </p:nvSpPr>
          <p:spPr bwMode="auto">
            <a:xfrm flipV="1">
              <a:off x="4495800" y="2286000"/>
              <a:ext cx="2286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56"/>
            <p:cNvSpPr>
              <a:spLocks noChangeShapeType="1"/>
            </p:cNvSpPr>
            <p:nvPr/>
          </p:nvSpPr>
          <p:spPr bwMode="auto">
            <a:xfrm>
              <a:off x="4495800" y="3810000"/>
              <a:ext cx="25908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Oval 57"/>
            <p:cNvSpPr>
              <a:spLocks noChangeArrowheads="1"/>
            </p:cNvSpPr>
            <p:nvPr/>
          </p:nvSpPr>
          <p:spPr bwMode="auto">
            <a:xfrm>
              <a:off x="5562600" y="4191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8" name="ZoneTexte 57"/>
          <p:cNvSpPr txBox="1"/>
          <p:nvPr/>
        </p:nvSpPr>
        <p:spPr>
          <a:xfrm>
            <a:off x="971600" y="530120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a besoin d’un ‘training set’ dont on connait à coup sûr l’appartenance.</a:t>
            </a:r>
          </a:p>
          <a:p>
            <a:r>
              <a:rPr lang="fr-FR" dirty="0"/>
              <a:t>Une fois les fonctions discriminantes calculées, on peut injecter de nouveaux individus pour lesquels on ne connait pas l’appartenance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9"/>
          <p:cNvGraphicFramePr>
            <a:graphicFrameLocks noGrp="1"/>
          </p:cNvGraphicFramePr>
          <p:nvPr/>
        </p:nvGraphicFramePr>
        <p:xfrm>
          <a:off x="1676400" y="2057400"/>
          <a:ext cx="5257800" cy="297180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63688" y="2132856"/>
            <a:ext cx="5486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Obs</a:t>
            </a:r>
            <a:r>
              <a:rPr lang="en-US" dirty="0"/>
              <a:t> </a:t>
            </a:r>
            <a:r>
              <a:rPr lang="en-US" dirty="0" err="1"/>
              <a:t>S.Length</a:t>
            </a:r>
            <a:r>
              <a:rPr lang="en-US" dirty="0"/>
              <a:t> </a:t>
            </a:r>
            <a:r>
              <a:rPr lang="en-US" dirty="0" err="1"/>
              <a:t>S.Width</a:t>
            </a:r>
            <a:r>
              <a:rPr lang="en-US" dirty="0"/>
              <a:t> </a:t>
            </a:r>
            <a:r>
              <a:rPr lang="en-US" dirty="0" err="1"/>
              <a:t>P.Length</a:t>
            </a:r>
            <a:r>
              <a:rPr lang="en-US" dirty="0"/>
              <a:t> </a:t>
            </a:r>
            <a:r>
              <a:rPr lang="en-US" dirty="0" err="1"/>
              <a:t>P.Width</a:t>
            </a:r>
            <a:r>
              <a:rPr lang="en-US" dirty="0"/>
              <a:t>  Species</a:t>
            </a:r>
          </a:p>
          <a:p>
            <a:r>
              <a:rPr lang="en-US" dirty="0"/>
              <a:t>1  	5.1         3.5          1.4         0.2     </a:t>
            </a:r>
            <a:r>
              <a:rPr lang="en-US" dirty="0" err="1"/>
              <a:t>setosa</a:t>
            </a:r>
            <a:endParaRPr lang="en-US" dirty="0"/>
          </a:p>
          <a:p>
            <a:r>
              <a:rPr lang="en-US" dirty="0"/>
              <a:t>2            	4.9         3.0          1.4         0.2     </a:t>
            </a:r>
            <a:r>
              <a:rPr lang="en-US" dirty="0" err="1"/>
              <a:t>setosa</a:t>
            </a:r>
            <a:endParaRPr lang="en-US" dirty="0"/>
          </a:p>
          <a:p>
            <a:r>
              <a:rPr lang="en-US" dirty="0"/>
              <a:t>3            4.7         3.2          1.3         0.2     </a:t>
            </a:r>
            <a:r>
              <a:rPr lang="en-US" dirty="0" err="1"/>
              <a:t>setosa</a:t>
            </a:r>
            <a:endParaRPr lang="en-US" dirty="0"/>
          </a:p>
          <a:p>
            <a:r>
              <a:rPr lang="en-US" dirty="0"/>
              <a:t>4            4.6         3.1          1.5         0.2     </a:t>
            </a:r>
            <a:r>
              <a:rPr lang="en-US" dirty="0" err="1"/>
              <a:t>setosa</a:t>
            </a:r>
            <a:endParaRPr lang="en-US" dirty="0"/>
          </a:p>
          <a:p>
            <a:r>
              <a:rPr lang="en-US" dirty="0"/>
              <a:t>5            5.0         3.6          1.4         0.2     </a:t>
            </a:r>
            <a:r>
              <a:rPr lang="en-US" dirty="0" err="1"/>
              <a:t>setosa</a:t>
            </a:r>
            <a:endParaRPr lang="en-US" dirty="0"/>
          </a:p>
          <a:p>
            <a:r>
              <a:rPr lang="en-US" dirty="0"/>
              <a:t>6            5.4         3.9          1.7         0.4     </a:t>
            </a:r>
            <a:r>
              <a:rPr lang="en-US" dirty="0" err="1"/>
              <a:t>setosa</a:t>
            </a:r>
            <a:endParaRPr lang="en-US" dirty="0"/>
          </a:p>
          <a:p>
            <a:r>
              <a:rPr lang="en-US" dirty="0"/>
              <a:t>7            4.6         3.4          1.4         0.3     </a:t>
            </a:r>
            <a:r>
              <a:rPr lang="en-US" dirty="0" err="1"/>
              <a:t>setosa</a:t>
            </a:r>
            <a:endParaRPr lang="en-US" dirty="0"/>
          </a:p>
          <a:p>
            <a:r>
              <a:rPr lang="en-US" dirty="0"/>
              <a:t>8            5.0         3.4          1.5         0.2     </a:t>
            </a:r>
            <a:r>
              <a:rPr lang="en-US" dirty="0" err="1"/>
              <a:t>setosa</a:t>
            </a:r>
            <a:endParaRPr lang="en-US" dirty="0"/>
          </a:p>
          <a:p>
            <a:r>
              <a:rPr lang="en-US" dirty="0"/>
              <a:t>9            4.4         2.9          1.4         0.2     </a:t>
            </a:r>
            <a:r>
              <a:rPr lang="en-US" dirty="0" err="1"/>
              <a:t>setosa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Analyse discriminante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7544" y="908720"/>
            <a:ext cx="259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Exemple: les iris de Fisher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7704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/>
              <a:t>Variable dépendante?</a:t>
            </a:r>
          </a:p>
          <a:p>
            <a:pPr>
              <a:defRPr/>
            </a:pPr>
            <a:r>
              <a:rPr lang="fr-FR"/>
              <a:t>Variables indépendantes?</a:t>
            </a:r>
          </a:p>
          <a:p>
            <a:pPr>
              <a:defRPr/>
            </a:pPr>
            <a:r>
              <a:rPr lang="fr-FR"/>
              <a:t>Nombre de fonctions discriminantes?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1272952"/>
            <a:ext cx="83058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iris.lda&lt;-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(Species ~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Sepal.Length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Sepal.Width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Petal.Length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Petal.Width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data = iris)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 probabilities of groups: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setosa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versicolor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virginica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0.3333333  0.3333333  0.3333333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means: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Sepal.Length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Sepal.Width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Petal.Length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Petal.Width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setosa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5.006        3.428           1.462           0.246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versicolor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5.936        2.770        	   4.260            1.326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virginica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6.588        2.974       	   5.552            2.026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Coefficients of linear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discriminants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LD1         LD2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Sepal.Length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0.8293776  0.02410215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Sepal.Width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1.5344731  2.16452123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Petal.Length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-2.2012117 -0.93192121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Petal.Width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-2.8104603  2.83918785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Proportion of trace: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95536" y="2720752"/>
            <a:ext cx="5029200" cy="1219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C3300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95536" y="1196752"/>
            <a:ext cx="7772400" cy="6096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681536" y="5540152"/>
            <a:ext cx="1981200" cy="55562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b="1"/>
              <a:t>LD1    LD2 </a:t>
            </a:r>
          </a:p>
          <a:p>
            <a:pPr algn="ctr"/>
            <a:r>
              <a:rPr lang="en-US" sz="1400"/>
              <a:t>0.9912 0.0088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Analyse discriminante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716016" y="4869160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012160" y="4653136"/>
            <a:ext cx="282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Forte discrimination sur LD1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80A836-A784-4595-AA4B-7988AAAA7747}" type="datetime1">
              <a:rPr lang="fr-FR" smtClean="0"/>
              <a:pPr/>
              <a:t>15/09/2021</a:t>
            </a:fld>
            <a:endParaRPr lang="fr-FR"/>
          </a:p>
        </p:txBody>
      </p:sp>
      <p:sp>
        <p:nvSpPr>
          <p:cNvPr id="450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F643A4-A84C-4D2C-BBB3-1F113C675E9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 dirty="0">
                <a:solidFill>
                  <a:schemeClr val="bg1"/>
                </a:solidFill>
              </a:rPr>
              <a:t>Introduction</a:t>
            </a:r>
            <a:endParaRPr lang="fr-FR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coinproject.com/siteimages/97-8000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6192688" cy="2903625"/>
          </a:xfrm>
          <a:prstGeom prst="rect">
            <a:avLst/>
          </a:prstGeom>
          <a:noFill/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r>
              <a:rPr lang="fr-FR" dirty="0"/>
              <a:t>Morphométrie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476672"/>
            <a:ext cx="4104456" cy="41044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674" name="Picture 2" descr="http://www.mnha.public.lu/pictures/fr/collections/cabinet_des_medailles/FicheStandard/statere_philip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2736"/>
            <a:ext cx="2650604" cy="276841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827584" y="548680"/>
            <a:ext cx="259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original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724128" y="548680"/>
            <a:ext cx="135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Des copies…</a:t>
            </a:r>
          </a:p>
        </p:txBody>
      </p:sp>
      <p:pic>
        <p:nvPicPr>
          <p:cNvPr id="28676" name="Picture 4" descr="http://multicollec.net/1-mo-h/1h60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77072"/>
            <a:ext cx="1733550" cy="1733551"/>
          </a:xfrm>
          <a:prstGeom prst="rect">
            <a:avLst/>
          </a:prstGeom>
          <a:noFill/>
        </p:spPr>
      </p:pic>
      <p:pic>
        <p:nvPicPr>
          <p:cNvPr id="28678" name="Picture 6" descr="Statè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2674" y="4005063"/>
            <a:ext cx="3631333" cy="1916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2954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plot(iris.lda)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6" descr="irisplot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24744"/>
            <a:ext cx="4686300" cy="4965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Analyse discriminante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2979" y="2492896"/>
            <a:ext cx="5515109" cy="410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39552" y="836712"/>
            <a:ext cx="8491492" cy="23637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/>
              <a:t>LD1&lt;-predict(iris.lda)$x[,1]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LD2&lt;-predict(iris.lda)$x[,2]</a:t>
            </a:r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plot(LD1,LD2,xlab="first linear </a:t>
            </a:r>
            <a:r>
              <a:rPr lang="en-US" dirty="0" err="1"/>
              <a:t>discriminant",ylab</a:t>
            </a:r>
            <a:r>
              <a:rPr lang="en-US" dirty="0"/>
              <a:t>="second linear </a:t>
            </a:r>
            <a:r>
              <a:rPr lang="en-US" dirty="0" err="1"/>
              <a:t>discriminant",type</a:t>
            </a:r>
            <a:r>
              <a:rPr lang="en-US" dirty="0"/>
              <a:t>="n")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text(</a:t>
            </a:r>
            <a:r>
              <a:rPr lang="en-US" dirty="0" err="1"/>
              <a:t>cbind</a:t>
            </a:r>
            <a:r>
              <a:rPr lang="en-US" dirty="0"/>
              <a:t>(LD1,LD2),labels=</a:t>
            </a:r>
            <a:r>
              <a:rPr lang="en-US" dirty="0" err="1"/>
              <a:t>unclass</a:t>
            </a:r>
            <a:r>
              <a:rPr lang="en-US" dirty="0"/>
              <a:t>(</a:t>
            </a:r>
            <a:r>
              <a:rPr lang="en-US" dirty="0" err="1"/>
              <a:t>iris$Species</a:t>
            </a:r>
            <a:r>
              <a:rPr lang="en-US" dirty="0"/>
              <a:t>))</a:t>
            </a:r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# 1="</a:t>
            </a:r>
            <a:r>
              <a:rPr lang="en-US" dirty="0" err="1"/>
              <a:t>setosa</a:t>
            </a:r>
            <a:r>
              <a:rPr lang="en-US" dirty="0"/>
              <a:t>"     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# 2="</a:t>
            </a:r>
            <a:r>
              <a:rPr lang="en-US" dirty="0" err="1"/>
              <a:t>versicolor</a:t>
            </a:r>
            <a:r>
              <a:rPr lang="en-US" dirty="0"/>
              <a:t>" 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# 3="</a:t>
            </a:r>
            <a:r>
              <a:rPr lang="en-US" dirty="0" err="1"/>
              <a:t>virginica</a:t>
            </a:r>
            <a:r>
              <a:rPr lang="en-US" dirty="0"/>
              <a:t>" </a:t>
            </a:r>
          </a:p>
          <a:p>
            <a:endParaRPr lang="fr-F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Analyse discriminante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1547664" y="2924944"/>
          <a:ext cx="4517984" cy="1351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3" name="Équation" r:id="rId2" imgW="1485720" imgH="444240" progId="Equation.3">
                  <p:embed/>
                </p:oleObj>
              </mc:Choice>
              <mc:Fallback>
                <p:oleObj name="Équation" r:id="rId2" imgW="148572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924944"/>
                        <a:ext cx="4517984" cy="1351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Analyse discriminante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1556792"/>
            <a:ext cx="7621588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Probabilité qu’un</a:t>
            </a:r>
            <a:r>
              <a:rPr kumimoji="0" lang="fr-FR" sz="2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sujet appartienne </a:t>
            </a:r>
            <a:r>
              <a:rPr lang="fr-FR" sz="2200"/>
              <a:t>à un groupe:</a:t>
            </a:r>
            <a:br>
              <a:rPr kumimoji="0" lang="fr-FR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fr-FR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47800" y="2743200"/>
            <a:ext cx="4648200" cy="17526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810000" y="2971800"/>
            <a:ext cx="978024" cy="385192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4419600" y="2438400"/>
            <a:ext cx="2819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239000" y="2286000"/>
            <a:ext cx="1295400" cy="40481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“priors”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1560" y="908720"/>
            <a:ext cx="4805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Attribution de nouveaux échantillons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table(Original=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iris$Species,Predicted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predict(iris.lda)$class)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Predicted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setosa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versicolor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virginica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setosa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50          0         0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versicolor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0         48         2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virginica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0          1        49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3352800" y="1600200"/>
            <a:ext cx="2438400" cy="6096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953000" y="2209800"/>
            <a:ext cx="457200" cy="914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410200" y="2743200"/>
            <a:ext cx="1676400" cy="78483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Variable</a:t>
            </a:r>
          </a:p>
          <a:p>
            <a:pPr algn="ctr">
              <a:spcBef>
                <a:spcPct val="50000"/>
              </a:spcBef>
            </a:pPr>
            <a:r>
              <a:rPr lang="en-US" dirty="0" err="1"/>
              <a:t>Groupe</a:t>
            </a:r>
            <a:endParaRPr lang="en-US" dirty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09600" y="2209800"/>
            <a:ext cx="4114800" cy="5334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276600" y="2743200"/>
            <a:ext cx="4114800" cy="2286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934200" y="5029200"/>
            <a:ext cx="1524000" cy="78483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Classes</a:t>
            </a:r>
          </a:p>
          <a:p>
            <a:pPr algn="ctr">
              <a:spcBef>
                <a:spcPct val="50000"/>
              </a:spcBef>
            </a:pPr>
            <a:r>
              <a:rPr lang="en-US" dirty="0" err="1"/>
              <a:t>prédites</a:t>
            </a:r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i="1" dirty="0">
                <a:solidFill>
                  <a:schemeClr val="bg1"/>
                </a:solidFill>
              </a:rPr>
              <a:t>Traitement des données – Analyse discriminante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7544" y="836712"/>
            <a:ext cx="242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Qualité de la prédiction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 dirty="0">
                <a:solidFill>
                  <a:schemeClr val="bg1"/>
                </a:solidFill>
              </a:rPr>
              <a:t>Introduction</a:t>
            </a:r>
            <a:endParaRPr lang="fr-FR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Jae K. Lee\My Documents\lecture\hes795\Spring 2003\figures\LDA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581025"/>
            <a:ext cx="8943975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80A836-A784-4595-AA4B-7988AAAA7747}" type="datetime1">
              <a:rPr lang="fr-FR" smtClean="0"/>
              <a:pPr/>
              <a:t>15/09/2021</a:t>
            </a:fld>
            <a:endParaRPr lang="fr-FR"/>
          </a:p>
        </p:txBody>
      </p:sp>
      <p:sp>
        <p:nvSpPr>
          <p:cNvPr id="450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F643A4-A84C-4D2C-BBB3-1F113C675E9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 dirty="0">
                <a:solidFill>
                  <a:schemeClr val="bg1"/>
                </a:solidFill>
              </a:rPr>
              <a:t>Introduction</a:t>
            </a:r>
            <a:endParaRPr lang="fr-FR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coinproject.com/siteimages/97-8000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6192688" cy="2903625"/>
          </a:xfrm>
          <a:prstGeom prst="rect">
            <a:avLst/>
          </a:prstGeom>
          <a:noFill/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r>
              <a:rPr lang="fr-FR" dirty="0"/>
              <a:t>Morphométrie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476672"/>
            <a:ext cx="4104456" cy="41044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674" name="Picture 2" descr="http://www.mnha.public.lu/pictures/fr/collections/cabinet_des_medailles/FicheStandard/statere_philip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2736"/>
            <a:ext cx="2650604" cy="276841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827584" y="548680"/>
            <a:ext cx="259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original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724128" y="548680"/>
            <a:ext cx="135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Des copies…</a:t>
            </a:r>
          </a:p>
        </p:txBody>
      </p:sp>
      <p:pic>
        <p:nvPicPr>
          <p:cNvPr id="28676" name="Picture 4" descr="http://multicollec.net/1-mo-h/1h60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77072"/>
            <a:ext cx="1733550" cy="1733551"/>
          </a:xfrm>
          <a:prstGeom prst="rect">
            <a:avLst/>
          </a:prstGeom>
          <a:noFill/>
        </p:spPr>
      </p:pic>
      <p:pic>
        <p:nvPicPr>
          <p:cNvPr id="28678" name="Picture 6" descr="Statè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2674" y="4005063"/>
            <a:ext cx="3631333" cy="1916833"/>
          </a:xfrm>
          <a:prstGeom prst="rect">
            <a:avLst/>
          </a:prstGeom>
          <a:noFill/>
        </p:spPr>
      </p:pic>
      <p:sp>
        <p:nvSpPr>
          <p:cNvPr id="13" name="Ellipse 12"/>
          <p:cNvSpPr/>
          <p:nvPr/>
        </p:nvSpPr>
        <p:spPr>
          <a:xfrm>
            <a:off x="2987824" y="15567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275856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915816" y="20608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61967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699792" y="21328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059832" y="2636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699792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2699792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1619672" y="3356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195736" y="25649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7164288" y="16288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7524328" y="25649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7308304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6948264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6876256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868144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796136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6444208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7164288" y="22048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6948264" y="23488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6372200" y="23488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051720" y="21328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80A836-A784-4595-AA4B-7988AAAA7747}" type="datetime1">
              <a:rPr lang="fr-FR" smtClean="0"/>
              <a:pPr/>
              <a:t>15/09/2021</a:t>
            </a:fld>
            <a:endParaRPr lang="fr-FR"/>
          </a:p>
        </p:txBody>
      </p:sp>
      <p:sp>
        <p:nvSpPr>
          <p:cNvPr id="450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F643A4-A84C-4D2C-BBB3-1F113C675E9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 dirty="0">
                <a:solidFill>
                  <a:schemeClr val="bg1"/>
                </a:solidFill>
              </a:rPr>
              <a:t>Introduction</a:t>
            </a:r>
            <a:endParaRPr lang="fr-FR" b="1" i="1" dirty="0">
              <a:solidFill>
                <a:schemeClr val="bg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r>
              <a:rPr lang="fr-FR" dirty="0"/>
              <a:t>Morphométrie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476672"/>
            <a:ext cx="4104456" cy="41044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27584" y="548680"/>
            <a:ext cx="259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original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724128" y="548680"/>
            <a:ext cx="135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Des copies…</a:t>
            </a:r>
          </a:p>
        </p:txBody>
      </p:sp>
      <p:sp>
        <p:nvSpPr>
          <p:cNvPr id="13" name="Ellipse 12"/>
          <p:cNvSpPr/>
          <p:nvPr/>
        </p:nvSpPr>
        <p:spPr>
          <a:xfrm>
            <a:off x="2987824" y="15567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275856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915816" y="20608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61967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699792" y="21328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059832" y="2636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699792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2699792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1619672" y="3356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195736" y="25649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7164288" y="16288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7524328" y="25649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7308304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6948264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6876256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868144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796136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6444208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7164288" y="22048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6948264" y="23488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6372200" y="23488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051720" y="21328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80A836-A784-4595-AA4B-7988AAAA7747}" type="datetime1">
              <a:rPr lang="fr-FR" smtClean="0"/>
              <a:pPr/>
              <a:t>15/09/2021</a:t>
            </a:fld>
            <a:endParaRPr lang="fr-FR"/>
          </a:p>
        </p:txBody>
      </p:sp>
      <p:sp>
        <p:nvSpPr>
          <p:cNvPr id="450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/>
              <a:t>Morphométrie</a:t>
            </a:r>
          </a:p>
        </p:txBody>
      </p:sp>
      <p:sp>
        <p:nvSpPr>
          <p:cNvPr id="450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F643A4-A84C-4D2C-BBB3-1F113C675E9F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 dirty="0">
                <a:solidFill>
                  <a:schemeClr val="bg1"/>
                </a:solidFill>
              </a:rPr>
              <a:t>Introduction</a:t>
            </a:r>
            <a:endParaRPr lang="fr-FR" b="1" i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764704"/>
            <a:ext cx="7716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La forme  </a:t>
            </a:r>
            <a:r>
              <a:rPr lang="fr-FR" dirty="0"/>
              <a:t>(</a:t>
            </a:r>
            <a:r>
              <a:rPr lang="fr-FR" i="1" dirty="0" err="1"/>
              <a:t>shape</a:t>
            </a:r>
            <a:r>
              <a:rPr lang="fr-FR" dirty="0"/>
              <a:t>)</a:t>
            </a:r>
          </a:p>
          <a:p>
            <a:r>
              <a:rPr lang="fr-FR" dirty="0"/>
              <a:t>Propriété géométrique d’un objet à être invariant après rotation, translation, ou </a:t>
            </a:r>
          </a:p>
          <a:p>
            <a:r>
              <a:rPr lang="fr-FR" dirty="0"/>
              <a:t>modification de la taille.</a:t>
            </a:r>
          </a:p>
        </p:txBody>
      </p:sp>
      <p:pic>
        <p:nvPicPr>
          <p:cNvPr id="8" name="Picture 2" descr="http://arpc167.epfl.ch/alice/WP_2011_S3/cheung/files/2011/09/leonard_de_vinci_homme_de_vitruv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952875" cy="411480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4191857" cy="335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1977</Words>
  <Application>Microsoft Office PowerPoint</Application>
  <PresentationFormat>Affichage à l'écran (4:3)</PresentationFormat>
  <Paragraphs>380</Paragraphs>
  <Slides>64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64</vt:i4>
      </vt:variant>
    </vt:vector>
  </HeadingPairs>
  <TitlesOfParts>
    <vt:vector size="76" baseType="lpstr">
      <vt:lpstr>Arial</vt:lpstr>
      <vt:lpstr>Arial Black</vt:lpstr>
      <vt:lpstr>Calibri</vt:lpstr>
      <vt:lpstr>Square721 BT</vt:lpstr>
      <vt:lpstr>Symbol</vt:lpstr>
      <vt:lpstr>Times New Roman</vt:lpstr>
      <vt:lpstr>Wingdings</vt:lpstr>
      <vt:lpstr>Thème Office</vt:lpstr>
      <vt:lpstr>Equation</vt:lpstr>
      <vt:lpstr>Document</vt:lpstr>
      <vt:lpstr>Image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epcs</dc:creator>
  <cp:lastModifiedBy>Fabrice Monna</cp:lastModifiedBy>
  <cp:revision>178</cp:revision>
  <dcterms:created xsi:type="dcterms:W3CDTF">2012-09-18T11:25:25Z</dcterms:created>
  <dcterms:modified xsi:type="dcterms:W3CDTF">2021-09-15T07:10:05Z</dcterms:modified>
</cp:coreProperties>
</file>