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58"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44" d="100"/>
          <a:sy n="144" d="100"/>
        </p:scale>
        <p:origin x="84"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41E87-C9F2-4C24-9644-6F37BBF97E9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7A130C7-D06F-4C2F-A66D-DCACFF27B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AB52630-454E-4184-BC0A-FCCE4FAA7125}"/>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5" name="Espace réservé du pied de page 4">
            <a:extLst>
              <a:ext uri="{FF2B5EF4-FFF2-40B4-BE49-F238E27FC236}">
                <a16:creationId xmlns:a16="http://schemas.microsoft.com/office/drawing/2014/main" id="{7E08884C-ADBE-48BF-BBCA-3E46F63FC7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DF5283-8DCE-47CC-9697-8DA8B621FECC}"/>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327585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44408-079B-425E-9681-43B2CC06B7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76E3FDF-26B3-408C-8BC4-B6EE35D8F43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13908A-E8C3-47A5-8E99-CB8DAB1D202E}"/>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5" name="Espace réservé du pied de page 4">
            <a:extLst>
              <a:ext uri="{FF2B5EF4-FFF2-40B4-BE49-F238E27FC236}">
                <a16:creationId xmlns:a16="http://schemas.microsoft.com/office/drawing/2014/main" id="{4E7D8988-6214-4AF7-BD9C-DEE18A2DFD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C0E3C5-34EF-446F-8E89-1905CB6EA4C2}"/>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417417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6FAFFC-0B27-4BB4-9D11-5FDFC2AC7C6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5C816BF-4D43-4F36-9804-05E5387013E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551409-8832-4093-A507-269D050C26DB}"/>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5" name="Espace réservé du pied de page 4">
            <a:extLst>
              <a:ext uri="{FF2B5EF4-FFF2-40B4-BE49-F238E27FC236}">
                <a16:creationId xmlns:a16="http://schemas.microsoft.com/office/drawing/2014/main" id="{2685AE8C-9ED7-4B3E-BD7F-4005600151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21940A-F86F-4356-9865-4B4A8E962DAC}"/>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122928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0B42BF-3903-479B-B6C9-9D07FEE512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2AC84B6-6DB9-4C8F-B8BC-DF3EC51487C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0524A5-0542-4A3D-B0E0-C9C2A516DDFB}"/>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5" name="Espace réservé du pied de page 4">
            <a:extLst>
              <a:ext uri="{FF2B5EF4-FFF2-40B4-BE49-F238E27FC236}">
                <a16:creationId xmlns:a16="http://schemas.microsoft.com/office/drawing/2014/main" id="{924CD044-9A00-488E-B2A8-BE305B485E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036D39-2A51-4C15-8D3F-E32D82652C80}"/>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86753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694E8-5119-40DB-948A-D23157359FC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A355F80-9017-4DDD-B542-76AE20235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88E4B4-EE35-4F5F-89DB-E3DE0C787EA5}"/>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5" name="Espace réservé du pied de page 4">
            <a:extLst>
              <a:ext uri="{FF2B5EF4-FFF2-40B4-BE49-F238E27FC236}">
                <a16:creationId xmlns:a16="http://schemas.microsoft.com/office/drawing/2014/main" id="{704DDF59-466F-4FB0-953A-DD9BD8C40C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2213B4-9924-401A-9585-62CEAF3641D0}"/>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262860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55A08-7A46-4E27-8668-5C915D9307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835B5F-F650-4F6E-B765-8A0C6460B93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62EDD0B-8A1A-46F2-A06F-4F602E53824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383CE67-E197-402E-8237-1BAEE01CF3E9}"/>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6" name="Espace réservé du pied de page 5">
            <a:extLst>
              <a:ext uri="{FF2B5EF4-FFF2-40B4-BE49-F238E27FC236}">
                <a16:creationId xmlns:a16="http://schemas.microsoft.com/office/drawing/2014/main" id="{A041D4FD-F5ED-4AF9-A210-380A8C33A1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B3E4F1B-ECE6-46D1-8BEB-512CF3AFB881}"/>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281538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6B6A7-B754-4DCE-BCCA-F89E2B6F34D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DBE179C-1068-4D24-BD3C-38AB8FDCB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6AFC5C-CA8B-4570-A1D3-7C2C79FE68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2BBCD1A-7635-4896-8E04-D32F518C5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7DE9C1-73AB-40D1-BD3C-33B74200EF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FD2AC9D-BB76-478A-A900-F555499D7FA6}"/>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8" name="Espace réservé du pied de page 7">
            <a:extLst>
              <a:ext uri="{FF2B5EF4-FFF2-40B4-BE49-F238E27FC236}">
                <a16:creationId xmlns:a16="http://schemas.microsoft.com/office/drawing/2014/main" id="{FB515021-FEDA-411F-815F-9F883D5632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B866361-D31C-49BD-BC20-BB1E3D16CD4E}"/>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84103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56A5F-363E-435F-B564-B382F34D37B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D91A291-7D13-43A6-B05E-3D8C13B66126}"/>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4" name="Espace réservé du pied de page 3">
            <a:extLst>
              <a:ext uri="{FF2B5EF4-FFF2-40B4-BE49-F238E27FC236}">
                <a16:creationId xmlns:a16="http://schemas.microsoft.com/office/drawing/2014/main" id="{ABB3A55A-80E5-4BDF-B9AB-57164B061AB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5CCB1E-818C-4CB7-9BB8-2B7CDCDB834F}"/>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342479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327C48-4283-45B9-8CF1-E7A2493B7F61}"/>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3" name="Espace réservé du pied de page 2">
            <a:extLst>
              <a:ext uri="{FF2B5EF4-FFF2-40B4-BE49-F238E27FC236}">
                <a16:creationId xmlns:a16="http://schemas.microsoft.com/office/drawing/2014/main" id="{8552AE89-C86E-42DD-8D78-EA5455BAF99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195E1C2-2822-4741-B464-C27A5ABA057B}"/>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335499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87B937-8F82-4665-801C-B06AB845F6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83B98BD-5E94-491E-85DB-8D94CED32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B8E575-DED1-48E5-85FA-5671EC27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CFB29-1E96-460C-A87C-DDDB0D6E7992}"/>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6" name="Espace réservé du pied de page 5">
            <a:extLst>
              <a:ext uri="{FF2B5EF4-FFF2-40B4-BE49-F238E27FC236}">
                <a16:creationId xmlns:a16="http://schemas.microsoft.com/office/drawing/2014/main" id="{C1AA6478-3F86-47DB-A4E1-6ED8A90706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2F0EBD-353D-491A-92E4-364594B66DA8}"/>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285639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F57C0-BF94-474B-B9DB-83B324839A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35572D0-C5F8-45B5-9EFE-F34E0EF01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6D1DB0D-E2D0-49C5-BD07-CA3BC5311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0C380E1-5976-4AFC-89B6-41FD0661FCF3}"/>
              </a:ext>
            </a:extLst>
          </p:cNvPr>
          <p:cNvSpPr>
            <a:spLocks noGrp="1"/>
          </p:cNvSpPr>
          <p:nvPr>
            <p:ph type="dt" sz="half" idx="10"/>
          </p:nvPr>
        </p:nvSpPr>
        <p:spPr/>
        <p:txBody>
          <a:bodyPr/>
          <a:lstStyle/>
          <a:p>
            <a:fld id="{24B3E011-2867-4801-A35A-D0663CE24AEF}" type="datetimeFigureOut">
              <a:rPr lang="fr-FR" smtClean="0"/>
              <a:t>01/10/2021</a:t>
            </a:fld>
            <a:endParaRPr lang="fr-FR"/>
          </a:p>
        </p:txBody>
      </p:sp>
      <p:sp>
        <p:nvSpPr>
          <p:cNvPr id="6" name="Espace réservé du pied de page 5">
            <a:extLst>
              <a:ext uri="{FF2B5EF4-FFF2-40B4-BE49-F238E27FC236}">
                <a16:creationId xmlns:a16="http://schemas.microsoft.com/office/drawing/2014/main" id="{B5C7F250-210C-4EEA-A7B2-AC2C3B9400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AB2447-021B-4ACC-AFD8-285B25861E60}"/>
              </a:ext>
            </a:extLst>
          </p:cNvPr>
          <p:cNvSpPr>
            <a:spLocks noGrp="1"/>
          </p:cNvSpPr>
          <p:nvPr>
            <p:ph type="sldNum" sz="quarter" idx="12"/>
          </p:nvPr>
        </p:nvSpPr>
        <p:spPr/>
        <p:txBody>
          <a:bodyPr/>
          <a:lstStyle/>
          <a:p>
            <a:fld id="{3675DD71-529F-4CC0-A65B-77E3DD95565E}" type="slidenum">
              <a:rPr lang="fr-FR" smtClean="0"/>
              <a:t>‹N°›</a:t>
            </a:fld>
            <a:endParaRPr lang="fr-FR"/>
          </a:p>
        </p:txBody>
      </p:sp>
    </p:spTree>
    <p:extLst>
      <p:ext uri="{BB962C8B-B14F-4D97-AF65-F5344CB8AC3E}">
        <p14:creationId xmlns:p14="http://schemas.microsoft.com/office/powerpoint/2010/main" val="438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F3252B-7357-4051-AA7D-BBFBB8B97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09C1011-7E7E-4633-8611-BFC1D5354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AB6419-FBFB-4CDA-A3C5-74D8DE058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3E011-2867-4801-A35A-D0663CE24AEF}" type="datetimeFigureOut">
              <a:rPr lang="fr-FR" smtClean="0"/>
              <a:t>01/10/2021</a:t>
            </a:fld>
            <a:endParaRPr lang="fr-FR"/>
          </a:p>
        </p:txBody>
      </p:sp>
      <p:sp>
        <p:nvSpPr>
          <p:cNvPr id="5" name="Espace réservé du pied de page 4">
            <a:extLst>
              <a:ext uri="{FF2B5EF4-FFF2-40B4-BE49-F238E27FC236}">
                <a16:creationId xmlns:a16="http://schemas.microsoft.com/office/drawing/2014/main" id="{34857770-5576-4BD0-B163-1AFA7E918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54A6A4A-ABD5-4418-9200-5D1330CE9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5DD71-529F-4CC0-A65B-77E3DD95565E}" type="slidenum">
              <a:rPr lang="fr-FR" smtClean="0"/>
              <a:t>‹N°›</a:t>
            </a:fld>
            <a:endParaRPr lang="fr-FR"/>
          </a:p>
        </p:txBody>
      </p:sp>
    </p:spTree>
    <p:extLst>
      <p:ext uri="{BB962C8B-B14F-4D97-AF65-F5344CB8AC3E}">
        <p14:creationId xmlns:p14="http://schemas.microsoft.com/office/powerpoint/2010/main" val="1902725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BFAAB3-10B3-4B1C-B01C-322588EB2CE7}"/>
              </a:ext>
            </a:extLst>
          </p:cNvPr>
          <p:cNvPicPr>
            <a:picLocks noChangeAspect="1"/>
          </p:cNvPicPr>
          <p:nvPr/>
        </p:nvPicPr>
        <p:blipFill>
          <a:blip r:embed="rId2"/>
          <a:stretch>
            <a:fillRect/>
          </a:stretch>
        </p:blipFill>
        <p:spPr>
          <a:xfrm>
            <a:off x="4364970" y="1023468"/>
            <a:ext cx="7827030" cy="4811063"/>
          </a:xfrm>
          <a:prstGeom prst="rect">
            <a:avLst/>
          </a:prstGeom>
        </p:spPr>
      </p:pic>
      <p:sp>
        <p:nvSpPr>
          <p:cNvPr id="6" name="ZoneTexte 5">
            <a:extLst>
              <a:ext uri="{FF2B5EF4-FFF2-40B4-BE49-F238E27FC236}">
                <a16:creationId xmlns:a16="http://schemas.microsoft.com/office/drawing/2014/main" id="{CAB4E02E-EEF5-451B-9182-AE6A8CE8D778}"/>
              </a:ext>
            </a:extLst>
          </p:cNvPr>
          <p:cNvSpPr txBox="1"/>
          <p:nvPr/>
        </p:nvSpPr>
        <p:spPr>
          <a:xfrm>
            <a:off x="653775" y="587513"/>
            <a:ext cx="4220410" cy="3139321"/>
          </a:xfrm>
          <a:prstGeom prst="rect">
            <a:avLst/>
          </a:prstGeom>
          <a:noFill/>
        </p:spPr>
        <p:txBody>
          <a:bodyPr wrap="square" rtlCol="0">
            <a:spAutoFit/>
          </a:bodyPr>
          <a:lstStyle/>
          <a:p>
            <a:r>
              <a:rPr lang="fr-FR" b="0" i="0" dirty="0">
                <a:solidFill>
                  <a:srgbClr val="333333"/>
                </a:solidFill>
                <a:effectLst/>
                <a:latin typeface="Domine"/>
              </a:rPr>
              <a:t>Analysons un exemple d'ANOVA univariée plus en détail. Imaginez que vous travaillez pour une société qui fabrique un gel adhésif vendu dans des petits pots. La viscosité du gel est importante : trop épais, il est difficile à appliquer, trop liquide, il ne colle pas. Récemment, vous avez reçu des plaintes de quelques clients mécontents indiquant que la viscosité de votre adhésif n'est pas la même que d'habitude. Votre supérieur vous a demandé d'enquêter.</a:t>
            </a:r>
            <a:endParaRPr lang="fr-FR" dirty="0"/>
          </a:p>
        </p:txBody>
      </p:sp>
    </p:spTree>
    <p:extLst>
      <p:ext uri="{BB962C8B-B14F-4D97-AF65-F5344CB8AC3E}">
        <p14:creationId xmlns:p14="http://schemas.microsoft.com/office/powerpoint/2010/main" val="38507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272AB50-3ED6-47F3-8063-B5272350C35D}"/>
              </a:ext>
            </a:extLst>
          </p:cNvPr>
          <p:cNvPicPr>
            <a:picLocks noChangeAspect="1"/>
          </p:cNvPicPr>
          <p:nvPr/>
        </p:nvPicPr>
        <p:blipFill>
          <a:blip r:embed="rId2"/>
          <a:stretch>
            <a:fillRect/>
          </a:stretch>
        </p:blipFill>
        <p:spPr>
          <a:xfrm>
            <a:off x="1304925" y="95250"/>
            <a:ext cx="9582150" cy="6667500"/>
          </a:xfrm>
          <a:prstGeom prst="rect">
            <a:avLst/>
          </a:prstGeom>
        </p:spPr>
      </p:pic>
    </p:spTree>
    <p:extLst>
      <p:ext uri="{BB962C8B-B14F-4D97-AF65-F5344CB8AC3E}">
        <p14:creationId xmlns:p14="http://schemas.microsoft.com/office/powerpoint/2010/main" val="113114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F36279C-B610-43BA-8C08-7400F241A938}"/>
              </a:ext>
            </a:extLst>
          </p:cNvPr>
          <p:cNvSpPr txBox="1"/>
          <p:nvPr/>
        </p:nvSpPr>
        <p:spPr>
          <a:xfrm>
            <a:off x="780968" y="729950"/>
            <a:ext cx="4564151" cy="2585323"/>
          </a:xfrm>
          <a:prstGeom prst="rect">
            <a:avLst/>
          </a:prstGeom>
          <a:noFill/>
        </p:spPr>
        <p:txBody>
          <a:bodyPr wrap="square" rtlCol="0">
            <a:spAutoFit/>
          </a:bodyPr>
          <a:lstStyle/>
          <a:p>
            <a:r>
              <a:rPr lang="fr-FR" b="0" i="0">
                <a:solidFill>
                  <a:srgbClr val="333333"/>
                </a:solidFill>
                <a:effectLst/>
                <a:latin typeface="Domine"/>
              </a:rPr>
              <a:t>À partir de cette courbe, vous observez que les mesures de couple issues des pots du Lot 3 tendent à être inférieures à celles issues des échantillons des autres lots. Lorsque vous calculez les moyennes de toutes vos mesures, vous vous apercevez que le couple moyen du Lot 3 est de 26,77, ce qui est bien inférieur aux quatre autre lots, chacune ayant une moyenne d'environ 30.</a:t>
            </a:r>
            <a:endParaRPr lang="fr-FR" dirty="0"/>
          </a:p>
        </p:txBody>
      </p:sp>
      <p:pic>
        <p:nvPicPr>
          <p:cNvPr id="4" name="Image 3">
            <a:extLst>
              <a:ext uri="{FF2B5EF4-FFF2-40B4-BE49-F238E27FC236}">
                <a16:creationId xmlns:a16="http://schemas.microsoft.com/office/drawing/2014/main" id="{E56E14B3-8270-4898-89F9-0CDEF5E7D7D5}"/>
              </a:ext>
            </a:extLst>
          </p:cNvPr>
          <p:cNvPicPr>
            <a:picLocks noChangeAspect="1"/>
          </p:cNvPicPr>
          <p:nvPr/>
        </p:nvPicPr>
        <p:blipFill>
          <a:blip r:embed="rId2"/>
          <a:stretch>
            <a:fillRect/>
          </a:stretch>
        </p:blipFill>
        <p:spPr>
          <a:xfrm>
            <a:off x="5459896" y="3634128"/>
            <a:ext cx="6621670" cy="2869224"/>
          </a:xfrm>
          <a:prstGeom prst="rect">
            <a:avLst/>
          </a:prstGeom>
        </p:spPr>
      </p:pic>
    </p:spTree>
    <p:extLst>
      <p:ext uri="{BB962C8B-B14F-4D97-AF65-F5344CB8AC3E}">
        <p14:creationId xmlns:p14="http://schemas.microsoft.com/office/powerpoint/2010/main" val="262769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D9FDE1F-6C47-4B75-BB12-996637134C9A}"/>
              </a:ext>
            </a:extLst>
          </p:cNvPr>
          <p:cNvPicPr>
            <a:picLocks noChangeAspect="1"/>
          </p:cNvPicPr>
          <p:nvPr/>
        </p:nvPicPr>
        <p:blipFill>
          <a:blip r:embed="rId2"/>
          <a:stretch>
            <a:fillRect/>
          </a:stretch>
        </p:blipFill>
        <p:spPr>
          <a:xfrm>
            <a:off x="781879" y="1101268"/>
            <a:ext cx="7054574" cy="2617079"/>
          </a:xfrm>
          <a:prstGeom prst="rect">
            <a:avLst/>
          </a:prstGeom>
        </p:spPr>
      </p:pic>
      <p:pic>
        <p:nvPicPr>
          <p:cNvPr id="5" name="Image 4">
            <a:extLst>
              <a:ext uri="{FF2B5EF4-FFF2-40B4-BE49-F238E27FC236}">
                <a16:creationId xmlns:a16="http://schemas.microsoft.com/office/drawing/2014/main" id="{E2D362F9-EF6A-46E6-9868-A8423843EED6}"/>
              </a:ext>
            </a:extLst>
          </p:cNvPr>
          <p:cNvPicPr>
            <a:picLocks noChangeAspect="1"/>
          </p:cNvPicPr>
          <p:nvPr/>
        </p:nvPicPr>
        <p:blipFill>
          <a:blip r:embed="rId3"/>
          <a:stretch>
            <a:fillRect/>
          </a:stretch>
        </p:blipFill>
        <p:spPr>
          <a:xfrm>
            <a:off x="0" y="3983602"/>
            <a:ext cx="12192000" cy="2583735"/>
          </a:xfrm>
          <a:prstGeom prst="rect">
            <a:avLst/>
          </a:prstGeom>
        </p:spPr>
      </p:pic>
    </p:spTree>
    <p:extLst>
      <p:ext uri="{BB962C8B-B14F-4D97-AF65-F5344CB8AC3E}">
        <p14:creationId xmlns:p14="http://schemas.microsoft.com/office/powerpoint/2010/main" val="110632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777E594-A0FF-4F1A-837F-CEDD4627DF1D}"/>
              </a:ext>
            </a:extLst>
          </p:cNvPr>
          <p:cNvPicPr>
            <a:picLocks noChangeAspect="1"/>
          </p:cNvPicPr>
          <p:nvPr/>
        </p:nvPicPr>
        <p:blipFill>
          <a:blip r:embed="rId2"/>
          <a:stretch>
            <a:fillRect/>
          </a:stretch>
        </p:blipFill>
        <p:spPr>
          <a:xfrm>
            <a:off x="1804035" y="0"/>
            <a:ext cx="8583930" cy="6858000"/>
          </a:xfrm>
          <a:prstGeom prst="rect">
            <a:avLst/>
          </a:prstGeom>
        </p:spPr>
      </p:pic>
    </p:spTree>
    <p:extLst>
      <p:ext uri="{BB962C8B-B14F-4D97-AF65-F5344CB8AC3E}">
        <p14:creationId xmlns:p14="http://schemas.microsoft.com/office/powerpoint/2010/main" val="151606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0A4643-9BDE-4792-BD36-D873BD590D77}"/>
              </a:ext>
            </a:extLst>
          </p:cNvPr>
          <p:cNvPicPr>
            <a:picLocks noChangeAspect="1"/>
          </p:cNvPicPr>
          <p:nvPr/>
        </p:nvPicPr>
        <p:blipFill>
          <a:blip r:embed="rId2"/>
          <a:stretch>
            <a:fillRect/>
          </a:stretch>
        </p:blipFill>
        <p:spPr>
          <a:xfrm>
            <a:off x="0" y="2003738"/>
            <a:ext cx="12192000" cy="2850524"/>
          </a:xfrm>
          <a:prstGeom prst="rect">
            <a:avLst/>
          </a:prstGeom>
        </p:spPr>
      </p:pic>
    </p:spTree>
    <p:extLst>
      <p:ext uri="{BB962C8B-B14F-4D97-AF65-F5344CB8AC3E}">
        <p14:creationId xmlns:p14="http://schemas.microsoft.com/office/powerpoint/2010/main" val="415383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DBC604-0413-491D-AD6C-7FFC316F2FB6}"/>
              </a:ext>
            </a:extLst>
          </p:cNvPr>
          <p:cNvPicPr>
            <a:picLocks noChangeAspect="1"/>
          </p:cNvPicPr>
          <p:nvPr/>
        </p:nvPicPr>
        <p:blipFill>
          <a:blip r:embed="rId2"/>
          <a:stretch>
            <a:fillRect/>
          </a:stretch>
        </p:blipFill>
        <p:spPr>
          <a:xfrm>
            <a:off x="0" y="517860"/>
            <a:ext cx="12192000" cy="5822279"/>
          </a:xfrm>
          <a:prstGeom prst="rect">
            <a:avLst/>
          </a:prstGeom>
        </p:spPr>
      </p:pic>
    </p:spTree>
    <p:extLst>
      <p:ext uri="{BB962C8B-B14F-4D97-AF65-F5344CB8AC3E}">
        <p14:creationId xmlns:p14="http://schemas.microsoft.com/office/powerpoint/2010/main" val="35983296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156</Words>
  <Application>Microsoft Office PowerPoint</Application>
  <PresentationFormat>Grand écran</PresentationFormat>
  <Paragraphs>2</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Calibri Light</vt:lpstr>
      <vt:lpstr>Domine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Fabrice Monna</dc:creator>
  <cp:lastModifiedBy>Fabrice Monna</cp:lastModifiedBy>
  <cp:revision>1</cp:revision>
  <dcterms:created xsi:type="dcterms:W3CDTF">2021-10-01T11:31:46Z</dcterms:created>
  <dcterms:modified xsi:type="dcterms:W3CDTF">2021-10-01T11:43:57Z</dcterms:modified>
</cp:coreProperties>
</file>