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B2A81-AF75-4D15-B166-6EB43ACA3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0F3720-EC50-49F6-AA9E-58F07A04B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2F50F0-1F74-48B9-94A2-4A18B240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333134-577B-4E61-B791-3978D817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97B728-FE44-4FB4-B9DC-A37CAA30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9C110-E5EC-47CB-8D43-1288E80E1CA2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2635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CF79E8-6716-41BE-8554-CA68BD87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6E6835-45FA-4D5E-8F81-EA5D0EE43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DB0491-7A72-4BB8-B1FD-C811A918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D59A6-BFCE-4095-9873-656017D5E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539D21-6565-4BF7-A8D8-7E5D9527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32F7A5-EF65-4283-B346-BDE05AE7FF36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6368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E27D145-89B6-41BE-8FF4-30B8E7F2BA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99684F-696B-4C89-8FFB-E424DE16D4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3B1086-F1ED-4CF3-83C6-F7FE0C756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E2D97A-0F3B-451A-B2A5-78531216B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EBF07B-0151-4396-9A39-5C518B2F3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89014-2C4B-428A-BF9D-3BA2A81AD767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83611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A163388B-1428-44FE-865C-C29EC392C05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5E035B-68EF-41DD-BEAF-A346C261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32B4506-90DC-49F9-82DF-116446A9B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06A256-A50A-4CF5-9A05-880F44C8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9BA266-1D52-4CEB-B19E-97F6F8CAC248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6416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7C270F-AE4A-4D24-B73D-D36CBA2A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56FBB-51A5-49F8-BA4E-EAF00CF62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A9784E-09CC-4092-AAFD-A11B7C0E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0A0385-6787-410D-BA1C-680F37475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56D521-0EC9-468C-A6E5-04784EBC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B2BA0-63EB-429D-BD38-558728EF1D32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7482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E24FD3-76B2-4E78-AB37-CACF633EE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E56E80-853F-41F6-949B-F8616FCC5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B1C2D6-D72C-4894-93DA-152C5C23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32104-41E3-4C7E-9096-9A21E6CC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71329C-7971-41E7-8A8E-C8B3713AC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EB182-D405-43B8-B7E5-28D3D9D50F34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41417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DCF5D5-9A3A-4BB3-948D-5413B449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2FF72F-CC02-45EA-9F94-D75D542A64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2C2300-CE29-494C-8C7F-6A31CA346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6F05D4-EA22-484E-A6BA-D38EC5F33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C656E09-612B-48B9-9A53-8DE2D1026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105445-DFDF-4721-B446-AE5AEE56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45B27-06DC-4D03-8D0C-DF4CAAD6339B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48937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F0BC2-40D1-4CA1-A0BF-22E3EA963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84ADAE-18C1-496F-9194-16247EC4F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8C2145-A133-446D-991A-C59CB64AE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ABE665-368C-4634-8C88-F0067986EF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D77ADB-4CD7-40CC-A2E4-B741DA006D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9EC6D1-DB43-4405-8444-DD7C57162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19A7C-4689-499C-99C7-D9E28E20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BE88DB4-C5C2-4B56-A373-12143107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24DE0-8D2A-4836-9B37-3B079DAF6797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78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B232B2-CE96-40C5-934D-ADFE7B89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61B42B3-9063-4B64-8A2B-8044D7659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83BE2D-A157-43ED-B6CE-CF2DA888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A84627B-C866-403A-9675-CD9EB57C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CE8EB-86D8-4374-ABE4-586D9C69FF8A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4894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890C38-E18C-4C75-B95C-139171517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555E248-34A1-4274-AC13-5D05C6EB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6B17D7-1CC5-4138-A549-EDFA2C99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25F3A-AA67-4F62-9616-E61584EF0260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72634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3643F1-B615-4637-B9CC-24E54496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3A7DBB-4562-4D0D-873C-27C9D27F6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801C25B-C993-49BF-8547-F29D4ECA7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314230-E6FD-424A-B029-BA20C97BE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0AC82A-9300-4369-9AB8-A5597D26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737390-A6D5-4579-A6C5-83FC0596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4E9B5-98DC-4439-A0EB-27DD2AD9FBBB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27586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9E33DE-957B-4BA0-916E-7DA83B666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A21AA8-E9E3-4B24-889D-3E21C350B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9A3C30-F811-4925-8C87-5EB2C5735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8ECA69-68E9-442B-895B-0D8B6CF5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8EF27C-FEC9-47A4-8F84-72DE0256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05C4FE-E8D8-4382-8714-F3F9B5A9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BE674-3444-474A-96A4-E12A1C762097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02819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4938682-F0BC-40BA-B257-34680EBC1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65A88D-0452-407A-AD7B-8E1F88FA5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88D1D74-52F4-4C7C-BAE1-317626A8EF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FAB9C8-7E58-4DB1-B48F-164D3985E04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EFE217-6241-4675-BA34-BE35C741859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E8865E5-3B17-444B-9E4E-8FCF9A680A0D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26D4016-DE66-4E6B-8251-61269614E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3600"/>
              <a:t>Test H de Kruskal-Wallis</a:t>
            </a:r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BC305C28-7BE8-444A-9CE7-0F3F69C45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102D4C77-84DC-4826-90E0-9E99C59A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412875"/>
            <a:ext cx="8281987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/>
              <a:t>Extension du test de Mann-Whitney pour des situations où on veut comparer  plusieurs groupes (pas simplement deux comme précédemment).</a:t>
            </a:r>
          </a:p>
          <a:p>
            <a:r>
              <a:rPr lang="fr-FR" altLang="en-US"/>
              <a:t>C’est l’équivalent non-paramétrique de l’ANOVA</a:t>
            </a:r>
          </a:p>
          <a:p>
            <a:endParaRPr lang="fr-FR" altLang="en-US"/>
          </a:p>
          <a:p>
            <a:endParaRPr lang="fr-FR" altLang="en-US"/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ABA42C5B-7281-476E-B530-5BFEFAD33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420938"/>
            <a:ext cx="7559675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/>
              <a:t>H</a:t>
            </a:r>
            <a:r>
              <a:rPr lang="fr-FR" altLang="en-US" baseline="-25000"/>
              <a:t>0</a:t>
            </a:r>
            <a:r>
              <a:rPr lang="fr-FR" altLang="en-US"/>
              <a:t>: les médianes des populations sources sont égales</a:t>
            </a:r>
          </a:p>
          <a:p>
            <a:r>
              <a:rPr lang="fr-FR" altLang="en-US"/>
              <a:t>H</a:t>
            </a:r>
            <a:r>
              <a:rPr lang="fr-FR" altLang="en-US" baseline="-25000"/>
              <a:t>1</a:t>
            </a:r>
            <a:r>
              <a:rPr lang="fr-FR" altLang="en-US"/>
              <a:t>: Au moins une des médianes des populations sources est différente</a:t>
            </a:r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endParaRPr lang="fr-FR" altLang="en-US"/>
          </a:p>
          <a:p>
            <a:r>
              <a:rPr lang="fr-FR" altLang="en-US"/>
              <a:t>Où il y a k échantillons de tailles n</a:t>
            </a:r>
            <a:r>
              <a:rPr lang="fr-FR" altLang="en-US" baseline="-25000"/>
              <a:t>1</a:t>
            </a:r>
            <a:r>
              <a:rPr lang="fr-FR" altLang="en-US"/>
              <a:t>, n</a:t>
            </a:r>
            <a:r>
              <a:rPr lang="fr-FR" altLang="en-US" baseline="-25000"/>
              <a:t>2</a:t>
            </a:r>
            <a:r>
              <a:rPr lang="fr-FR" altLang="en-US"/>
              <a:t>, …, n</a:t>
            </a:r>
            <a:r>
              <a:rPr lang="fr-FR" altLang="en-US" baseline="-25000"/>
              <a:t>k</a:t>
            </a:r>
            <a:r>
              <a:rPr lang="fr-FR" altLang="en-US"/>
              <a:t>, dont le total est N. R(x</a:t>
            </a:r>
            <a:r>
              <a:rPr lang="fr-FR" altLang="en-US" baseline="-25000"/>
              <a:t>ij</a:t>
            </a:r>
            <a:r>
              <a:rPr lang="fr-FR" altLang="en-US"/>
              <a:t>) est le rang de la i</a:t>
            </a:r>
            <a:r>
              <a:rPr lang="fr-FR" altLang="en-US" baseline="30000"/>
              <a:t>iéme</a:t>
            </a:r>
            <a:r>
              <a:rPr lang="fr-FR" altLang="en-US"/>
              <a:t> donnée dans le j</a:t>
            </a:r>
            <a:r>
              <a:rPr lang="fr-FR" altLang="en-US" baseline="30000"/>
              <a:t>ième</a:t>
            </a:r>
            <a:r>
              <a:rPr lang="fr-FR" altLang="en-US"/>
              <a:t> échantillon. La valeur de H est testée sur une table du </a:t>
            </a:r>
            <a:r>
              <a:rPr lang="fr-FR" altLang="en-US">
                <a:latin typeface="Symbol" panose="05050102010706020507" pitchFamily="18" charset="2"/>
              </a:rPr>
              <a:t>c</a:t>
            </a:r>
            <a:r>
              <a:rPr lang="fr-FR" altLang="en-US" baseline="30000"/>
              <a:t>2 </a:t>
            </a:r>
            <a:r>
              <a:rPr lang="fr-FR" altLang="en-US"/>
              <a:t>avec k-1 degrés de liberté.</a:t>
            </a:r>
            <a:endParaRPr lang="fr-FR" altLang="en-US" baseline="3000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6CB1783-D1EE-45EF-9EA7-E60BFCB69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141663"/>
            <a:ext cx="5761037" cy="1800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9" name="Object 7">
            <a:extLst>
              <a:ext uri="{FF2B5EF4-FFF2-40B4-BE49-F238E27FC236}">
                <a16:creationId xmlns:a16="http://schemas.microsoft.com/office/drawing/2014/main" id="{506267CD-5C5C-444A-84F4-828EFF14F2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3213100"/>
          <a:ext cx="5040313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3" imgW="2489040" imgH="761760" progId="Equation.3">
                  <p:embed/>
                </p:oleObj>
              </mc:Choice>
              <mc:Fallback>
                <p:oleObj name="Equation" r:id="rId3" imgW="2489040" imgH="761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213100"/>
                        <a:ext cx="5040313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FE2F2D0-86F9-43FF-944F-BABF34E21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2276475"/>
            <a:ext cx="2159000" cy="18002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DB4E7A-89E5-4D1A-AB09-4B6DB0436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3600"/>
              <a:t>Test H de Kruskal-Wallis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AA0A449F-734B-4C99-A80D-6D187C9AF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F5F3063D-AA0E-48D0-9FBE-6E97CDC50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1576388"/>
            <a:ext cx="7940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/>
              <a:t>Quand deux ou plusieurs données sont égales, elles occupent le même rang et une correction s’impose:</a:t>
            </a:r>
          </a:p>
        </p:txBody>
      </p:sp>
      <p:graphicFrame>
        <p:nvGraphicFramePr>
          <p:cNvPr id="4102" name="Object 6">
            <a:extLst>
              <a:ext uri="{FF2B5EF4-FFF2-40B4-BE49-F238E27FC236}">
                <a16:creationId xmlns:a16="http://schemas.microsoft.com/office/drawing/2014/main" id="{D084D9CE-F10B-4AD2-8661-8EC111CDD6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2420938"/>
          <a:ext cx="1917700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3" imgW="1244520" imgH="1028520" progId="Equation.3">
                  <p:embed/>
                </p:oleObj>
              </mc:Choice>
              <mc:Fallback>
                <p:oleObj name="Equation" r:id="rId3" imgW="1244520" imgH="1028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20938"/>
                        <a:ext cx="1917700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>
            <a:extLst>
              <a:ext uri="{FF2B5EF4-FFF2-40B4-BE49-F238E27FC236}">
                <a16:creationId xmlns:a16="http://schemas.microsoft.com/office/drawing/2014/main" id="{8781C2BA-B27B-45D2-A13F-B9BD9E57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4313238"/>
            <a:ext cx="77978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 dirty="0" err="1">
                <a:latin typeface="Times New Roman" panose="02020603050405020304" pitchFamily="18" charset="0"/>
              </a:rPr>
              <a:t>e</a:t>
            </a:r>
            <a:r>
              <a:rPr lang="fr-FR" altLang="en-US" baseline="-25000" dirty="0" err="1">
                <a:latin typeface="Times New Roman" panose="02020603050405020304" pitchFamily="18" charset="0"/>
              </a:rPr>
              <a:t>xl</a:t>
            </a:r>
            <a:r>
              <a:rPr lang="fr-FR" altLang="en-US" dirty="0"/>
              <a:t> : nombre d’individus ex aequo pour la valeur </a:t>
            </a:r>
            <a:r>
              <a:rPr lang="fr-FR" altLang="en-US" i="1" dirty="0">
                <a:latin typeface="Times New Roman" panose="02020603050405020304" pitchFamily="18" charset="0"/>
              </a:rPr>
              <a:t>l</a:t>
            </a:r>
            <a:r>
              <a:rPr lang="fr-FR" altLang="en-US" dirty="0"/>
              <a:t> donnée</a:t>
            </a:r>
          </a:p>
          <a:p>
            <a:r>
              <a:rPr lang="fr-FR" altLang="en-US" i="1" dirty="0">
                <a:latin typeface="Times New Roman" panose="02020603050405020304" pitchFamily="18" charset="0"/>
              </a:rPr>
              <a:t>g</a:t>
            </a:r>
            <a:r>
              <a:rPr lang="fr-FR" altLang="en-US" dirty="0"/>
              <a:t>: nombre de valeurs présentant des ex aequo, c’est-à-dire le nombre de groupes d’ex aequo.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F951F4E-EE1B-440B-B8D9-C5D092AC2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3600"/>
              <a:t>Test H de Kruskal-Wallis</a:t>
            </a: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0CC71680-DE3B-4A39-93EC-2059471ABF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E217951E-5D35-4564-A0E7-4E6ABD0DE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00213"/>
            <a:ext cx="81375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 b="1"/>
              <a:t>Un exemple</a:t>
            </a:r>
            <a:r>
              <a:rPr lang="fr-FR" altLang="en-US"/>
              <a:t>:</a:t>
            </a:r>
          </a:p>
          <a:p>
            <a:endParaRPr lang="fr-FR" altLang="en-US"/>
          </a:p>
          <a:p>
            <a:r>
              <a:rPr lang="fr-FR" altLang="en-US"/>
              <a:t>L’association d’une plante à un pied de tomate réduit-elle la présence de mouches blanches?</a:t>
            </a:r>
          </a:p>
          <a:p>
            <a:endParaRPr lang="fr-FR" altLang="en-US"/>
          </a:p>
          <a:p>
            <a:r>
              <a:rPr lang="fr-FR" altLang="en-US"/>
              <a:t>On compte les mouches blanches sur 4 plans (témoin sans plante, tomate + basilic, tomate + capucine, tomate + œillet)</a:t>
            </a:r>
          </a:p>
          <a:p>
            <a:endParaRPr lang="fr-F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Group 2">
            <a:extLst>
              <a:ext uri="{FF2B5EF4-FFF2-40B4-BE49-F238E27FC236}">
                <a16:creationId xmlns:a16="http://schemas.microsoft.com/office/drawing/2014/main" id="{2A8F1798-5815-4854-8F7F-2E346028DF14}"/>
              </a:ext>
            </a:extLst>
          </p:cNvPr>
          <p:cNvGraphicFramePr>
            <a:graphicFrameLocks noGrp="1"/>
          </p:cNvGraphicFramePr>
          <p:nvPr/>
        </p:nvGraphicFramePr>
        <p:xfrm>
          <a:off x="1979613" y="1341438"/>
          <a:ext cx="5616575" cy="4907915"/>
        </p:xfrm>
        <a:graphic>
          <a:graphicData uri="http://schemas.openxmlformats.org/drawingml/2006/table">
            <a:tbl>
              <a:tblPr/>
              <a:tblGrid>
                <a:gridCol w="360362">
                  <a:extLst>
                    <a:ext uri="{9D8B030D-6E8A-4147-A177-3AD203B41FA5}">
                      <a16:colId xmlns:a16="http://schemas.microsoft.com/office/drawing/2014/main" val="3877987405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19320633"/>
                    </a:ext>
                  </a:extLst>
                </a:gridCol>
                <a:gridCol w="544512">
                  <a:extLst>
                    <a:ext uri="{9D8B030D-6E8A-4147-A177-3AD203B41FA5}">
                      <a16:colId xmlns:a16="http://schemas.microsoft.com/office/drawing/2014/main" val="1173129537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3906945443"/>
                    </a:ext>
                  </a:extLst>
                </a:gridCol>
                <a:gridCol w="512762">
                  <a:extLst>
                    <a:ext uri="{9D8B030D-6E8A-4147-A177-3AD203B41FA5}">
                      <a16:colId xmlns:a16="http://schemas.microsoft.com/office/drawing/2014/main" val="1357836091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41329453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871354322"/>
                    </a:ext>
                  </a:extLst>
                </a:gridCol>
                <a:gridCol w="560388">
                  <a:extLst>
                    <a:ext uri="{9D8B030D-6E8A-4147-A177-3AD203B41FA5}">
                      <a16:colId xmlns:a16="http://schemas.microsoft.com/office/drawing/2014/main" val="3929574374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845610684"/>
                    </a:ext>
                  </a:extLst>
                </a:gridCol>
              </a:tblGrid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Temoin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Basilic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Capucine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Œillet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305891"/>
                  </a:ext>
                </a:extLst>
              </a:tr>
              <a:tr h="233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388621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84576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5397416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05137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70221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90698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900750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6954899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239458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323769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450867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642554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127795"/>
                  </a:ext>
                </a:extLst>
              </a:tr>
              <a:tr h="233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06529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039251"/>
                  </a:ext>
                </a:extLst>
              </a:tr>
              <a:tr h="231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936879"/>
                  </a:ext>
                </a:extLst>
              </a:tr>
              <a:tr h="244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476850"/>
                  </a:ext>
                </a:extLst>
              </a:tr>
              <a:tr h="2317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somme rangs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423,5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532,5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</a:t>
                      </a:r>
                      <a:endParaRPr kumimoji="0" lang="fr-FR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405268"/>
                  </a:ext>
                </a:extLst>
              </a:tr>
            </a:tbl>
          </a:graphicData>
        </a:graphic>
      </p:graphicFrame>
      <p:sp>
        <p:nvSpPr>
          <p:cNvPr id="6326" name="Rectangle 182">
            <a:extLst>
              <a:ext uri="{FF2B5EF4-FFF2-40B4-BE49-F238E27FC236}">
                <a16:creationId xmlns:a16="http://schemas.microsoft.com/office/drawing/2014/main" id="{02ADC690-6AD6-4E24-8305-07BC2F4B8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3600"/>
              <a:t>Test H de Kruskal-Wallis</a:t>
            </a:r>
          </a:p>
        </p:txBody>
      </p:sp>
      <p:sp>
        <p:nvSpPr>
          <p:cNvPr id="6327" name="Line 183">
            <a:extLst>
              <a:ext uri="{FF2B5EF4-FFF2-40B4-BE49-F238E27FC236}">
                <a16:creationId xmlns:a16="http://schemas.microsoft.com/office/drawing/2014/main" id="{8A2612DB-19AC-4FFE-83EA-A44DEA22AB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49C3F33-276F-47EE-9AD3-B835065C4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3600"/>
              <a:t>Test H de Kruskal-Wallis</a:t>
            </a:r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916CA577-609D-4994-9E53-073FCB918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06D76849-DC4D-486E-BD8F-15E5316F5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504950"/>
            <a:ext cx="79390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/>
              <a:t>H</a:t>
            </a:r>
            <a:r>
              <a:rPr lang="fr-FR" altLang="en-US" baseline="-25000"/>
              <a:t>0</a:t>
            </a:r>
            <a:r>
              <a:rPr lang="fr-FR" altLang="en-US"/>
              <a:t>: les distributions des populations d’origine sont semblables</a:t>
            </a:r>
          </a:p>
          <a:p>
            <a:r>
              <a:rPr lang="fr-FR" altLang="en-US"/>
              <a:t>H</a:t>
            </a:r>
            <a:r>
              <a:rPr lang="fr-FR" altLang="en-US" baseline="-25000"/>
              <a:t>1</a:t>
            </a:r>
            <a:r>
              <a:rPr lang="fr-FR" altLang="en-US"/>
              <a:t>: toutes les distributions des populations d’origine ne sont pas semblables.</a:t>
            </a:r>
          </a:p>
        </p:txBody>
      </p:sp>
      <p:graphicFrame>
        <p:nvGraphicFramePr>
          <p:cNvPr id="7173" name="Object 5">
            <a:extLst>
              <a:ext uri="{FF2B5EF4-FFF2-40B4-BE49-F238E27FC236}">
                <a16:creationId xmlns:a16="http://schemas.microsoft.com/office/drawing/2014/main" id="{58509B64-C79F-41E0-A2F2-C2A8A187F6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2573338"/>
          <a:ext cx="698023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3" imgW="3682800" imgH="711000" progId="Equation.3">
                  <p:embed/>
                </p:oleObj>
              </mc:Choice>
              <mc:Fallback>
                <p:oleObj name="Equation" r:id="rId3" imgW="368280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573338"/>
                        <a:ext cx="698023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>
            <a:extLst>
              <a:ext uri="{FF2B5EF4-FFF2-40B4-BE49-F238E27FC236}">
                <a16:creationId xmlns:a16="http://schemas.microsoft.com/office/drawing/2014/main" id="{F0D3E42E-85BB-4765-967C-7701899DED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7">
            <a:extLst>
              <a:ext uri="{FF2B5EF4-FFF2-40B4-BE49-F238E27FC236}">
                <a16:creationId xmlns:a16="http://schemas.microsoft.com/office/drawing/2014/main" id="{D08C9B80-532F-472C-B3C6-1B407930C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4240213"/>
            <a:ext cx="2190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/>
              <a:t>11 ex aequo à deux</a:t>
            </a:r>
          </a:p>
          <a:p>
            <a:r>
              <a:rPr lang="fr-FR" altLang="en-US"/>
              <a:t>1 ex aequo à trois</a:t>
            </a:r>
          </a:p>
        </p:txBody>
      </p:sp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D1260A1A-0136-4DFF-AF23-FAFB8BD004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5013325"/>
          <a:ext cx="3744913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7" imgW="2197080" imgH="660240" progId="Equation.3">
                  <p:embed/>
                </p:oleObj>
              </mc:Choice>
              <mc:Fallback>
                <p:oleObj name="Equation" r:id="rId7" imgW="2197080" imgH="660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013325"/>
                        <a:ext cx="3744913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Line 9">
            <a:extLst>
              <a:ext uri="{FF2B5EF4-FFF2-40B4-BE49-F238E27FC236}">
                <a16:creationId xmlns:a16="http://schemas.microsoft.com/office/drawing/2014/main" id="{227F7B91-C800-44FA-9BE5-458E8B2CFB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9838" y="6021388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7D753953-5EC1-4C3F-9530-45A055DD6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1500" y="5805488"/>
            <a:ext cx="318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/>
              <a:t>Suit une loi du </a:t>
            </a:r>
            <a:r>
              <a:rPr lang="fr-FR" altLang="en-US">
                <a:latin typeface="Symbol" panose="05050102010706020507" pitchFamily="18" charset="2"/>
              </a:rPr>
              <a:t>c</a:t>
            </a:r>
            <a:r>
              <a:rPr lang="fr-FR" altLang="en-US" baseline="30000"/>
              <a:t>2</a:t>
            </a:r>
            <a:r>
              <a:rPr lang="fr-FR" altLang="en-US"/>
              <a:t> à k-1 (3) d.l.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F11E411D-72AA-4040-82AB-87E58DBBB1E1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404813"/>
            <a:ext cx="3824288" cy="5851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Oval 3">
            <a:extLst>
              <a:ext uri="{FF2B5EF4-FFF2-40B4-BE49-F238E27FC236}">
                <a16:creationId xmlns:a16="http://schemas.microsoft.com/office/drawing/2014/main" id="{D56E6F87-1245-4F3C-9175-FD5A70CBA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1341438"/>
            <a:ext cx="287337" cy="215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9B67E5D-BE48-4D3E-9AC8-46562650E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88913"/>
            <a:ext cx="39703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en-US" sz="2400"/>
              <a:t>Test H de Kruskal-Wallis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7AA928C0-834F-494A-84E9-0B3AF40F3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1268413"/>
            <a:ext cx="4679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8CC567E6-1AA4-4EA4-A9E9-97EE22FBF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4025" y="1649413"/>
            <a:ext cx="46291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r-FR" altLang="en-US" i="1">
                <a:latin typeface="Times New Roman" panose="02020603050405020304" pitchFamily="18" charset="0"/>
              </a:rPr>
              <a:t>H</a:t>
            </a:r>
            <a:r>
              <a:rPr lang="fr-FR" altLang="en-US" i="1" baseline="-25000">
                <a:latin typeface="Times New Roman" panose="02020603050405020304" pitchFamily="18" charset="0"/>
              </a:rPr>
              <a:t>corr</a:t>
            </a:r>
            <a:r>
              <a:rPr lang="fr-FR" altLang="en-US">
                <a:latin typeface="Times New Roman" panose="02020603050405020304" pitchFamily="18" charset="0"/>
              </a:rPr>
              <a:t> (=3,24) &lt; 7,81 </a:t>
            </a:r>
          </a:p>
          <a:p>
            <a:endParaRPr lang="fr-FR" altLang="en-US">
              <a:latin typeface="Times New Roman" panose="02020603050405020304" pitchFamily="18" charset="0"/>
            </a:endParaRPr>
          </a:p>
          <a:p>
            <a:r>
              <a:rPr lang="fr-FR" altLang="en-US">
                <a:latin typeface="Times New Roman" panose="02020603050405020304" pitchFamily="18" charset="0"/>
              </a:rPr>
              <a:t>L’hypothèse H</a:t>
            </a:r>
            <a:r>
              <a:rPr lang="fr-FR" altLang="en-US" baseline="-25000">
                <a:latin typeface="Times New Roman" panose="02020603050405020304" pitchFamily="18" charset="0"/>
              </a:rPr>
              <a:t>0</a:t>
            </a:r>
            <a:r>
              <a:rPr lang="fr-FR" altLang="en-US">
                <a:latin typeface="Times New Roman" panose="02020603050405020304" pitchFamily="18" charset="0"/>
              </a:rPr>
              <a:t> est retenue au seuil de signification </a:t>
            </a:r>
            <a:r>
              <a:rPr lang="fr-FR" altLang="en-US">
                <a:latin typeface="Symbol" panose="05050102010706020507" pitchFamily="18" charset="2"/>
              </a:rPr>
              <a:t>a</a:t>
            </a:r>
            <a:r>
              <a:rPr lang="fr-FR" altLang="en-US">
                <a:latin typeface="Times New Roman" panose="02020603050405020304" pitchFamily="18" charset="0"/>
              </a:rPr>
              <a:t> = 0,05</a:t>
            </a:r>
          </a:p>
          <a:p>
            <a:endParaRPr lang="fr-FR" altLang="en-US">
              <a:latin typeface="Times New Roman" panose="02020603050405020304" pitchFamily="18" charset="0"/>
            </a:endParaRPr>
          </a:p>
          <a:p>
            <a:r>
              <a:rPr lang="fr-FR" altLang="en-US">
                <a:latin typeface="Times New Roman" panose="02020603050405020304" pitchFamily="18" charset="0"/>
              </a:rPr>
              <a:t>L’association de basilic, d’œillets, ou de capucine n’entraîne aucune modification de la répartition des mouches blanches.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209E4FBD-8423-4943-9D35-4DD5FFF95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5375" y="1412875"/>
            <a:ext cx="20161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461</Words>
  <Application>Microsoft Office PowerPoint</Application>
  <PresentationFormat>Affichage à l'écran (4:3)</PresentationFormat>
  <Paragraphs>200</Paragraphs>
  <Slides>6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Symbol</vt:lpstr>
      <vt:lpstr>Times New Roman</vt:lpstr>
      <vt:lpstr>Default Design</vt:lpstr>
      <vt:lpstr>Microsoft Equation 3.0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koko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Momo</dc:creator>
  <cp:lastModifiedBy>Fabrice Monna</cp:lastModifiedBy>
  <cp:revision>2</cp:revision>
  <dcterms:created xsi:type="dcterms:W3CDTF">2006-09-26T09:10:20Z</dcterms:created>
  <dcterms:modified xsi:type="dcterms:W3CDTF">2021-10-04T07:55:31Z</dcterms:modified>
</cp:coreProperties>
</file>