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13" r:id="rId2"/>
    <p:sldId id="371" r:id="rId3"/>
    <p:sldId id="356" r:id="rId4"/>
    <p:sldId id="357" r:id="rId5"/>
    <p:sldId id="358" r:id="rId6"/>
    <p:sldId id="359" r:id="rId7"/>
    <p:sldId id="360" r:id="rId8"/>
    <p:sldId id="361" r:id="rId9"/>
    <p:sldId id="318" r:id="rId10"/>
    <p:sldId id="314" r:id="rId11"/>
    <p:sldId id="315" r:id="rId12"/>
    <p:sldId id="316" r:id="rId13"/>
    <p:sldId id="317" r:id="rId14"/>
    <p:sldId id="355" r:id="rId15"/>
    <p:sldId id="363" r:id="rId16"/>
    <p:sldId id="289" r:id="rId17"/>
    <p:sldId id="362" r:id="rId18"/>
    <p:sldId id="293" r:id="rId19"/>
    <p:sldId id="294" r:id="rId20"/>
    <p:sldId id="295" r:id="rId21"/>
    <p:sldId id="296" r:id="rId22"/>
    <p:sldId id="298" r:id="rId23"/>
    <p:sldId id="307" r:id="rId24"/>
    <p:sldId id="308" r:id="rId25"/>
    <p:sldId id="299" r:id="rId26"/>
    <p:sldId id="300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02" r:id="rId39"/>
    <p:sldId id="319" r:id="rId40"/>
    <p:sldId id="303" r:id="rId41"/>
    <p:sldId id="310" r:id="rId42"/>
    <p:sldId id="311" r:id="rId43"/>
    <p:sldId id="312" r:id="rId44"/>
    <p:sldId id="304" r:id="rId45"/>
    <p:sldId id="331" r:id="rId46"/>
    <p:sldId id="332" r:id="rId47"/>
    <p:sldId id="305" r:id="rId48"/>
    <p:sldId id="333" r:id="rId49"/>
    <p:sldId id="338" r:id="rId50"/>
    <p:sldId id="349" r:id="rId51"/>
    <p:sldId id="350" r:id="rId52"/>
    <p:sldId id="368" r:id="rId53"/>
    <p:sldId id="369" r:id="rId54"/>
    <p:sldId id="367" r:id="rId55"/>
    <p:sldId id="336" r:id="rId56"/>
    <p:sldId id="351" r:id="rId57"/>
    <p:sldId id="352" r:id="rId58"/>
    <p:sldId id="366" r:id="rId59"/>
    <p:sldId id="337" r:id="rId60"/>
    <p:sldId id="339" r:id="rId61"/>
    <p:sldId id="340" r:id="rId62"/>
    <p:sldId id="354" r:id="rId63"/>
    <p:sldId id="353" r:id="rId64"/>
    <p:sldId id="364" r:id="rId65"/>
    <p:sldId id="365" r:id="rId66"/>
    <p:sldId id="370" r:id="rId67"/>
    <p:sldId id="343" r:id="rId68"/>
    <p:sldId id="341" r:id="rId69"/>
    <p:sldId id="342" r:id="rId70"/>
    <p:sldId id="348" r:id="rId71"/>
    <p:sldId id="395" r:id="rId72"/>
    <p:sldId id="399" r:id="rId73"/>
    <p:sldId id="400" r:id="rId74"/>
    <p:sldId id="397" r:id="rId75"/>
    <p:sldId id="398" r:id="rId76"/>
    <p:sldId id="404" r:id="rId77"/>
    <p:sldId id="405" r:id="rId78"/>
    <p:sldId id="401" r:id="rId79"/>
    <p:sldId id="402" r:id="rId80"/>
    <p:sldId id="403" r:id="rId81"/>
    <p:sldId id="396" r:id="rId82"/>
    <p:sldId id="406" r:id="rId83"/>
    <p:sldId id="407" r:id="rId84"/>
  </p:sldIdLst>
  <p:sldSz cx="9144000" cy="6858000" type="screen4x3"/>
  <p:notesSz cx="9928225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93455" autoAdjust="0"/>
  </p:normalViewPr>
  <p:slideViewPr>
    <p:cSldViewPr>
      <p:cViewPr varScale="1">
        <p:scale>
          <a:sx n="151" d="100"/>
          <a:sy n="151" d="100"/>
        </p:scale>
        <p:origin x="1976" y="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wmf"/><Relationship Id="rId4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2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5888"/>
            <a:ext cx="43021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465888"/>
            <a:ext cx="43021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8E5DC3-10D3-4809-AE63-8C95EF4B585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5770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402012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3228975"/>
            <a:ext cx="72834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1A10A2-308A-4898-BCAA-EB84165B64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1043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F6F036-F12E-4EBF-AF00-9371D65FBE97}" type="slidenum">
              <a:rPr lang="en-US" altLang="fr-FR" sz="1200"/>
              <a:pPr/>
              <a:t>18</a:t>
            </a:fld>
            <a:endParaRPr lang="en-US" altLang="fr-FR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6201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B995E8-67A4-45AE-89EF-9B4A061CF8A8}" type="slidenum">
              <a:rPr lang="en-US" altLang="fr-FR" sz="1200"/>
              <a:pPr/>
              <a:t>39</a:t>
            </a:fld>
            <a:endParaRPr lang="en-US" altLang="fr-FR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41630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7428EC-0193-4779-AD8B-D30DBB21D730}" type="slidenum">
              <a:rPr lang="en-US" altLang="fr-FR" sz="1200"/>
              <a:pPr/>
              <a:t>40</a:t>
            </a:fld>
            <a:endParaRPr lang="en-US" altLang="fr-FR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2081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E076DB-AE26-4E62-8502-F25E7AA4B5EF}" type="slidenum">
              <a:rPr lang="en-US" altLang="fr-FR" sz="1200"/>
              <a:pPr/>
              <a:t>41</a:t>
            </a:fld>
            <a:endParaRPr lang="en-US" altLang="fr-FR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478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5F64DC-5672-4553-B00D-CCA643E7535E}" type="slidenum">
              <a:rPr lang="en-US" altLang="fr-FR" sz="1200"/>
              <a:pPr/>
              <a:t>42</a:t>
            </a:fld>
            <a:endParaRPr lang="en-US" altLang="fr-FR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4717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66E94D-3919-43EE-A16F-0E2B3BB70091}" type="slidenum">
              <a:rPr lang="en-US" altLang="fr-FR" sz="1200"/>
              <a:pPr/>
              <a:t>43</a:t>
            </a:fld>
            <a:endParaRPr lang="en-US" altLang="fr-FR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368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0C8D9C-C2AF-44B3-8DFC-0313C8DCEDA1}" type="slidenum">
              <a:rPr lang="en-US" altLang="fr-FR" sz="1200"/>
              <a:pPr/>
              <a:t>44</a:t>
            </a:fld>
            <a:endParaRPr lang="en-US" altLang="fr-FR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7676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45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7439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46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0297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47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1221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48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53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4D8809-A248-4ABD-B63B-66DA6D591878}" type="slidenum">
              <a:rPr lang="en-US" altLang="fr-FR" sz="1200"/>
              <a:pPr/>
              <a:t>19</a:t>
            </a:fld>
            <a:endParaRPr lang="en-US" altLang="fr-FR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8978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49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4906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50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1374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51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2632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52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8122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53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6423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54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4373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55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6630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56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7052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57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65970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58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704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DCF9C5-9E98-4952-A9D2-9C80BC8C55E8}" type="slidenum">
              <a:rPr lang="en-US" altLang="fr-FR" sz="1200"/>
              <a:pPr/>
              <a:t>20</a:t>
            </a:fld>
            <a:endParaRPr lang="en-US" altLang="fr-FR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094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59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6674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60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69593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61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84702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62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32443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63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04032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64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90669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65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52104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66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781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67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18030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68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033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CF3AD4-90CF-4DE1-AE82-69E4E5ECB6C7}" type="slidenum">
              <a:rPr lang="en-US" altLang="fr-FR" sz="1200"/>
              <a:pPr/>
              <a:t>21</a:t>
            </a:fld>
            <a:endParaRPr lang="en-US" altLang="fr-FR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93036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69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8589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70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41592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72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27596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73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068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74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84716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75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86011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78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7029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79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21316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80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45308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8E26D-11A4-41E0-B0C1-D0D99E359051}" type="slidenum">
              <a:rPr lang="en-US" altLang="fr-FR" sz="1200"/>
              <a:pPr/>
              <a:t>82</a:t>
            </a:fld>
            <a:endParaRPr lang="en-US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608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8AFC57-441D-437D-AE73-B315752CB3BA}" type="slidenum">
              <a:rPr lang="en-US" altLang="fr-FR" sz="1200"/>
              <a:pPr/>
              <a:t>22</a:t>
            </a:fld>
            <a:endParaRPr lang="en-US" altLang="fr-FR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398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A78B7C-7568-4711-A1B9-2CF7B9BD895C}" type="slidenum">
              <a:rPr lang="en-US" altLang="fr-FR" sz="1200"/>
              <a:pPr/>
              <a:t>25</a:t>
            </a:fld>
            <a:endParaRPr lang="en-US" altLang="fr-FR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898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CCF410-67BA-447A-9F15-DACAAE95B251}" type="slidenum">
              <a:rPr lang="en-US" altLang="fr-FR" sz="1200"/>
              <a:pPr/>
              <a:t>26</a:t>
            </a:fld>
            <a:endParaRPr lang="en-US" altLang="fr-FR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5703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792101-DA3A-4376-88AB-FD0C887945D7}" type="slidenum">
              <a:rPr lang="en-US" altLang="fr-FR" sz="1200"/>
              <a:pPr/>
              <a:t>36</a:t>
            </a:fld>
            <a:endParaRPr lang="en-US" altLang="fr-FR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1465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B995E8-67A4-45AE-89EF-9B4A061CF8A8}" type="slidenum">
              <a:rPr lang="en-US" altLang="fr-FR" sz="1200"/>
              <a:pPr/>
              <a:t>38</a:t>
            </a:fld>
            <a:endParaRPr lang="en-US" altLang="fr-FR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629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DAF58-6707-4DBB-85F8-876EE5D441D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624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FD69E-A203-4567-B163-926C7CFFF2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500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A66D4-7F35-4057-886B-BE163B08B4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4650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93665-4081-4A9E-AC10-D930B3A6C20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01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E9EE8-750C-4933-832A-7A4CF8A6FB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770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4414A-092A-4E86-B5DA-C752621E3EF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644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1075C-ADE1-4582-9662-F650CEB926B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488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E9388-6132-472F-91AA-C45F7FA404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676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AA8E-F172-42EC-BAFE-B620656EA2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516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F6139-2B95-4FBA-A573-8F9B7265B77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11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59722-8F8F-4791-9D84-6CC463CB08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166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BE1B2-19E4-4B9A-B2F8-C5C1061F216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418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6B821A-B0F5-4A18-AC90-84E611A82E4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em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e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emf"/><Relationship Id="rId4" Type="http://schemas.openxmlformats.org/officeDocument/2006/relationships/image" Target="../media/image8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emf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emf"/><Relationship Id="rId5" Type="http://schemas.openxmlformats.org/officeDocument/2006/relationships/image" Target="../media/image112.emf"/><Relationship Id="rId4" Type="http://schemas.openxmlformats.org/officeDocument/2006/relationships/image" Target="../media/image1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jpeg"/><Relationship Id="rId4" Type="http://schemas.openxmlformats.org/officeDocument/2006/relationships/image" Target="../media/image12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AFFB5-1687-40BC-9867-121C9A468D90}" type="slidenum">
              <a:rPr lang="fr-FR" altLang="fr-FR" sz="1400"/>
              <a:pPr/>
              <a:t>1</a:t>
            </a:fld>
            <a:endParaRPr lang="fr-FR" altLang="fr-FR" sz="140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187450" y="1700213"/>
            <a:ext cx="6769100" cy="2663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2292" name="WordArt 3"/>
          <p:cNvSpPr>
            <a:spLocks noChangeArrowheads="1" noChangeShapeType="1" noTextEdit="1"/>
          </p:cNvSpPr>
          <p:nvPr/>
        </p:nvSpPr>
        <p:spPr bwMode="auto">
          <a:xfrm>
            <a:off x="1547813" y="2349500"/>
            <a:ext cx="61214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Introduction à l’analyse </a:t>
            </a:r>
          </a:p>
          <a:p>
            <a:pPr algn="ctr"/>
            <a:r>
              <a:rPr lang="fr-FR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spatiale des motifs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58695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3200" dirty="0">
                <a:latin typeface="Square721 BT" pitchFamily="34" charset="0"/>
              </a:rPr>
              <a:t>M1 ASA– Outils mathématiques &amp;</a:t>
            </a:r>
          </a:p>
          <a:p>
            <a:r>
              <a:rPr lang="fr-FR" altLang="fr-FR" sz="3200" dirty="0">
                <a:latin typeface="Square721 BT" pitchFamily="34" charset="0"/>
              </a:rPr>
              <a:t>statistiques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1E330D-9F65-4606-BCBF-3591FCEC51F6}" type="slidenum">
              <a:rPr lang="fr-FR" altLang="fr-FR" sz="1400" b="0"/>
              <a:pPr eaLnBrk="1" hangingPunct="1"/>
              <a:t>10</a:t>
            </a:fld>
            <a:endParaRPr lang="fr-FR" altLang="fr-FR" sz="1400" b="0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1476375" y="2997200"/>
            <a:ext cx="5759450" cy="352742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395288" y="619125"/>
            <a:ext cx="37449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>
                <a:solidFill>
                  <a:schemeClr val="accent2"/>
                </a:solidFill>
              </a:rPr>
              <a:t>Un exemple</a:t>
            </a:r>
            <a:r>
              <a:rPr lang="fr-FR" altLang="fr-FR" b="0">
                <a:solidFill>
                  <a:schemeClr val="accent2"/>
                </a:solidFill>
              </a:rPr>
              <a:t>…</a:t>
            </a:r>
          </a:p>
          <a:p>
            <a:endParaRPr lang="fr-FR" altLang="fr-FR" b="0">
              <a:solidFill>
                <a:schemeClr val="accent2"/>
              </a:solidFill>
            </a:endParaRPr>
          </a:p>
          <a:p>
            <a:r>
              <a:rPr lang="fr-FR" altLang="fr-FR" b="0"/>
              <a:t>Recherche de monnaies au détecteur de métaux. 48 monnaies sont trouvées sur 89 jours.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619250" y="3213100"/>
          <a:ext cx="547370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name="Worksheet" r:id="rId3" imgW="2590800" imgH="1467002" progId="Excel.Sheet.8">
                  <p:embed/>
                </p:oleObj>
              </mc:Choice>
              <mc:Fallback>
                <p:oleObj name="Worksheet" r:id="rId3" imgW="2590800" imgH="14670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213100"/>
                        <a:ext cx="5473700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 dirty="0">
                <a:solidFill>
                  <a:schemeClr val="bg1"/>
                </a:solidFill>
              </a:rPr>
              <a:t>La loi de Poisson: P(</a:t>
            </a:r>
            <a:r>
              <a:rPr lang="fr-FR" altLang="fr-FR" sz="2000" i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fr-FR" altLang="fr-FR" sz="2000" i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127" name="Picture 8" descr="Ambiani%2520f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9275"/>
            <a:ext cx="44640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72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FB719D-2C55-4CF3-A555-1528EDB0BD23}" type="slidenum">
              <a:rPr lang="fr-FR" altLang="fr-FR" sz="1400" b="0"/>
              <a:pPr eaLnBrk="1" hangingPunct="1"/>
              <a:t>11</a:t>
            </a:fld>
            <a:endParaRPr lang="fr-FR" altLang="fr-FR" sz="1400" b="0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914400" y="5181600"/>
            <a:ext cx="2362200" cy="623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83534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/>
              <a:t>Nombre moyen de monnaies trouvées par jour : 48/89 = 0.539.</a:t>
            </a:r>
          </a:p>
          <a:p>
            <a:endParaRPr lang="fr-FR" altLang="fr-FR" sz="2000" b="0"/>
          </a:p>
          <a:p>
            <a:r>
              <a:rPr lang="fr-FR" altLang="fr-FR" sz="2000" b="0"/>
              <a:t>Probabilité pour qu’une trouvaille se produise le jour J :</a:t>
            </a:r>
          </a:p>
          <a:p>
            <a:r>
              <a:rPr lang="fr-FR" altLang="fr-FR" sz="2000" b="0"/>
              <a:t>p= 1/89 = 0.011.</a:t>
            </a:r>
          </a:p>
          <a:p>
            <a:endParaRPr lang="fr-FR" altLang="fr-FR" sz="2000" b="0"/>
          </a:p>
          <a:p>
            <a:r>
              <a:rPr lang="fr-FR" altLang="fr-FR" sz="2000" b="0"/>
              <a:t>Nombre d’épreuves = 89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429000" y="3429000"/>
          <a:ext cx="510540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6" name="Worksheet" r:id="rId3" imgW="2590800" imgH="1467002" progId="Excel.Sheet.8">
                  <p:embed/>
                </p:oleObj>
              </mc:Choice>
              <mc:Fallback>
                <p:oleObj name="Worksheet" r:id="rId3" imgW="2590800" imgH="14670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29000"/>
                        <a:ext cx="5105400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611188" y="2852738"/>
          <a:ext cx="2262187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" name="Équation" r:id="rId5" imgW="1244520" imgH="1066680" progId="Equation.3">
                  <p:embed/>
                </p:oleObj>
              </mc:Choice>
              <mc:Fallback>
                <p:oleObj name="Équation" r:id="rId5" imgW="124452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852738"/>
                        <a:ext cx="2262187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143000" y="5257800"/>
            <a:ext cx="190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0">
                <a:latin typeface="Symbol" panose="05050102010706020507" pitchFamily="18" charset="2"/>
              </a:rPr>
              <a:t>s</a:t>
            </a:r>
            <a:r>
              <a:rPr lang="fr-FR" altLang="fr-FR" b="0" baseline="30000">
                <a:latin typeface="Times New Roman" panose="02020603050405020304" pitchFamily="18" charset="0"/>
              </a:rPr>
              <a:t>2</a:t>
            </a:r>
            <a:r>
              <a:rPr lang="fr-FR" altLang="fr-FR" b="0">
                <a:latin typeface="Times New Roman" panose="02020603050405020304" pitchFamily="18" charset="0"/>
              </a:rPr>
              <a:t>= </a:t>
            </a:r>
            <a:r>
              <a:rPr lang="fr-FR" altLang="fr-FR" b="0">
                <a:latin typeface="Symbol" panose="05050102010706020507" pitchFamily="18" charset="2"/>
              </a:rPr>
              <a:t>m</a:t>
            </a:r>
            <a:r>
              <a:rPr lang="fr-FR" altLang="fr-FR" b="0">
                <a:latin typeface="Times New Roman" panose="02020603050405020304" pitchFamily="18" charset="0"/>
              </a:rPr>
              <a:t> = 0.539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 dirty="0">
                <a:solidFill>
                  <a:schemeClr val="bg1"/>
                </a:solidFill>
              </a:rPr>
              <a:t>La loi de Poisson: P(</a:t>
            </a:r>
            <a:r>
              <a:rPr lang="fr-FR" altLang="fr-FR" sz="2000" i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fr-FR" altLang="fr-FR" sz="2000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69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A5C9D5-E701-413B-A979-DF9BF3A089A9}" type="slidenum">
              <a:rPr lang="fr-FR" altLang="fr-FR" sz="1400" b="0"/>
              <a:pPr eaLnBrk="1" hangingPunct="1"/>
              <a:t>12</a:t>
            </a:fld>
            <a:endParaRPr lang="fr-FR" altLang="fr-FR" sz="1400" b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498860"/>
              </p:ext>
            </p:extLst>
          </p:nvPr>
        </p:nvGraphicFramePr>
        <p:xfrm>
          <a:off x="419542" y="647700"/>
          <a:ext cx="8751888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name="Worksheet" r:id="rId3" imgW="4876800" imgH="3086151" progId="Excel.Sheet.8">
                  <p:embed/>
                </p:oleObj>
              </mc:Choice>
              <mc:Fallback>
                <p:oleObj name="Worksheet" r:id="rId3" imgW="4876800" imgH="30861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42" y="647700"/>
                        <a:ext cx="8751888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 dirty="0">
                <a:solidFill>
                  <a:schemeClr val="bg1"/>
                </a:solidFill>
              </a:rPr>
              <a:t>La loi de Poisson: P(</a:t>
            </a:r>
            <a:r>
              <a:rPr lang="fr-FR" altLang="fr-FR" sz="2000" i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fr-FR" altLang="fr-FR" sz="2000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853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131BB-E592-441E-8F8E-D5C6DC053A79}" type="slidenum">
              <a:rPr lang="fr-FR" altLang="fr-FR" sz="1400" b="0"/>
              <a:pPr eaLnBrk="1" hangingPunct="1"/>
              <a:t>13</a:t>
            </a:fld>
            <a:endParaRPr lang="fr-FR" altLang="fr-FR" sz="1400" b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435600" y="2781300"/>
            <a:ext cx="1150938" cy="504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787900" y="908050"/>
            <a:ext cx="11430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58308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Espérance mathématique</a:t>
            </a:r>
            <a:r>
              <a:rPr lang="fr-FR" altLang="fr-FR" b="0"/>
              <a:t>:  </a:t>
            </a:r>
            <a:r>
              <a:rPr lang="fr-FR" altLang="fr-FR" b="0">
                <a:latin typeface="Symbol" panose="05050102010706020507" pitchFamily="18" charset="2"/>
              </a:rPr>
              <a:t>m</a:t>
            </a:r>
            <a:r>
              <a:rPr lang="fr-FR" altLang="fr-FR" b="0"/>
              <a:t> = np</a:t>
            </a:r>
          </a:p>
          <a:p>
            <a:endParaRPr lang="fr-FR" altLang="fr-FR" b="0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r>
              <a:rPr lang="fr-FR" altLang="fr-FR"/>
              <a:t>La variance</a:t>
            </a:r>
            <a:r>
              <a:rPr lang="fr-FR" altLang="fr-FR" b="0"/>
              <a:t> : </a:t>
            </a:r>
            <a:r>
              <a:rPr lang="fr-FR" altLang="fr-FR" b="0">
                <a:latin typeface="Symbol" panose="05050102010706020507" pitchFamily="18" charset="2"/>
              </a:rPr>
              <a:t>s</a:t>
            </a:r>
            <a:r>
              <a:rPr lang="fr-FR" altLang="fr-FR" b="0" baseline="30000"/>
              <a:t>2</a:t>
            </a:r>
            <a:r>
              <a:rPr lang="fr-FR" altLang="fr-FR" b="0"/>
              <a:t> = npq; en fait       </a:t>
            </a:r>
            <a:r>
              <a:rPr lang="fr-FR" altLang="fr-FR" b="0">
                <a:latin typeface="Symbol" panose="05050102010706020507" pitchFamily="18" charset="2"/>
              </a:rPr>
              <a:t>s</a:t>
            </a:r>
            <a:r>
              <a:rPr lang="fr-FR" altLang="fr-FR" b="0" baseline="30000"/>
              <a:t>2</a:t>
            </a:r>
            <a:r>
              <a:rPr lang="fr-FR" altLang="fr-FR" b="0"/>
              <a:t> -&gt; </a:t>
            </a:r>
            <a:r>
              <a:rPr lang="fr-FR" altLang="fr-FR" b="0">
                <a:latin typeface="Symbol" panose="05050102010706020507" pitchFamily="18" charset="2"/>
              </a:rPr>
              <a:t>m</a:t>
            </a:r>
          </a:p>
          <a:p>
            <a:endParaRPr lang="fr-FR" altLang="fr-FR" b="0"/>
          </a:p>
          <a:p>
            <a:endParaRPr lang="fr-FR" altLang="fr-FR" b="0"/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>
                <a:solidFill>
                  <a:schemeClr val="bg1"/>
                </a:solidFill>
              </a:rPr>
              <a:t>La loi de Poisson: P(</a:t>
            </a:r>
            <a:r>
              <a:rPr lang="fr-FR" altLang="fr-FR" sz="2000" i="1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fr-FR" altLang="fr-FR" sz="2000" i="1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440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131BB-E592-441E-8F8E-D5C6DC053A79}" type="slidenum">
              <a:rPr lang="fr-FR" altLang="fr-FR" sz="1400" b="0"/>
              <a:pPr eaLnBrk="1" hangingPunct="1"/>
              <a:t>14</a:t>
            </a:fld>
            <a:endParaRPr lang="fr-FR" altLang="fr-FR" sz="1400" b="0"/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 dirty="0">
                <a:solidFill>
                  <a:schemeClr val="bg1"/>
                </a:solidFill>
              </a:rPr>
              <a:t>Analyse spatiale – les objectifs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1256605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Ici l’</a:t>
            </a:r>
            <a:r>
              <a:rPr lang="fr-FR" i="1" dirty="0"/>
              <a:t>analyse</a:t>
            </a:r>
            <a:r>
              <a:rPr lang="fr-FR" dirty="0"/>
              <a:t> se focalise sur </a:t>
            </a:r>
            <a:r>
              <a:rPr lang="fr-FR" b="1" i="1" dirty="0"/>
              <a:t>l’analyse</a:t>
            </a:r>
            <a:r>
              <a:rPr lang="fr-FR" b="1" dirty="0"/>
              <a:t> </a:t>
            </a:r>
            <a:r>
              <a:rPr lang="fr-FR" b="1" i="1" dirty="0"/>
              <a:t>statistique </a:t>
            </a:r>
            <a:r>
              <a:rPr lang="fr-FR" dirty="0"/>
              <a:t>des motifs et des processus sous-jacents.</a:t>
            </a:r>
          </a:p>
          <a:p>
            <a:endParaRPr lang="fr-FR" dirty="0"/>
          </a:p>
          <a:p>
            <a:r>
              <a:rPr lang="fr-FR" dirty="0"/>
              <a:t>La question finale est: “Quelle est la raison pour laquelle on observe un tel motif spatial?”</a:t>
            </a:r>
          </a:p>
          <a:p>
            <a:endParaRPr lang="fr-FR" dirty="0"/>
          </a:p>
          <a:p>
            <a:r>
              <a:rPr lang="fr-FR" dirty="0"/>
              <a:t>Le processus est d’abord </a:t>
            </a:r>
            <a:r>
              <a:rPr lang="fr-FR" b="1" dirty="0"/>
              <a:t>exploratoire et quantitatif</a:t>
            </a:r>
            <a:r>
              <a:rPr lang="fr-FR" dirty="0"/>
              <a:t>. Ensuite il a pour but d’être explicatif.</a:t>
            </a:r>
          </a:p>
          <a:p>
            <a:endParaRPr lang="fr-FR" dirty="0"/>
          </a:p>
          <a:p>
            <a:r>
              <a:rPr lang="fr-FR" dirty="0"/>
              <a:t>Dans cette </a:t>
            </a:r>
            <a:r>
              <a:rPr lang="fr-FR" b="1" dirty="0"/>
              <a:t>introduction</a:t>
            </a:r>
            <a:r>
              <a:rPr lang="fr-FR" dirty="0"/>
              <a:t>, on s’attachera surtout à l’aspect exploratoire.</a:t>
            </a:r>
          </a:p>
        </p:txBody>
      </p:sp>
    </p:spTree>
    <p:extLst>
      <p:ext uri="{BB962C8B-B14F-4D97-AF65-F5344CB8AC3E}">
        <p14:creationId xmlns:p14="http://schemas.microsoft.com/office/powerpoint/2010/main" val="366028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131BB-E592-441E-8F8E-D5C6DC053A79}" type="slidenum">
              <a:rPr lang="fr-FR" altLang="fr-FR" sz="1400" b="0"/>
              <a:pPr eaLnBrk="1" hangingPunct="1"/>
              <a:t>15</a:t>
            </a:fld>
            <a:endParaRPr lang="fr-FR" altLang="fr-FR" sz="1400" b="0"/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 dirty="0">
                <a:solidFill>
                  <a:schemeClr val="bg1"/>
                </a:solidFill>
              </a:rPr>
              <a:t>Analyse spatiale – les objectifs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532440" cy="46217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5586588"/>
            <a:ext cx="7532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Analyse avec R (gratuit, complet, rapide, très utilisé en sciences)</a:t>
            </a:r>
          </a:p>
        </p:txBody>
      </p:sp>
    </p:spTree>
    <p:extLst>
      <p:ext uri="{BB962C8B-B14F-4D97-AF65-F5344CB8AC3E}">
        <p14:creationId xmlns:p14="http://schemas.microsoft.com/office/powerpoint/2010/main" val="236976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DB8892-2A23-4720-B904-F60A2C8F4B43}" type="slidenum">
              <a:rPr lang="fr-FR" altLang="fr-FR" sz="1400"/>
              <a:pPr/>
              <a:t>16</a:t>
            </a:fld>
            <a:endParaRPr lang="fr-FR" altLang="fr-FR" sz="1400"/>
          </a:p>
        </p:txBody>
      </p:sp>
      <p:pic>
        <p:nvPicPr>
          <p:cNvPr id="13315" name="Picture 5" descr="52-02-DispersionPattern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6104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Distribution spatiale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DB8892-2A23-4720-B904-F60A2C8F4B43}" type="slidenum">
              <a:rPr lang="fr-FR" altLang="fr-FR" sz="1400"/>
              <a:pPr/>
              <a:t>17</a:t>
            </a:fld>
            <a:endParaRPr lang="fr-FR" altLang="fr-FR" sz="1400"/>
          </a:p>
        </p:txBody>
      </p:sp>
      <p:pic>
        <p:nvPicPr>
          <p:cNvPr id="13315" name="Picture 5" descr="52-02-DispersionPattern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6104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Effets du premier ordre et de deuxième ordre</a:t>
            </a:r>
          </a:p>
        </p:txBody>
      </p:sp>
      <p:pic>
        <p:nvPicPr>
          <p:cNvPr id="65538" name="Picture 2" descr="Tree distribution can be influenced by 1^st^ order effects such as elevation gradient of spatial distribution of soil characteristics; this, in turn, changes the  tree density distribution across the study area. Tree distribution can also be influenced by 2^nd^ order effects such as seed dispersal processes where the process is independent of location and, instead, dependent on the presence of other tre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0" y="631555"/>
            <a:ext cx="8448873" cy="591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47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922C28-B780-4248-8303-88DCF31221C0}" type="slidenum">
              <a:rPr lang="en-US" altLang="fr-FR" sz="1400"/>
              <a:pPr/>
              <a:t>18</a:t>
            </a:fld>
            <a:endParaRPr lang="en-US" altLang="fr-FR" sz="1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85875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Analyse des propriétés spatiales de l’ensemble des points.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Deux approches: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Densité  en utilisant l’analyse ‘Quadrat</a:t>
            </a:r>
            <a:r>
              <a:rPr lang="fr-FR" altLang="fr-FR" sz="2000" b="1" i="1">
                <a:latin typeface="Arial" panose="020B0604020202020204" pitchFamily="34" charset="0"/>
                <a:cs typeface="Arial" panose="020B0604020202020204" pitchFamily="34" charset="0"/>
              </a:rPr>
              <a:t>’.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000" b="1" i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Basée sur la fréquence de distribution ou sur la densité de points dans une grille.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Rapport variance / moyenne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Comparaison avec des distributions de fréquences théoriques.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alt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du plus proche voisin (Nearest Neighbor Analysis) </a:t>
            </a: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basée sur les distances entre les points.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Distribution spatiale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1463"/>
            <a:ext cx="4343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51363"/>
            <a:ext cx="45910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500063" y="1214438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latin typeface="Arial" panose="020B0604020202020204" pitchFamily="34" charset="0"/>
                <a:cs typeface="Arial" panose="020B0604020202020204" pitchFamily="34" charset="0"/>
              </a:rPr>
              <a:t>Census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500063" y="3857625"/>
            <a:ext cx="325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 i="1">
                <a:latin typeface="Arial" panose="020B0604020202020204" pitchFamily="34" charset="0"/>
                <a:cs typeface="Arial" panose="020B0604020202020204" pitchFamily="34" charset="0"/>
              </a:rPr>
              <a:t>Plusieurs façons de construire les</a:t>
            </a:r>
          </a:p>
          <a:p>
            <a:r>
              <a:rPr lang="en-US" altLang="fr-FR" sz="1600" i="1">
                <a:latin typeface="Arial" panose="020B0604020202020204" pitchFamily="34" charset="0"/>
                <a:cs typeface="Arial" panose="020B0604020202020204" pitchFamily="34" charset="0"/>
              </a:rPr>
              <a:t>quadrats. Attention à leurs tailles!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2786063" y="1285875"/>
            <a:ext cx="1639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latin typeface="Arial" panose="020B0604020202020204" pitchFamily="34" charset="0"/>
                <a:cs typeface="Arial" panose="020B0604020202020204" pitchFamily="34" charset="0"/>
              </a:rPr>
              <a:t>Echantillonnage</a:t>
            </a: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5357813" y="17145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Calcul des fréquences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57800" y="2286000"/>
          <a:ext cx="36576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Worksheet" r:id="rId6" imgW="2895600" imgH="2276543" progId="Excel.Sheet.8">
                  <p:embed/>
                </p:oleObj>
              </mc:Choice>
              <mc:Fallback>
                <p:oleObj name="Worksheet" r:id="rId6" imgW="2895600" imgH="2276543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286000"/>
                        <a:ext cx="3657600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A12C08-97A7-4A82-A3AA-4BC6F6617489}" type="slidenum">
              <a:rPr lang="fr-FR" altLang="fr-FR" sz="1400" b="0"/>
              <a:pPr eaLnBrk="1" hangingPunct="1"/>
              <a:t>2</a:t>
            </a:fld>
            <a:endParaRPr lang="fr-FR" altLang="fr-FR" sz="1400" b="0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>
                <a:solidFill>
                  <a:schemeClr val="bg1"/>
                </a:solidFill>
              </a:rPr>
              <a:t>Plan</a:t>
            </a:r>
            <a:endParaRPr lang="fr-FR" altLang="fr-FR" i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660370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Rappels de statistiques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Le test de Kolmogorov Smirnov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La loi de Poisson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Analyse spatiale des motifs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Distribution spatiale : les buts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Analyse des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quadrats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Analyse du plus proche voisin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La fonction G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Le K de Ripley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Représentation par densité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kernel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8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651500" y="549275"/>
            <a:ext cx="3241675" cy="1223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05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91A5B9-4CC5-4D68-BDDD-20DB171C9932}" type="slidenum">
              <a:rPr lang="en-US" altLang="fr-FR" sz="1400"/>
              <a:pPr/>
              <a:t>20</a:t>
            </a:fld>
            <a:endParaRPr lang="en-US" altLang="fr-FR" sz="140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686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Construire une grille dont les éléments </a:t>
            </a:r>
            <a:b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ont pour largeur : </a:t>
            </a:r>
          </a:p>
          <a:p>
            <a:pPr eaLnBrk="1" hangingPunct="1">
              <a:lnSpc>
                <a:spcPct val="90000"/>
              </a:lnSpc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Traiter chaque cellule comme une observation et compter le nombre de points dans chacune pour créer la variable X.</a:t>
            </a:r>
            <a:b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Calculer la variance, la moyenne de X et le rapport variance / moyenne.</a:t>
            </a:r>
            <a:b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Pour une distribution uniforme la variance est 0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Donc le rapport variance/moyenne devrait être proche de 0.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Pour une distribution aléatoire, la variance et la moyenne sont identiques (loi de Poisson). 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Donc le rapport variance/moyenne devrait être proche de 1.</a:t>
            </a:r>
          </a:p>
          <a:p>
            <a:pPr eaLnBrk="1" hangingPunct="1">
              <a:lnSpc>
                <a:spcPct val="90000"/>
              </a:lnSpc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Pour une distribution de type cluster, la variance est grande.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Donc le rapport variance/moyenne devrait être supérieur à 1.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315200" y="915988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/>
              <a:t>A = aire</a:t>
            </a:r>
          </a:p>
          <a:p>
            <a:r>
              <a:rPr lang="en-US" altLang="fr-FR" sz="1600"/>
              <a:t>P =  nbre de pts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5929313" y="692150"/>
          <a:ext cx="12477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Équation" r:id="rId4" imgW="571320" imgH="444240" progId="Equation.3">
                  <p:embed/>
                </p:oleObj>
              </mc:Choice>
              <mc:Fallback>
                <p:oleObj name="Équation" r:id="rId4" imgW="57132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692150"/>
                        <a:ext cx="1247775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C4ACC6-FC52-4593-B8A7-616D65CE3E67}" type="slidenum">
              <a:rPr lang="en-US" altLang="fr-FR" sz="1400"/>
              <a:pPr/>
              <a:t>21</a:t>
            </a:fld>
            <a:endParaRPr lang="en-US" altLang="fr-FR" sz="1400"/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4786313" y="5700713"/>
            <a:ext cx="264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 dirty="0"/>
              <a:t>N = </a:t>
            </a:r>
            <a:r>
              <a:rPr lang="en-US" altLang="fr-FR" sz="1600" dirty="0" err="1"/>
              <a:t>nombre</a:t>
            </a:r>
            <a:r>
              <a:rPr lang="en-US" altLang="fr-FR" sz="1600" dirty="0"/>
              <a:t> de Quadrats = 10</a:t>
            </a:r>
          </a:p>
          <a:p>
            <a:endParaRPr lang="en-US" altLang="fr-FR" sz="1600" dirty="0"/>
          </a:p>
        </p:txBody>
      </p:sp>
      <p:grpSp>
        <p:nvGrpSpPr>
          <p:cNvPr id="3081" name="Group 133"/>
          <p:cNvGrpSpPr>
            <a:grpSpLocks/>
          </p:cNvGrpSpPr>
          <p:nvPr/>
        </p:nvGrpSpPr>
        <p:grpSpPr bwMode="auto">
          <a:xfrm>
            <a:off x="412750" y="890588"/>
            <a:ext cx="644525" cy="1169987"/>
            <a:chOff x="260" y="192"/>
            <a:chExt cx="406" cy="737"/>
          </a:xfrm>
        </p:grpSpPr>
        <p:sp>
          <p:nvSpPr>
            <p:cNvPr id="3163" name="Rectangle 23"/>
            <p:cNvSpPr>
              <a:spLocks noChangeArrowheads="1"/>
            </p:cNvSpPr>
            <p:nvPr/>
          </p:nvSpPr>
          <p:spPr bwMode="auto">
            <a:xfrm>
              <a:off x="260" y="62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64" name="Rectangle 24"/>
            <p:cNvSpPr>
              <a:spLocks noChangeArrowheads="1"/>
            </p:cNvSpPr>
            <p:nvPr/>
          </p:nvSpPr>
          <p:spPr bwMode="auto">
            <a:xfrm>
              <a:off x="463" y="62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65" name="Rectangle 25"/>
            <p:cNvSpPr>
              <a:spLocks noChangeArrowheads="1"/>
            </p:cNvSpPr>
            <p:nvPr/>
          </p:nvSpPr>
          <p:spPr bwMode="auto">
            <a:xfrm>
              <a:off x="260" y="32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66" name="Rectangle 26"/>
            <p:cNvSpPr>
              <a:spLocks noChangeArrowheads="1"/>
            </p:cNvSpPr>
            <p:nvPr/>
          </p:nvSpPr>
          <p:spPr bwMode="auto">
            <a:xfrm>
              <a:off x="463" y="32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67" name="Rectangle 27"/>
            <p:cNvSpPr>
              <a:spLocks noChangeArrowheads="1"/>
            </p:cNvSpPr>
            <p:nvPr/>
          </p:nvSpPr>
          <p:spPr bwMode="auto">
            <a:xfrm>
              <a:off x="260" y="47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68" name="Rectangle 28"/>
            <p:cNvSpPr>
              <a:spLocks noChangeArrowheads="1"/>
            </p:cNvSpPr>
            <p:nvPr/>
          </p:nvSpPr>
          <p:spPr bwMode="auto">
            <a:xfrm>
              <a:off x="463" y="47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69" name="Rectangle 29"/>
            <p:cNvSpPr>
              <a:spLocks noChangeArrowheads="1"/>
            </p:cNvSpPr>
            <p:nvPr/>
          </p:nvSpPr>
          <p:spPr bwMode="auto">
            <a:xfrm>
              <a:off x="260" y="192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0" name="Rectangle 30"/>
            <p:cNvSpPr>
              <a:spLocks noChangeArrowheads="1"/>
            </p:cNvSpPr>
            <p:nvPr/>
          </p:nvSpPr>
          <p:spPr bwMode="auto">
            <a:xfrm>
              <a:off x="463" y="192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1" name="Rectangle 31"/>
            <p:cNvSpPr>
              <a:spLocks noChangeArrowheads="1"/>
            </p:cNvSpPr>
            <p:nvPr/>
          </p:nvSpPr>
          <p:spPr bwMode="auto">
            <a:xfrm>
              <a:off x="260" y="77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2" name="Rectangle 32"/>
            <p:cNvSpPr>
              <a:spLocks noChangeArrowheads="1"/>
            </p:cNvSpPr>
            <p:nvPr/>
          </p:nvSpPr>
          <p:spPr bwMode="auto">
            <a:xfrm>
              <a:off x="463" y="779"/>
              <a:ext cx="203" cy="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3" name="Oval 33"/>
            <p:cNvSpPr>
              <a:spLocks noChangeArrowheads="1"/>
            </p:cNvSpPr>
            <p:nvPr/>
          </p:nvSpPr>
          <p:spPr bwMode="auto">
            <a:xfrm>
              <a:off x="303" y="233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4" name="Oval 34"/>
            <p:cNvSpPr>
              <a:spLocks noChangeArrowheads="1"/>
            </p:cNvSpPr>
            <p:nvPr/>
          </p:nvSpPr>
          <p:spPr bwMode="auto">
            <a:xfrm>
              <a:off x="332" y="288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5" name="Oval 35"/>
            <p:cNvSpPr>
              <a:spLocks noChangeArrowheads="1"/>
            </p:cNvSpPr>
            <p:nvPr/>
          </p:nvSpPr>
          <p:spPr bwMode="auto">
            <a:xfrm>
              <a:off x="376" y="233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6" name="Oval 36"/>
            <p:cNvSpPr>
              <a:spLocks noChangeArrowheads="1"/>
            </p:cNvSpPr>
            <p:nvPr/>
          </p:nvSpPr>
          <p:spPr bwMode="auto">
            <a:xfrm>
              <a:off x="332" y="369"/>
              <a:ext cx="29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7" name="Oval 37"/>
            <p:cNvSpPr>
              <a:spLocks noChangeArrowheads="1"/>
            </p:cNvSpPr>
            <p:nvPr/>
          </p:nvSpPr>
          <p:spPr bwMode="auto">
            <a:xfrm>
              <a:off x="390" y="397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8" name="Oval 38"/>
            <p:cNvSpPr>
              <a:spLocks noChangeArrowheads="1"/>
            </p:cNvSpPr>
            <p:nvPr/>
          </p:nvSpPr>
          <p:spPr bwMode="auto">
            <a:xfrm>
              <a:off x="303" y="411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79" name="Oval 39"/>
            <p:cNvSpPr>
              <a:spLocks noChangeArrowheads="1"/>
            </p:cNvSpPr>
            <p:nvPr/>
          </p:nvSpPr>
          <p:spPr bwMode="auto">
            <a:xfrm>
              <a:off x="361" y="438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0" name="Oval 40"/>
            <p:cNvSpPr>
              <a:spLocks noChangeArrowheads="1"/>
            </p:cNvSpPr>
            <p:nvPr/>
          </p:nvSpPr>
          <p:spPr bwMode="auto">
            <a:xfrm>
              <a:off x="405" y="356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1" name="Oval 41"/>
            <p:cNvSpPr>
              <a:spLocks noChangeArrowheads="1"/>
            </p:cNvSpPr>
            <p:nvPr/>
          </p:nvSpPr>
          <p:spPr bwMode="auto">
            <a:xfrm>
              <a:off x="376" y="506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2" name="Oval 42"/>
            <p:cNvSpPr>
              <a:spLocks noChangeArrowheads="1"/>
            </p:cNvSpPr>
            <p:nvPr/>
          </p:nvSpPr>
          <p:spPr bwMode="auto">
            <a:xfrm>
              <a:off x="303" y="561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3" name="Oval 43"/>
            <p:cNvSpPr>
              <a:spLocks noChangeArrowheads="1"/>
            </p:cNvSpPr>
            <p:nvPr/>
          </p:nvSpPr>
          <p:spPr bwMode="auto">
            <a:xfrm>
              <a:off x="347" y="670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4" name="Oval 44"/>
            <p:cNvSpPr>
              <a:spLocks noChangeArrowheads="1"/>
            </p:cNvSpPr>
            <p:nvPr/>
          </p:nvSpPr>
          <p:spPr bwMode="auto">
            <a:xfrm>
              <a:off x="303" y="807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5" name="Oval 45"/>
            <p:cNvSpPr>
              <a:spLocks noChangeArrowheads="1"/>
            </p:cNvSpPr>
            <p:nvPr/>
          </p:nvSpPr>
          <p:spPr bwMode="auto">
            <a:xfrm>
              <a:off x="332" y="861"/>
              <a:ext cx="29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6" name="Oval 46"/>
            <p:cNvSpPr>
              <a:spLocks noChangeArrowheads="1"/>
            </p:cNvSpPr>
            <p:nvPr/>
          </p:nvSpPr>
          <p:spPr bwMode="auto">
            <a:xfrm>
              <a:off x="390" y="807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7" name="Oval 47"/>
            <p:cNvSpPr>
              <a:spLocks noChangeArrowheads="1"/>
            </p:cNvSpPr>
            <p:nvPr/>
          </p:nvSpPr>
          <p:spPr bwMode="auto">
            <a:xfrm>
              <a:off x="564" y="260"/>
              <a:ext cx="29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8" name="Oval 48"/>
            <p:cNvSpPr>
              <a:spLocks noChangeArrowheads="1"/>
            </p:cNvSpPr>
            <p:nvPr/>
          </p:nvSpPr>
          <p:spPr bwMode="auto">
            <a:xfrm>
              <a:off x="564" y="533"/>
              <a:ext cx="29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89" name="Oval 49"/>
            <p:cNvSpPr>
              <a:spLocks noChangeArrowheads="1"/>
            </p:cNvSpPr>
            <p:nvPr/>
          </p:nvSpPr>
          <p:spPr bwMode="auto">
            <a:xfrm>
              <a:off x="593" y="656"/>
              <a:ext cx="30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90" name="Oval 50"/>
            <p:cNvSpPr>
              <a:spLocks noChangeArrowheads="1"/>
            </p:cNvSpPr>
            <p:nvPr/>
          </p:nvSpPr>
          <p:spPr bwMode="auto">
            <a:xfrm>
              <a:off x="564" y="724"/>
              <a:ext cx="29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91" name="Oval 51"/>
            <p:cNvSpPr>
              <a:spLocks noChangeArrowheads="1"/>
            </p:cNvSpPr>
            <p:nvPr/>
          </p:nvSpPr>
          <p:spPr bwMode="auto">
            <a:xfrm>
              <a:off x="506" y="656"/>
              <a:ext cx="30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92" name="Oval 52"/>
            <p:cNvSpPr>
              <a:spLocks noChangeArrowheads="1"/>
            </p:cNvSpPr>
            <p:nvPr/>
          </p:nvSpPr>
          <p:spPr bwMode="auto">
            <a:xfrm>
              <a:off x="579" y="834"/>
              <a:ext cx="29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3082" name="Text Box 54"/>
          <p:cNvSpPr txBox="1">
            <a:spLocks noChangeArrowheads="1"/>
          </p:cNvSpPr>
          <p:nvPr/>
        </p:nvSpPr>
        <p:spPr bwMode="auto">
          <a:xfrm>
            <a:off x="304800" y="2033588"/>
            <a:ext cx="860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1200">
                <a:latin typeface="Arial Unicode MS" panose="020B0604020202020204" pitchFamily="34" charset="-128"/>
              </a:rPr>
              <a:t>RANDOM</a:t>
            </a:r>
          </a:p>
        </p:txBody>
      </p:sp>
      <p:grpSp>
        <p:nvGrpSpPr>
          <p:cNvPr id="3083" name="Group 123"/>
          <p:cNvGrpSpPr>
            <a:grpSpLocks/>
          </p:cNvGrpSpPr>
          <p:nvPr/>
        </p:nvGrpSpPr>
        <p:grpSpPr bwMode="auto">
          <a:xfrm>
            <a:off x="304800" y="2338388"/>
            <a:ext cx="868363" cy="1389062"/>
            <a:chOff x="192" y="1104"/>
            <a:chExt cx="547" cy="875"/>
          </a:xfrm>
        </p:grpSpPr>
        <p:grpSp>
          <p:nvGrpSpPr>
            <p:cNvPr id="3131" name="Group 89"/>
            <p:cNvGrpSpPr>
              <a:grpSpLocks/>
            </p:cNvGrpSpPr>
            <p:nvPr/>
          </p:nvGrpSpPr>
          <p:grpSpPr bwMode="auto">
            <a:xfrm>
              <a:off x="275" y="1104"/>
              <a:ext cx="386" cy="676"/>
              <a:chOff x="275" y="1104"/>
              <a:chExt cx="386" cy="676"/>
            </a:xfrm>
          </p:grpSpPr>
          <p:sp>
            <p:nvSpPr>
              <p:cNvPr id="3133" name="Rectangle 57"/>
              <p:cNvSpPr>
                <a:spLocks noChangeArrowheads="1"/>
              </p:cNvSpPr>
              <p:nvPr/>
            </p:nvSpPr>
            <p:spPr bwMode="auto">
              <a:xfrm>
                <a:off x="275" y="1505"/>
                <a:ext cx="193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34" name="Rectangle 58"/>
              <p:cNvSpPr>
                <a:spLocks noChangeArrowheads="1"/>
              </p:cNvSpPr>
              <p:nvPr/>
            </p:nvSpPr>
            <p:spPr bwMode="auto">
              <a:xfrm>
                <a:off x="468" y="1505"/>
                <a:ext cx="193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35" name="Rectangle 59"/>
              <p:cNvSpPr>
                <a:spLocks noChangeArrowheads="1"/>
              </p:cNvSpPr>
              <p:nvPr/>
            </p:nvSpPr>
            <p:spPr bwMode="auto">
              <a:xfrm>
                <a:off x="275" y="1229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36" name="Rectangle 60"/>
              <p:cNvSpPr>
                <a:spLocks noChangeArrowheads="1"/>
              </p:cNvSpPr>
              <p:nvPr/>
            </p:nvSpPr>
            <p:spPr bwMode="auto">
              <a:xfrm>
                <a:off x="468" y="1229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37" name="Rectangle 61"/>
              <p:cNvSpPr>
                <a:spLocks noChangeArrowheads="1"/>
              </p:cNvSpPr>
              <p:nvPr/>
            </p:nvSpPr>
            <p:spPr bwMode="auto">
              <a:xfrm>
                <a:off x="275" y="1367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38" name="Rectangle 62"/>
              <p:cNvSpPr>
                <a:spLocks noChangeArrowheads="1"/>
              </p:cNvSpPr>
              <p:nvPr/>
            </p:nvSpPr>
            <p:spPr bwMode="auto">
              <a:xfrm>
                <a:off x="468" y="1367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39" name="Rectangle 63"/>
              <p:cNvSpPr>
                <a:spLocks noChangeArrowheads="1"/>
              </p:cNvSpPr>
              <p:nvPr/>
            </p:nvSpPr>
            <p:spPr bwMode="auto">
              <a:xfrm>
                <a:off x="275" y="1104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0" name="Rectangle 64"/>
              <p:cNvSpPr>
                <a:spLocks noChangeArrowheads="1"/>
              </p:cNvSpPr>
              <p:nvPr/>
            </p:nvSpPr>
            <p:spPr bwMode="auto">
              <a:xfrm>
                <a:off x="468" y="1104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1" name="Rectangle 65"/>
              <p:cNvSpPr>
                <a:spLocks noChangeArrowheads="1"/>
              </p:cNvSpPr>
              <p:nvPr/>
            </p:nvSpPr>
            <p:spPr bwMode="auto">
              <a:xfrm>
                <a:off x="275" y="1642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2" name="Rectangle 66"/>
              <p:cNvSpPr>
                <a:spLocks noChangeArrowheads="1"/>
              </p:cNvSpPr>
              <p:nvPr/>
            </p:nvSpPr>
            <p:spPr bwMode="auto">
              <a:xfrm>
                <a:off x="468" y="1642"/>
                <a:ext cx="193" cy="1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3" name="Oval 67"/>
              <p:cNvSpPr>
                <a:spLocks noChangeArrowheads="1"/>
              </p:cNvSpPr>
              <p:nvPr/>
            </p:nvSpPr>
            <p:spPr bwMode="auto">
              <a:xfrm>
                <a:off x="302" y="1192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4" name="Oval 68"/>
              <p:cNvSpPr>
                <a:spLocks noChangeArrowheads="1"/>
              </p:cNvSpPr>
              <p:nvPr/>
            </p:nvSpPr>
            <p:spPr bwMode="auto">
              <a:xfrm>
                <a:off x="399" y="1116"/>
                <a:ext cx="27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5" name="Oval 69"/>
              <p:cNvSpPr>
                <a:spLocks noChangeArrowheads="1"/>
              </p:cNvSpPr>
              <p:nvPr/>
            </p:nvSpPr>
            <p:spPr bwMode="auto">
              <a:xfrm>
                <a:off x="426" y="1254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6" name="Oval 70"/>
              <p:cNvSpPr>
                <a:spLocks noChangeArrowheads="1"/>
              </p:cNvSpPr>
              <p:nvPr/>
            </p:nvSpPr>
            <p:spPr bwMode="auto">
              <a:xfrm>
                <a:off x="302" y="1329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7" name="Oval 71"/>
              <p:cNvSpPr>
                <a:spLocks noChangeArrowheads="1"/>
              </p:cNvSpPr>
              <p:nvPr/>
            </p:nvSpPr>
            <p:spPr bwMode="auto">
              <a:xfrm>
                <a:off x="302" y="1454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8" name="Oval 72"/>
              <p:cNvSpPr>
                <a:spLocks noChangeArrowheads="1"/>
              </p:cNvSpPr>
              <p:nvPr/>
            </p:nvSpPr>
            <p:spPr bwMode="auto">
              <a:xfrm>
                <a:off x="413" y="1379"/>
                <a:ext cx="27" cy="2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49" name="Oval 73"/>
              <p:cNvSpPr>
                <a:spLocks noChangeArrowheads="1"/>
              </p:cNvSpPr>
              <p:nvPr/>
            </p:nvSpPr>
            <p:spPr bwMode="auto">
              <a:xfrm>
                <a:off x="302" y="1592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0" name="Oval 74"/>
              <p:cNvSpPr>
                <a:spLocks noChangeArrowheads="1"/>
              </p:cNvSpPr>
              <p:nvPr/>
            </p:nvSpPr>
            <p:spPr bwMode="auto">
              <a:xfrm>
                <a:off x="413" y="1517"/>
                <a:ext cx="27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1" name="Oval 75"/>
              <p:cNvSpPr>
                <a:spLocks noChangeArrowheads="1"/>
              </p:cNvSpPr>
              <p:nvPr/>
            </p:nvSpPr>
            <p:spPr bwMode="auto">
              <a:xfrm>
                <a:off x="426" y="1667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2" name="Oval 76"/>
              <p:cNvSpPr>
                <a:spLocks noChangeArrowheads="1"/>
              </p:cNvSpPr>
              <p:nvPr/>
            </p:nvSpPr>
            <p:spPr bwMode="auto">
              <a:xfrm>
                <a:off x="302" y="1743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3" name="Oval 77"/>
              <p:cNvSpPr>
                <a:spLocks noChangeArrowheads="1"/>
              </p:cNvSpPr>
              <p:nvPr/>
            </p:nvSpPr>
            <p:spPr bwMode="auto">
              <a:xfrm>
                <a:off x="495" y="1192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4" name="Oval 78"/>
              <p:cNvSpPr>
                <a:spLocks noChangeArrowheads="1"/>
              </p:cNvSpPr>
              <p:nvPr/>
            </p:nvSpPr>
            <p:spPr bwMode="auto">
              <a:xfrm>
                <a:off x="592" y="1116"/>
                <a:ext cx="27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5" name="Oval 79"/>
              <p:cNvSpPr>
                <a:spLocks noChangeArrowheads="1"/>
              </p:cNvSpPr>
              <p:nvPr/>
            </p:nvSpPr>
            <p:spPr bwMode="auto">
              <a:xfrm>
                <a:off x="619" y="1254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6" name="Oval 80"/>
              <p:cNvSpPr>
                <a:spLocks noChangeArrowheads="1"/>
              </p:cNvSpPr>
              <p:nvPr/>
            </p:nvSpPr>
            <p:spPr bwMode="auto">
              <a:xfrm>
                <a:off x="495" y="1329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7" name="Oval 81"/>
              <p:cNvSpPr>
                <a:spLocks noChangeArrowheads="1"/>
              </p:cNvSpPr>
              <p:nvPr/>
            </p:nvSpPr>
            <p:spPr bwMode="auto">
              <a:xfrm>
                <a:off x="495" y="1454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8" name="Oval 82"/>
              <p:cNvSpPr>
                <a:spLocks noChangeArrowheads="1"/>
              </p:cNvSpPr>
              <p:nvPr/>
            </p:nvSpPr>
            <p:spPr bwMode="auto">
              <a:xfrm>
                <a:off x="606" y="1379"/>
                <a:ext cx="27" cy="2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59" name="Oval 83"/>
              <p:cNvSpPr>
                <a:spLocks noChangeArrowheads="1"/>
              </p:cNvSpPr>
              <p:nvPr/>
            </p:nvSpPr>
            <p:spPr bwMode="auto">
              <a:xfrm>
                <a:off x="495" y="1592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60" name="Oval 84"/>
              <p:cNvSpPr>
                <a:spLocks noChangeArrowheads="1"/>
              </p:cNvSpPr>
              <p:nvPr/>
            </p:nvSpPr>
            <p:spPr bwMode="auto">
              <a:xfrm>
                <a:off x="606" y="1517"/>
                <a:ext cx="27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61" name="Oval 85"/>
              <p:cNvSpPr>
                <a:spLocks noChangeArrowheads="1"/>
              </p:cNvSpPr>
              <p:nvPr/>
            </p:nvSpPr>
            <p:spPr bwMode="auto">
              <a:xfrm>
                <a:off x="619" y="1667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3162" name="Oval 86"/>
              <p:cNvSpPr>
                <a:spLocks noChangeArrowheads="1"/>
              </p:cNvSpPr>
              <p:nvPr/>
            </p:nvSpPr>
            <p:spPr bwMode="auto">
              <a:xfrm>
                <a:off x="495" y="1743"/>
                <a:ext cx="28" cy="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3132" name="Text Box 87"/>
            <p:cNvSpPr txBox="1">
              <a:spLocks noChangeArrowheads="1"/>
            </p:cNvSpPr>
            <p:nvPr/>
          </p:nvSpPr>
          <p:spPr bwMode="auto">
            <a:xfrm>
              <a:off x="192" y="1824"/>
              <a:ext cx="54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000">
                  <a:latin typeface="Arial Unicode MS" panose="020B0604020202020204" pitchFamily="34" charset="-128"/>
                </a:rPr>
                <a:t>UNIFORME</a:t>
              </a:r>
            </a:p>
          </p:txBody>
        </p:sp>
      </p:grpSp>
      <p:grpSp>
        <p:nvGrpSpPr>
          <p:cNvPr id="3084" name="Group 122"/>
          <p:cNvGrpSpPr>
            <a:grpSpLocks/>
          </p:cNvGrpSpPr>
          <p:nvPr/>
        </p:nvGrpSpPr>
        <p:grpSpPr bwMode="auto">
          <a:xfrm>
            <a:off x="381000" y="4014788"/>
            <a:ext cx="741363" cy="1373187"/>
            <a:chOff x="240" y="2160"/>
            <a:chExt cx="467" cy="865"/>
          </a:xfrm>
        </p:grpSpPr>
        <p:sp>
          <p:nvSpPr>
            <p:cNvPr id="3100" name="Rectangle 91"/>
            <p:cNvSpPr>
              <a:spLocks noChangeArrowheads="1"/>
            </p:cNvSpPr>
            <p:nvPr/>
          </p:nvSpPr>
          <p:spPr bwMode="auto">
            <a:xfrm>
              <a:off x="287" y="2572"/>
              <a:ext cx="210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1" name="Rectangle 92"/>
            <p:cNvSpPr>
              <a:spLocks noChangeArrowheads="1"/>
            </p:cNvSpPr>
            <p:nvPr/>
          </p:nvSpPr>
          <p:spPr bwMode="auto">
            <a:xfrm>
              <a:off x="497" y="2572"/>
              <a:ext cx="210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2" name="Rectangle 93"/>
            <p:cNvSpPr>
              <a:spLocks noChangeArrowheads="1"/>
            </p:cNvSpPr>
            <p:nvPr/>
          </p:nvSpPr>
          <p:spPr bwMode="auto">
            <a:xfrm>
              <a:off x="287" y="2289"/>
              <a:ext cx="210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3" name="Rectangle 94"/>
            <p:cNvSpPr>
              <a:spLocks noChangeArrowheads="1"/>
            </p:cNvSpPr>
            <p:nvPr/>
          </p:nvSpPr>
          <p:spPr bwMode="auto">
            <a:xfrm>
              <a:off x="497" y="2289"/>
              <a:ext cx="210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4" name="Rectangle 95"/>
            <p:cNvSpPr>
              <a:spLocks noChangeArrowheads="1"/>
            </p:cNvSpPr>
            <p:nvPr/>
          </p:nvSpPr>
          <p:spPr bwMode="auto">
            <a:xfrm>
              <a:off x="287" y="2430"/>
              <a:ext cx="210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5" name="Rectangle 96"/>
            <p:cNvSpPr>
              <a:spLocks noChangeArrowheads="1"/>
            </p:cNvSpPr>
            <p:nvPr/>
          </p:nvSpPr>
          <p:spPr bwMode="auto">
            <a:xfrm>
              <a:off x="497" y="2430"/>
              <a:ext cx="210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6" name="Rectangle 97"/>
            <p:cNvSpPr>
              <a:spLocks noChangeArrowheads="1"/>
            </p:cNvSpPr>
            <p:nvPr/>
          </p:nvSpPr>
          <p:spPr bwMode="auto">
            <a:xfrm>
              <a:off x="287" y="2160"/>
              <a:ext cx="210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7" name="Rectangle 98"/>
            <p:cNvSpPr>
              <a:spLocks noChangeArrowheads="1"/>
            </p:cNvSpPr>
            <p:nvPr/>
          </p:nvSpPr>
          <p:spPr bwMode="auto">
            <a:xfrm>
              <a:off x="497" y="2160"/>
              <a:ext cx="210" cy="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8" name="Rectangle 99"/>
            <p:cNvSpPr>
              <a:spLocks noChangeArrowheads="1"/>
            </p:cNvSpPr>
            <p:nvPr/>
          </p:nvSpPr>
          <p:spPr bwMode="auto">
            <a:xfrm>
              <a:off x="287" y="2714"/>
              <a:ext cx="210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09" name="Rectangle 100"/>
            <p:cNvSpPr>
              <a:spLocks noChangeArrowheads="1"/>
            </p:cNvSpPr>
            <p:nvPr/>
          </p:nvSpPr>
          <p:spPr bwMode="auto">
            <a:xfrm>
              <a:off x="497" y="2714"/>
              <a:ext cx="210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0" name="Oval 101"/>
            <p:cNvSpPr>
              <a:spLocks noChangeArrowheads="1"/>
            </p:cNvSpPr>
            <p:nvPr/>
          </p:nvSpPr>
          <p:spPr bwMode="auto">
            <a:xfrm>
              <a:off x="527" y="2456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1" name="Oval 102"/>
            <p:cNvSpPr>
              <a:spLocks noChangeArrowheads="1"/>
            </p:cNvSpPr>
            <p:nvPr/>
          </p:nvSpPr>
          <p:spPr bwMode="auto">
            <a:xfrm>
              <a:off x="557" y="2495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2" name="Oval 103"/>
            <p:cNvSpPr>
              <a:spLocks noChangeArrowheads="1"/>
            </p:cNvSpPr>
            <p:nvPr/>
          </p:nvSpPr>
          <p:spPr bwMode="auto">
            <a:xfrm>
              <a:off x="587" y="2456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3" name="Oval 104"/>
            <p:cNvSpPr>
              <a:spLocks noChangeArrowheads="1"/>
            </p:cNvSpPr>
            <p:nvPr/>
          </p:nvSpPr>
          <p:spPr bwMode="auto">
            <a:xfrm>
              <a:off x="512" y="2521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4" name="Oval 105"/>
            <p:cNvSpPr>
              <a:spLocks noChangeArrowheads="1"/>
            </p:cNvSpPr>
            <p:nvPr/>
          </p:nvSpPr>
          <p:spPr bwMode="auto">
            <a:xfrm>
              <a:off x="632" y="2482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5" name="Oval 106"/>
            <p:cNvSpPr>
              <a:spLocks noChangeArrowheads="1"/>
            </p:cNvSpPr>
            <p:nvPr/>
          </p:nvSpPr>
          <p:spPr bwMode="auto">
            <a:xfrm>
              <a:off x="557" y="2534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6" name="Oval 107"/>
            <p:cNvSpPr>
              <a:spLocks noChangeArrowheads="1"/>
            </p:cNvSpPr>
            <p:nvPr/>
          </p:nvSpPr>
          <p:spPr bwMode="auto">
            <a:xfrm>
              <a:off x="602" y="2521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7" name="Oval 108"/>
            <p:cNvSpPr>
              <a:spLocks noChangeArrowheads="1"/>
            </p:cNvSpPr>
            <p:nvPr/>
          </p:nvSpPr>
          <p:spPr bwMode="auto">
            <a:xfrm>
              <a:off x="647" y="2443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8" name="Oval 109"/>
            <p:cNvSpPr>
              <a:spLocks noChangeArrowheads="1"/>
            </p:cNvSpPr>
            <p:nvPr/>
          </p:nvSpPr>
          <p:spPr bwMode="auto">
            <a:xfrm>
              <a:off x="662" y="2534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19" name="Oval 110"/>
            <p:cNvSpPr>
              <a:spLocks noChangeArrowheads="1"/>
            </p:cNvSpPr>
            <p:nvPr/>
          </p:nvSpPr>
          <p:spPr bwMode="auto">
            <a:xfrm>
              <a:off x="557" y="2430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0" name="Oval 111"/>
            <p:cNvSpPr>
              <a:spLocks noChangeArrowheads="1"/>
            </p:cNvSpPr>
            <p:nvPr/>
          </p:nvSpPr>
          <p:spPr bwMode="auto">
            <a:xfrm>
              <a:off x="317" y="2456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1" name="Oval 112"/>
            <p:cNvSpPr>
              <a:spLocks noChangeArrowheads="1"/>
            </p:cNvSpPr>
            <p:nvPr/>
          </p:nvSpPr>
          <p:spPr bwMode="auto">
            <a:xfrm>
              <a:off x="347" y="2495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2" name="Oval 113"/>
            <p:cNvSpPr>
              <a:spLocks noChangeArrowheads="1"/>
            </p:cNvSpPr>
            <p:nvPr/>
          </p:nvSpPr>
          <p:spPr bwMode="auto">
            <a:xfrm>
              <a:off x="377" y="2456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3" name="Oval 114"/>
            <p:cNvSpPr>
              <a:spLocks noChangeArrowheads="1"/>
            </p:cNvSpPr>
            <p:nvPr/>
          </p:nvSpPr>
          <p:spPr bwMode="auto">
            <a:xfrm>
              <a:off x="302" y="2521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4" name="Oval 115"/>
            <p:cNvSpPr>
              <a:spLocks noChangeArrowheads="1"/>
            </p:cNvSpPr>
            <p:nvPr/>
          </p:nvSpPr>
          <p:spPr bwMode="auto">
            <a:xfrm>
              <a:off x="422" y="2482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5" name="Oval 116"/>
            <p:cNvSpPr>
              <a:spLocks noChangeArrowheads="1"/>
            </p:cNvSpPr>
            <p:nvPr/>
          </p:nvSpPr>
          <p:spPr bwMode="auto">
            <a:xfrm>
              <a:off x="347" y="2534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6" name="Oval 117"/>
            <p:cNvSpPr>
              <a:spLocks noChangeArrowheads="1"/>
            </p:cNvSpPr>
            <p:nvPr/>
          </p:nvSpPr>
          <p:spPr bwMode="auto">
            <a:xfrm>
              <a:off x="392" y="2521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7" name="Oval 118"/>
            <p:cNvSpPr>
              <a:spLocks noChangeArrowheads="1"/>
            </p:cNvSpPr>
            <p:nvPr/>
          </p:nvSpPr>
          <p:spPr bwMode="auto">
            <a:xfrm>
              <a:off x="437" y="2443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8" name="Oval 119"/>
            <p:cNvSpPr>
              <a:spLocks noChangeArrowheads="1"/>
            </p:cNvSpPr>
            <p:nvPr/>
          </p:nvSpPr>
          <p:spPr bwMode="auto">
            <a:xfrm>
              <a:off x="452" y="2534"/>
              <a:ext cx="30" cy="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29" name="Oval 120"/>
            <p:cNvSpPr>
              <a:spLocks noChangeArrowheads="1"/>
            </p:cNvSpPr>
            <p:nvPr/>
          </p:nvSpPr>
          <p:spPr bwMode="auto">
            <a:xfrm>
              <a:off x="347" y="2430"/>
              <a:ext cx="30" cy="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130" name="Text Box 121"/>
            <p:cNvSpPr txBox="1">
              <a:spLocks noChangeArrowheads="1"/>
            </p:cNvSpPr>
            <p:nvPr/>
          </p:nvSpPr>
          <p:spPr bwMode="auto">
            <a:xfrm>
              <a:off x="240" y="2880"/>
              <a:ext cx="45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900">
                  <a:latin typeface="Arial Unicode MS" panose="020B0604020202020204" pitchFamily="34" charset="-128"/>
                </a:rPr>
                <a:t>CLUSTER</a:t>
              </a:r>
            </a:p>
          </p:txBody>
        </p:sp>
      </p:grpSp>
      <p:grpSp>
        <p:nvGrpSpPr>
          <p:cNvPr id="3096" name="Group 18"/>
          <p:cNvGrpSpPr>
            <a:grpSpLocks/>
          </p:cNvGrpSpPr>
          <p:nvPr/>
        </p:nvGrpSpPr>
        <p:grpSpPr bwMode="auto">
          <a:xfrm>
            <a:off x="428625" y="5572125"/>
            <a:ext cx="4038600" cy="1157288"/>
            <a:chOff x="240" y="3168"/>
            <a:chExt cx="2544" cy="864"/>
          </a:xfrm>
        </p:grpSpPr>
        <p:sp>
          <p:nvSpPr>
            <p:cNvPr id="3098" name="Text Box 13"/>
            <p:cNvSpPr txBox="1">
              <a:spLocks noChangeArrowheads="1"/>
            </p:cNvSpPr>
            <p:nvPr/>
          </p:nvSpPr>
          <p:spPr bwMode="auto">
            <a:xfrm>
              <a:off x="284" y="3208"/>
              <a:ext cx="57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600" dirty="0"/>
                <a:t>Variance</a:t>
              </a:r>
            </a:p>
          </p:txBody>
        </p:sp>
        <p:sp>
          <p:nvSpPr>
            <p:cNvPr id="3099" name="Rectangle 14"/>
            <p:cNvSpPr>
              <a:spLocks noChangeArrowheads="1"/>
            </p:cNvSpPr>
            <p:nvPr/>
          </p:nvSpPr>
          <p:spPr bwMode="auto">
            <a:xfrm>
              <a:off x="240" y="3168"/>
              <a:ext cx="2544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graphicFrame>
          <p:nvGraphicFramePr>
            <p:cNvPr id="3077" name="Object 15"/>
            <p:cNvGraphicFramePr>
              <a:graphicFrameLocks noChangeAspect="1"/>
            </p:cNvGraphicFramePr>
            <p:nvPr/>
          </p:nvGraphicFramePr>
          <p:xfrm>
            <a:off x="528" y="3456"/>
            <a:ext cx="912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8" name="Equation" r:id="rId4" imgW="914400" imgH="469800" progId="Equation.3">
                    <p:embed/>
                  </p:oleObj>
                </mc:Choice>
                <mc:Fallback>
                  <p:oleObj name="Equation" r:id="rId4" imgW="914400" imgH="4698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3456"/>
                          <a:ext cx="912" cy="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86" name="Group 130"/>
          <p:cNvGrpSpPr>
            <a:grpSpLocks/>
          </p:cNvGrpSpPr>
          <p:nvPr/>
        </p:nvGrpSpPr>
        <p:grpSpPr bwMode="auto">
          <a:xfrm>
            <a:off x="1600200" y="814388"/>
            <a:ext cx="2227263" cy="4692650"/>
            <a:chOff x="1008" y="144"/>
            <a:chExt cx="1403" cy="2956"/>
          </a:xfrm>
        </p:grpSpPr>
        <p:graphicFrame>
          <p:nvGraphicFramePr>
            <p:cNvPr id="3076" name="Object 2"/>
            <p:cNvGraphicFramePr>
              <a:graphicFrameLocks noChangeAspect="1"/>
            </p:cNvGraphicFramePr>
            <p:nvPr/>
          </p:nvGraphicFramePr>
          <p:xfrm>
            <a:off x="1008" y="144"/>
            <a:ext cx="1403" cy="2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9" name="Worksheet" r:id="rId6" imgW="2009792" imgH="4057785" progId="Excel.Sheet.8">
                    <p:embed/>
                  </p:oleObj>
                </mc:Choice>
                <mc:Fallback>
                  <p:oleObj name="Worksheet" r:id="rId6" imgW="2009792" imgH="4057785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44"/>
                          <a:ext cx="1403" cy="2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4" name="Text Box 19"/>
            <p:cNvSpPr txBox="1">
              <a:spLocks noChangeArrowheads="1"/>
            </p:cNvSpPr>
            <p:nvPr/>
          </p:nvSpPr>
          <p:spPr bwMode="auto">
            <a:xfrm>
              <a:off x="1046" y="2906"/>
              <a:ext cx="49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400">
                  <a:latin typeface="Arial" panose="020B0604020202020204" pitchFamily="34" charset="0"/>
                  <a:cs typeface="Arial" panose="020B0604020202020204" pitchFamily="34" charset="0"/>
                </a:rPr>
                <a:t>random</a:t>
              </a:r>
            </a:p>
          </p:txBody>
        </p:sp>
        <p:sp>
          <p:nvSpPr>
            <p:cNvPr id="3095" name="Text Box 126"/>
            <p:cNvSpPr txBox="1">
              <a:spLocks noChangeArrowheads="1"/>
            </p:cNvSpPr>
            <p:nvPr/>
          </p:nvSpPr>
          <p:spPr bwMode="auto">
            <a:xfrm>
              <a:off x="1584" y="76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800" b="1"/>
                <a:t>x</a:t>
              </a:r>
            </a:p>
          </p:txBody>
        </p:sp>
      </p:grpSp>
      <p:grpSp>
        <p:nvGrpSpPr>
          <p:cNvPr id="3087" name="Group 132"/>
          <p:cNvGrpSpPr>
            <a:grpSpLocks/>
          </p:cNvGrpSpPr>
          <p:nvPr/>
        </p:nvGrpSpPr>
        <p:grpSpPr bwMode="auto">
          <a:xfrm>
            <a:off x="6400800" y="728663"/>
            <a:ext cx="2297113" cy="4843462"/>
            <a:chOff x="4032" y="90"/>
            <a:chExt cx="1447" cy="3051"/>
          </a:xfrm>
        </p:grpSpPr>
        <p:graphicFrame>
          <p:nvGraphicFramePr>
            <p:cNvPr id="3075" name="Object 4"/>
            <p:cNvGraphicFramePr>
              <a:graphicFrameLocks noChangeAspect="1"/>
            </p:cNvGraphicFramePr>
            <p:nvPr/>
          </p:nvGraphicFramePr>
          <p:xfrm>
            <a:off x="4050" y="90"/>
            <a:ext cx="1429" cy="2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" name="Worksheet" r:id="rId8" imgW="2038384" imgH="4057785" progId="Excel.Sheet.8">
                    <p:embed/>
                  </p:oleObj>
                </mc:Choice>
                <mc:Fallback>
                  <p:oleObj name="Worksheet" r:id="rId8" imgW="2038384" imgH="4057785" progId="Excel.Shee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0" y="90"/>
                          <a:ext cx="1429" cy="2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" name="Text Box 21"/>
            <p:cNvSpPr txBox="1">
              <a:spLocks noChangeArrowheads="1"/>
            </p:cNvSpPr>
            <p:nvPr/>
          </p:nvSpPr>
          <p:spPr bwMode="auto">
            <a:xfrm>
              <a:off x="4032" y="2928"/>
              <a:ext cx="4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600">
                  <a:latin typeface="Arial" panose="020B0604020202020204" pitchFamily="34" charset="0"/>
                  <a:cs typeface="Arial" panose="020B0604020202020204" pitchFamily="34" charset="0"/>
                </a:rPr>
                <a:t>cluster</a:t>
              </a:r>
            </a:p>
          </p:txBody>
        </p:sp>
        <p:sp>
          <p:nvSpPr>
            <p:cNvPr id="3093" name="Text Box 128"/>
            <p:cNvSpPr txBox="1">
              <a:spLocks noChangeArrowheads="1"/>
            </p:cNvSpPr>
            <p:nvPr/>
          </p:nvSpPr>
          <p:spPr bwMode="auto">
            <a:xfrm>
              <a:off x="4608" y="76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800" b="1"/>
                <a:t>x</a:t>
              </a:r>
            </a:p>
          </p:txBody>
        </p:sp>
      </p:grpSp>
      <p:grpSp>
        <p:nvGrpSpPr>
          <p:cNvPr id="3088" name="Group 131"/>
          <p:cNvGrpSpPr>
            <a:grpSpLocks/>
          </p:cNvGrpSpPr>
          <p:nvPr/>
        </p:nvGrpSpPr>
        <p:grpSpPr bwMode="auto">
          <a:xfrm>
            <a:off x="4038600" y="819150"/>
            <a:ext cx="2308225" cy="4752975"/>
            <a:chOff x="2544" y="147"/>
            <a:chExt cx="1454" cy="2994"/>
          </a:xfrm>
        </p:grpSpPr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2592" y="147"/>
            <a:ext cx="1406" cy="2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1" name="Worksheet" r:id="rId10" imgW="2000351" imgH="3895657" progId="Excel.Sheet.8">
                    <p:embed/>
                  </p:oleObj>
                </mc:Choice>
                <mc:Fallback>
                  <p:oleObj name="Worksheet" r:id="rId10" imgW="2000351" imgH="3895657" progId="Excel.Shee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147"/>
                          <a:ext cx="1406" cy="2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0" name="Text Box 20"/>
            <p:cNvSpPr txBox="1">
              <a:spLocks noChangeArrowheads="1"/>
            </p:cNvSpPr>
            <p:nvPr/>
          </p:nvSpPr>
          <p:spPr bwMode="auto">
            <a:xfrm>
              <a:off x="2544" y="2928"/>
              <a:ext cx="6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600">
                  <a:latin typeface="Arial" panose="020B0604020202020204" pitchFamily="34" charset="0"/>
                  <a:cs typeface="Arial" panose="020B0604020202020204" pitchFamily="34" charset="0"/>
                </a:rPr>
                <a:t>uniforme</a:t>
              </a:r>
            </a:p>
          </p:txBody>
        </p:sp>
        <p:sp>
          <p:nvSpPr>
            <p:cNvPr id="3091" name="Text Box 129"/>
            <p:cNvSpPr txBox="1">
              <a:spLocks noChangeArrowheads="1"/>
            </p:cNvSpPr>
            <p:nvPr/>
          </p:nvSpPr>
          <p:spPr bwMode="auto">
            <a:xfrm>
              <a:off x="3195" y="76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800" b="1"/>
                <a:t>x</a:t>
              </a:r>
            </a:p>
          </p:txBody>
        </p:sp>
      </p:grpSp>
      <p:sp>
        <p:nvSpPr>
          <p:cNvPr id="308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2954" y="6045106"/>
            <a:ext cx="3044701" cy="69859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F3EB4D-5E9B-4580-B6BE-8D589309C858}" type="slidenum">
              <a:rPr lang="en-US" altLang="fr-FR" sz="1400"/>
              <a:pPr/>
              <a:t>22</a:t>
            </a:fld>
            <a:endParaRPr lang="en-US" altLang="fr-FR" sz="1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181600"/>
          </a:xfrm>
        </p:spPr>
        <p:txBody>
          <a:bodyPr/>
          <a:lstStyle/>
          <a:p>
            <a:pPr eaLnBrk="1" hangingPunct="1"/>
            <a:r>
              <a:rPr lang="fr-FR" altLang="fr-FR" sz="2400">
                <a:latin typeface="Arial" panose="020B0604020202020204" pitchFamily="34" charset="0"/>
                <a:cs typeface="Arial" panose="020B0604020202020204" pitchFamily="34" charset="0"/>
              </a:rPr>
              <a:t>On compare les fréquences </a:t>
            </a:r>
            <a:r>
              <a:rPr lang="fr-FR" altLang="fr-FR" sz="2400" b="1">
                <a:latin typeface="Arial" panose="020B0604020202020204" pitchFamily="34" charset="0"/>
                <a:cs typeface="Arial" panose="020B0604020202020204" pitchFamily="34" charset="0"/>
              </a:rPr>
              <a:t>observées</a:t>
            </a:r>
            <a:r>
              <a:rPr lang="fr-FR" altLang="fr-FR" sz="2400">
                <a:latin typeface="Arial" panose="020B0604020202020204" pitchFamily="34" charset="0"/>
                <a:cs typeface="Arial" panose="020B0604020202020204" pitchFamily="34" charset="0"/>
              </a:rPr>
              <a:t> dans les quadrats avec les fréquences </a:t>
            </a:r>
            <a:r>
              <a:rPr lang="fr-FR" altLang="fr-FR" sz="2400" b="1">
                <a:latin typeface="Arial" panose="020B0604020202020204" pitchFamily="34" charset="0"/>
                <a:cs typeface="Arial" panose="020B0604020202020204" pitchFamily="34" charset="0"/>
              </a:rPr>
              <a:t>attendues</a:t>
            </a:r>
            <a:r>
              <a:rPr lang="fr-FR" altLang="fr-FR" sz="2400">
                <a:latin typeface="Arial" panose="020B0604020202020204" pitchFamily="34" charset="0"/>
                <a:cs typeface="Arial" panose="020B0604020202020204" pitchFamily="34" charset="0"/>
              </a:rPr>
              <a:t> qui seraient générées par:</a:t>
            </a:r>
          </a:p>
          <a:p>
            <a:pPr lvl="1" eaLnBrk="1" hangingPunct="1"/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Un modèle aléatoire (Loi de Poisson)  </a:t>
            </a:r>
          </a:p>
          <a:p>
            <a:pPr lvl="1" eaLnBrk="1" hangingPunct="1"/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Un modèle de type cluster</a:t>
            </a:r>
          </a:p>
          <a:p>
            <a:pPr lvl="1" eaLnBrk="1" hangingPunct="1"/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Un modèle uniforme (e.g. chaque cellule possède P/Q  points)</a:t>
            </a:r>
            <a:b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sz="2400">
                <a:latin typeface="Arial" panose="020B0604020202020204" pitchFamily="34" charset="0"/>
                <a:cs typeface="Arial" panose="020B0604020202020204" pitchFamily="34" charset="0"/>
              </a:rPr>
              <a:t>Deux possibilités pour comparer les deux fréquences de distribution : </a:t>
            </a:r>
            <a:r>
              <a:rPr lang="fr-FR" altLang="fr-FR" sz="2400">
                <a:latin typeface="Symbol" panose="05050102010706020507" pitchFamily="18" charset="2"/>
                <a:cs typeface="Arial" panose="020B0604020202020204" pitchFamily="34" charset="0"/>
              </a:rPr>
              <a:t>c</a:t>
            </a:r>
            <a:r>
              <a:rPr lang="fr-FR" altLang="fr-FR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2400" i="1">
                <a:latin typeface="Arial" panose="020B0604020202020204" pitchFamily="34" charset="0"/>
                <a:cs typeface="Arial" panose="020B0604020202020204" pitchFamily="34" charset="0"/>
              </a:rPr>
              <a:t>Kolmogorov-Smirnov</a:t>
            </a:r>
            <a:endParaRPr lang="fr-FR" alt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8C9B8A-A9F8-4D4A-A1FB-C945D66A863D}" type="slidenum">
              <a:rPr lang="fr-FR" altLang="fr-FR" sz="1400"/>
              <a:pPr/>
              <a:t>23</a:t>
            </a:fld>
            <a:endParaRPr lang="fr-FR" altLang="fr-FR" sz="1400"/>
          </a:p>
        </p:txBody>
      </p:sp>
      <p:pic>
        <p:nvPicPr>
          <p:cNvPr id="16387" name="Picture 2" descr="http://www.spatialanalysisonline.com/output/images/image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42875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000625" y="1428750"/>
          <a:ext cx="2700339" cy="2879725"/>
        </p:xfrm>
        <a:graphic>
          <a:graphicData uri="http://schemas.openxmlformats.org/drawingml/2006/table">
            <a:tbl>
              <a:tblPr/>
              <a:tblGrid>
                <a:gridCol w="540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4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7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9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4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5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5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5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7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26" name="ZoneTexte 8"/>
          <p:cNvSpPr txBox="1">
            <a:spLocks noChangeArrowheads="1"/>
          </p:cNvSpPr>
          <p:nvPr/>
        </p:nvSpPr>
        <p:spPr bwMode="auto">
          <a:xfrm>
            <a:off x="1000125" y="4786313"/>
            <a:ext cx="6211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En moyenne 4 points par cellule  </a:t>
            </a:r>
            <a:r>
              <a:rPr lang="fr-FR" altLang="fr-FR"/>
              <a:t>(</a:t>
            </a:r>
            <a:r>
              <a:rPr lang="fr-FR" altLang="fr-FR">
                <a:latin typeface="Symbol" panose="05050102010706020507" pitchFamily="18" charset="2"/>
              </a:rPr>
              <a:t>l=100/25</a:t>
            </a:r>
            <a:r>
              <a:rPr lang="fr-FR" altLang="fr-FR"/>
              <a:t>).</a:t>
            </a:r>
          </a:p>
          <a:p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Variance = 4.59</a:t>
            </a:r>
          </a:p>
        </p:txBody>
      </p:sp>
      <p:sp>
        <p:nvSpPr>
          <p:cNvPr id="1642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500063" y="1285875"/>
          <a:ext cx="3428999" cy="4114797"/>
        </p:xfrm>
        <a:graphic>
          <a:graphicData uri="http://schemas.openxmlformats.org/drawingml/2006/table">
            <a:tbl>
              <a:tblPr/>
              <a:tblGrid>
                <a:gridCol w="714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195">
                <a:tc>
                  <a:txBody>
                    <a:bodyPr/>
                    <a:lstStyle/>
                    <a:p>
                      <a:r>
                        <a:rPr lang="en-US" sz="1500" dirty="0"/>
                        <a:t>Freq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Obs, </a:t>
                      </a:r>
                      <a:r>
                        <a:rPr lang="en-US" sz="1500" i="1"/>
                        <a:t>O</a:t>
                      </a:r>
                      <a:endParaRPr lang="en-US" sz="1500"/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Exp, </a:t>
                      </a:r>
                      <a:r>
                        <a:rPr lang="en-US" sz="1500" i="1"/>
                        <a:t>E</a:t>
                      </a:r>
                      <a:endParaRPr lang="en-US" sz="1500"/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|</a:t>
                      </a:r>
                      <a:r>
                        <a:rPr lang="en-US" sz="1500" i="1"/>
                        <a:t>O</a:t>
                      </a:r>
                      <a:r>
                        <a:rPr lang="en-US" sz="1500"/>
                        <a:t>-</a:t>
                      </a:r>
                      <a:r>
                        <a:rPr lang="en-US" sz="1500" i="1"/>
                        <a:t>E</a:t>
                      </a:r>
                      <a:r>
                        <a:rPr lang="en-US" sz="1500"/>
                        <a:t>|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|</a:t>
                      </a:r>
                      <a:r>
                        <a:rPr lang="en-US" sz="1500" i="1"/>
                        <a:t>O</a:t>
                      </a:r>
                      <a:r>
                        <a:rPr lang="en-US" sz="1500"/>
                        <a:t>‑</a:t>
                      </a:r>
                      <a:r>
                        <a:rPr lang="en-US" sz="1500" i="1"/>
                        <a:t>E</a:t>
                      </a:r>
                      <a:r>
                        <a:rPr lang="en-US" sz="1500"/>
                        <a:t>|</a:t>
                      </a:r>
                      <a:r>
                        <a:rPr lang="en-US" sz="1500" baseline="30000"/>
                        <a:t>2</a:t>
                      </a:r>
                      <a:r>
                        <a:rPr lang="en-US" sz="1500"/>
                        <a:t>/</a:t>
                      </a:r>
                      <a:r>
                        <a:rPr lang="en-US" sz="1500" i="1"/>
                        <a:t>E</a:t>
                      </a:r>
                      <a:endParaRPr lang="en-US" sz="1500"/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0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0.64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1.8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1.8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1.83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2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6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3.7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2.3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1.49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6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4.9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0.25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4.9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2.9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1.7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3.9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0.21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6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4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2.6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1.4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0.75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7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0.18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8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.7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.7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0.74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9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.7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1.35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921">
                <a:tc>
                  <a:txBody>
                    <a:bodyPr/>
                    <a:lstStyle/>
                    <a:p>
                      <a:r>
                        <a:rPr lang="en-US" sz="1500"/>
                        <a:t>10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.1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0.13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27471">
                <a:tc>
                  <a:txBody>
                    <a:bodyPr/>
                    <a:lstStyle/>
                    <a:p>
                      <a:r>
                        <a:rPr lang="en-US" sz="1500" dirty="0"/>
                        <a:t>Somme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25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i="1" dirty="0">
                          <a:latin typeface="Times New Roman"/>
                        </a:rPr>
                        <a:t>χ</a:t>
                      </a:r>
                      <a:r>
                        <a:rPr lang="el-GR" sz="1500" baseline="30000" dirty="0"/>
                        <a:t>2</a:t>
                      </a:r>
                      <a:r>
                        <a:rPr lang="el-GR" sz="1500" dirty="0"/>
                        <a:t>=9.3</a:t>
                      </a:r>
                    </a:p>
                  </a:txBody>
                  <a:tcPr marL="58069" marR="58069" marT="30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49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157E28-2682-4428-8A36-04843609EA2E}" type="slidenum">
              <a:rPr lang="fr-FR" altLang="fr-FR" sz="1400"/>
              <a:pPr/>
              <a:t>24</a:t>
            </a:fld>
            <a:endParaRPr lang="fr-FR" altLang="fr-FR" sz="1400"/>
          </a:p>
        </p:txBody>
      </p:sp>
      <p:graphicFrame>
        <p:nvGraphicFramePr>
          <p:cNvPr id="8" name="Espace réservé du contenu 4"/>
          <p:cNvGraphicFramePr>
            <a:graphicFrameLocks/>
          </p:cNvGraphicFramePr>
          <p:nvPr/>
        </p:nvGraphicFramePr>
        <p:xfrm>
          <a:off x="4286250" y="1571625"/>
          <a:ext cx="4357689" cy="2274886"/>
        </p:xfrm>
        <a:graphic>
          <a:graphicData uri="http://schemas.openxmlformats.org/drawingml/2006/table">
            <a:tbl>
              <a:tblPr/>
              <a:tblGrid>
                <a:gridCol w="73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12">
                <a:tc>
                  <a:txBody>
                    <a:bodyPr/>
                    <a:lstStyle/>
                    <a:p>
                      <a:r>
                        <a:rPr lang="en-US" sz="1500" dirty="0"/>
                        <a:t>Freq</a:t>
                      </a:r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Obs, </a:t>
                      </a:r>
                      <a:r>
                        <a:rPr lang="en-US" sz="1500" i="1"/>
                        <a:t>O</a:t>
                      </a:r>
                      <a:endParaRPr lang="en-US" sz="1500"/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Exp, </a:t>
                      </a:r>
                      <a:r>
                        <a:rPr lang="en-US" sz="1500" i="1"/>
                        <a:t>E</a:t>
                      </a:r>
                      <a:endParaRPr lang="en-US" sz="1500"/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|</a:t>
                      </a:r>
                      <a:r>
                        <a:rPr lang="en-US" sz="1500" i="1"/>
                        <a:t>O</a:t>
                      </a:r>
                      <a:r>
                        <a:rPr lang="en-US" sz="1500"/>
                        <a:t>-</a:t>
                      </a:r>
                      <a:r>
                        <a:rPr lang="en-US" sz="1500" i="1"/>
                        <a:t>E</a:t>
                      </a:r>
                      <a:r>
                        <a:rPr lang="en-US" sz="1500"/>
                        <a:t>|</a:t>
                      </a:r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|</a:t>
                      </a:r>
                      <a:r>
                        <a:rPr lang="en-US" sz="1500" i="1"/>
                        <a:t>O</a:t>
                      </a:r>
                      <a:r>
                        <a:rPr lang="en-US" sz="1500"/>
                        <a:t>‑</a:t>
                      </a:r>
                      <a:r>
                        <a:rPr lang="en-US" sz="1500" i="1"/>
                        <a:t>E</a:t>
                      </a:r>
                      <a:r>
                        <a:rPr lang="en-US" sz="1500"/>
                        <a:t>|</a:t>
                      </a:r>
                      <a:r>
                        <a:rPr lang="en-US" sz="1500" baseline="30000"/>
                        <a:t>2</a:t>
                      </a:r>
                      <a:r>
                        <a:rPr lang="en-US" sz="1500"/>
                        <a:t>/</a:t>
                      </a:r>
                      <a:r>
                        <a:rPr lang="en-US" sz="1500" i="1"/>
                        <a:t>E</a:t>
                      </a:r>
                      <a:endParaRPr lang="en-US" sz="1500"/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0-1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0,73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2-3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1,34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4-5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8,8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1,64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et +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0,54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642">
                <a:tc>
                  <a:txBody>
                    <a:bodyPr/>
                    <a:lstStyle/>
                    <a:p>
                      <a:r>
                        <a:rPr lang="en-US" sz="1500" dirty="0"/>
                        <a:t>Somme</a:t>
                      </a:r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25</a:t>
                      </a:r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 </a:t>
                      </a:r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 </a:t>
                      </a:r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i="1" dirty="0">
                          <a:latin typeface="Times New Roman"/>
                        </a:rPr>
                        <a:t>χ</a:t>
                      </a:r>
                      <a:r>
                        <a:rPr lang="el-GR" sz="1500" baseline="30000" dirty="0"/>
                        <a:t>2</a:t>
                      </a:r>
                      <a:r>
                        <a:rPr lang="el-GR" sz="1500" dirty="0"/>
                        <a:t>=</a:t>
                      </a:r>
                      <a:r>
                        <a:rPr lang="fr-FR" sz="1500" dirty="0"/>
                        <a:t>4,3</a:t>
                      </a:r>
                      <a:endParaRPr lang="el-GR" sz="1500" dirty="0"/>
                    </a:p>
                  </a:txBody>
                  <a:tcPr marL="58069" marR="58069" marT="30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541" name="ZoneTexte 8"/>
          <p:cNvSpPr txBox="1">
            <a:spLocks noChangeArrowheads="1"/>
          </p:cNvSpPr>
          <p:nvPr/>
        </p:nvSpPr>
        <p:spPr bwMode="auto">
          <a:xfrm>
            <a:off x="357188" y="5500688"/>
            <a:ext cx="496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Le nombre de degrés de liberté dans ce cas = 11‑1‑1=9,</a:t>
            </a:r>
          </a:p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parce que il y a 11 classes de fréquence. Le total est connu (‑1DF), </a:t>
            </a:r>
          </a:p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Et la moyenne a été estimée à partir de l’échantillon  (‑1DF).</a:t>
            </a:r>
            <a:r>
              <a:rPr lang="en-US" altLang="fr-FR" sz="1200"/>
              <a:t> </a:t>
            </a:r>
          </a:p>
          <a:p>
            <a:r>
              <a:rPr lang="en-US" altLang="fr-FR" sz="1200" i="1"/>
              <a:t>χ</a:t>
            </a:r>
            <a:r>
              <a:rPr lang="en-US" altLang="fr-FR" sz="1200" baseline="30000"/>
              <a:t>2</a:t>
            </a:r>
            <a:r>
              <a:rPr lang="en-US" altLang="fr-FR" sz="1200" baseline="-25000"/>
              <a:t>0.05,9</a:t>
            </a:r>
            <a:r>
              <a:rPr lang="en-US" altLang="fr-FR" sz="1200"/>
              <a:t>=</a:t>
            </a:r>
            <a:r>
              <a:rPr lang="en-US" altLang="fr-FR" sz="1200">
                <a:latin typeface="Arial" panose="020B0604020202020204" pitchFamily="34" charset="0"/>
                <a:cs typeface="Arial" panose="020B0604020202020204" pitchFamily="34" charset="0"/>
              </a:rPr>
              <a:t>16.9, donc, avec 9.3 on ne peut pas rejeter H</a:t>
            </a:r>
            <a:r>
              <a:rPr lang="en-US" altLang="fr-FR" sz="12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fr-FR" sz="1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42" name="ZoneTexte 9"/>
          <p:cNvSpPr txBox="1">
            <a:spLocks noChangeArrowheads="1"/>
          </p:cNvSpPr>
          <p:nvPr/>
        </p:nvSpPr>
        <p:spPr bwMode="auto">
          <a:xfrm>
            <a:off x="4175125" y="3929063"/>
            <a:ext cx="4935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Attention cependant, moins de 5 observations dans certaines classes!</a:t>
            </a:r>
          </a:p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On regroupe!</a:t>
            </a:r>
          </a:p>
          <a:p>
            <a:r>
              <a:rPr lang="en-US" altLang="fr-FR" sz="1200" i="1"/>
              <a:t>χ</a:t>
            </a:r>
            <a:r>
              <a:rPr lang="en-US" altLang="fr-FR" sz="1200" baseline="30000"/>
              <a:t>2</a:t>
            </a:r>
            <a:r>
              <a:rPr lang="en-US" altLang="fr-FR" sz="1200" baseline="-25000"/>
              <a:t>0.05,2</a:t>
            </a:r>
            <a:r>
              <a:rPr lang="en-US" altLang="fr-FR" sz="1200"/>
              <a:t>=</a:t>
            </a:r>
            <a:r>
              <a:rPr lang="en-US" altLang="fr-FR" sz="1200">
                <a:latin typeface="Arial" panose="020B0604020202020204" pitchFamily="34" charset="0"/>
                <a:cs typeface="Arial" panose="020B0604020202020204" pitchFamily="34" charset="0"/>
              </a:rPr>
              <a:t>6, donc, avec 4,3 on ne peut toujours pas rejeter H</a:t>
            </a:r>
            <a:r>
              <a:rPr lang="en-US" altLang="fr-FR" sz="12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fr-FR" sz="1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4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5"/>
          <p:cNvSpPr>
            <a:spLocks noChangeArrowheads="1"/>
          </p:cNvSpPr>
          <p:nvPr/>
        </p:nvSpPr>
        <p:spPr bwMode="auto">
          <a:xfrm>
            <a:off x="684213" y="3141663"/>
            <a:ext cx="7343775" cy="720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graphicFrame>
        <p:nvGraphicFramePr>
          <p:cNvPr id="4098" name="Object 24"/>
          <p:cNvGraphicFramePr>
            <a:graphicFrameLocks noChangeAspect="1"/>
          </p:cNvGraphicFramePr>
          <p:nvPr/>
        </p:nvGraphicFramePr>
        <p:xfrm>
          <a:off x="1249363" y="3141663"/>
          <a:ext cx="6210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Équation" r:id="rId4" imgW="2514600" imgH="266400" progId="Equation.3">
                  <p:embed/>
                </p:oleObj>
              </mc:Choice>
              <mc:Fallback>
                <p:oleObj name="Équation" r:id="rId4" imgW="2514600" imgH="2664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3141663"/>
                        <a:ext cx="62103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26"/>
          <p:cNvSpPr txBox="1">
            <a:spLocks noChangeArrowheads="1"/>
          </p:cNvSpPr>
          <p:nvPr/>
        </p:nvSpPr>
        <p:spPr bwMode="auto">
          <a:xfrm>
            <a:off x="663575" y="4167188"/>
            <a:ext cx="821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>
                <a:latin typeface="Arial" panose="020B0604020202020204" pitchFamily="34" charset="0"/>
              </a:rPr>
              <a:t>K est comparé avec des valeurs critiques issues de tables</a:t>
            </a:r>
          </a:p>
        </p:txBody>
      </p:sp>
      <p:sp>
        <p:nvSpPr>
          <p:cNvPr id="4101" name="Text Box 23"/>
          <p:cNvSpPr txBox="1">
            <a:spLocks noChangeArrowheads="1"/>
          </p:cNvSpPr>
          <p:nvPr/>
        </p:nvSpPr>
        <p:spPr bwMode="auto">
          <a:xfrm>
            <a:off x="519113" y="1143000"/>
            <a:ext cx="63595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latin typeface="Arial" panose="020B0604020202020204" pitchFamily="34" charset="0"/>
              </a:rPr>
              <a:t>Kolmogorov test</a:t>
            </a:r>
          </a:p>
          <a:p>
            <a:endParaRPr lang="fr-FR" altLang="fr-FR" b="1">
              <a:latin typeface="Arial" panose="020B0604020202020204" pitchFamily="34" charset="0"/>
            </a:endParaRPr>
          </a:p>
          <a:p>
            <a:r>
              <a:rPr lang="fr-FR" altLang="fr-FR">
                <a:latin typeface="Arial" panose="020B0604020202020204" pitchFamily="34" charset="0"/>
              </a:rPr>
              <a:t>H</a:t>
            </a:r>
            <a:r>
              <a:rPr lang="fr-FR" altLang="fr-FR" baseline="-25000">
                <a:latin typeface="Arial" panose="020B0604020202020204" pitchFamily="34" charset="0"/>
              </a:rPr>
              <a:t>0</a:t>
            </a:r>
            <a:r>
              <a:rPr lang="fr-FR" altLang="fr-FR">
                <a:latin typeface="Arial" panose="020B0604020202020204" pitchFamily="34" charset="0"/>
              </a:rPr>
              <a:t> : les données s’ajustent au modèle</a:t>
            </a:r>
          </a:p>
          <a:p>
            <a:r>
              <a:rPr lang="fr-FR" altLang="fr-FR">
                <a:latin typeface="Arial" panose="020B0604020202020204" pitchFamily="34" charset="0"/>
              </a:rPr>
              <a:t>H</a:t>
            </a:r>
            <a:r>
              <a:rPr lang="fr-FR" altLang="fr-FR" baseline="-25000">
                <a:latin typeface="Arial" panose="020B0604020202020204" pitchFamily="34" charset="0"/>
              </a:rPr>
              <a:t>1</a:t>
            </a:r>
            <a:r>
              <a:rPr lang="fr-FR" altLang="fr-FR">
                <a:latin typeface="Arial" panose="020B0604020202020204" pitchFamily="34" charset="0"/>
              </a:rPr>
              <a:t> : les données ne s’ajustent pas au modèle</a:t>
            </a:r>
          </a:p>
          <a:p>
            <a:endParaRPr lang="fr-FR" altLang="fr-FR">
              <a:latin typeface="Arial" panose="020B0604020202020204" pitchFamily="34" charset="0"/>
            </a:endParaRPr>
          </a:p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77928"/>
              </p:ext>
            </p:extLst>
          </p:nvPr>
        </p:nvGraphicFramePr>
        <p:xfrm>
          <a:off x="935670" y="764704"/>
          <a:ext cx="7272659" cy="760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Worksheet" r:id="rId4" imgW="5686543" imgH="6648585" progId="Excel.Sheet.8">
                  <p:embed/>
                </p:oleObj>
              </mc:Choice>
              <mc:Fallback>
                <p:oleObj name="Worksheet" r:id="rId4" imgW="5686543" imgH="6648585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670" y="764704"/>
                        <a:ext cx="7272659" cy="7604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27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27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40841"/>
            <a:ext cx="7228013" cy="3663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44189"/>
            <a:ext cx="4667250" cy="1114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461129"/>
            <a:ext cx="68294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31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28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28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36712"/>
            <a:ext cx="6829425" cy="27527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789040"/>
            <a:ext cx="50482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10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29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29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03883"/>
            <a:ext cx="7362825" cy="29432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709097"/>
            <a:ext cx="7228013" cy="36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A12C08-97A7-4A82-A3AA-4BC6F6617489}" type="slidenum">
              <a:rPr lang="fr-FR" altLang="fr-FR" sz="1400" b="0"/>
              <a:pPr eaLnBrk="1" hangingPunct="1"/>
              <a:t>3</a:t>
            </a:fld>
            <a:endParaRPr lang="fr-FR" altLang="fr-FR" sz="1400" b="0"/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229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Test non paramétrique de conformité de Kolmogorov Smirnov</a:t>
            </a:r>
          </a:p>
          <a:p>
            <a:pPr eaLnBrk="1" hangingPunct="1"/>
            <a:endParaRPr lang="fr-FR" altLang="fr-FR"/>
          </a:p>
          <a:p>
            <a:pPr eaLnBrk="1" hangingPunct="1"/>
            <a:r>
              <a:rPr lang="fr-FR" altLang="fr-FR" b="0"/>
              <a:t>Il consiste à calculer les différences existants entre les distributions de fréquences relatives cumulées de deux échantillons et à vérifier si la plus grande différence peut être fortuite ou pas (D</a:t>
            </a:r>
            <a:r>
              <a:rPr lang="fr-FR" altLang="fr-FR" b="0" baseline="-25000"/>
              <a:t>obs</a:t>
            </a:r>
            <a:r>
              <a:rPr lang="fr-FR" altLang="fr-FR" b="0"/>
              <a:t>).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2195513" y="2924175"/>
          <a:ext cx="41751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8" name="Equation" r:id="rId3" imgW="1993680" imgH="533160" progId="Equation.3">
                  <p:embed/>
                </p:oleObj>
              </mc:Choice>
              <mc:Fallback>
                <p:oleObj name="Equation" r:id="rId3" imgW="19936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924175"/>
                        <a:ext cx="41751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3851275" y="4292600"/>
            <a:ext cx="2995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0">
                <a:latin typeface="Times New Roman" panose="02020603050405020304" pitchFamily="18" charset="0"/>
              </a:rPr>
              <a:t>Pour au moins une valeur de </a:t>
            </a:r>
            <a:r>
              <a:rPr lang="fr-FR" altLang="fr-FR" sz="1800" b="0" i="1">
                <a:latin typeface="Times New Roman" panose="02020603050405020304" pitchFamily="18" charset="0"/>
              </a:rPr>
              <a:t>x</a:t>
            </a:r>
            <a:r>
              <a:rPr lang="fr-FR" altLang="fr-FR" sz="1800" b="0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 flipH="1" flipV="1">
            <a:off x="3346450" y="4076700"/>
            <a:ext cx="504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5580063" y="5589588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0"/>
              <a:t>Simple sur un exemple…</a:t>
            </a:r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>
                <a:solidFill>
                  <a:schemeClr val="bg1"/>
                </a:solidFill>
              </a:rPr>
              <a:t>Le test de Kolmogorov Smirnov</a:t>
            </a:r>
            <a:endParaRPr lang="fr-FR" alt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3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30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30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28176"/>
            <a:ext cx="7924800" cy="2733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00603"/>
            <a:ext cx="7353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97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31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31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6847313" cy="3663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62567"/>
            <a:ext cx="7400925" cy="619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3772129"/>
            <a:ext cx="6847313" cy="36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49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32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32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2857500" cy="628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88840"/>
            <a:ext cx="6847313" cy="36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1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33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33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3790950" cy="21240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140968"/>
            <a:ext cx="8215465" cy="43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42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34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34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02481"/>
            <a:ext cx="3781425" cy="2552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35" y="3667703"/>
            <a:ext cx="40386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06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35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35</a:t>
            </a:fld>
            <a:endParaRPr lang="en-US" altLang="fr-FR" sz="140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quadrat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76872"/>
            <a:ext cx="4229100" cy="12763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27784" y="42210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29&gt;&gt;1!!</a:t>
            </a:r>
          </a:p>
        </p:txBody>
      </p:sp>
    </p:spTree>
    <p:extLst>
      <p:ext uri="{BB962C8B-B14F-4D97-AF65-F5344CB8AC3E}">
        <p14:creationId xmlns:p14="http://schemas.microsoft.com/office/powerpoint/2010/main" val="4016252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71563"/>
            <a:ext cx="8153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Faiblesses de l’analyse </a:t>
            </a:r>
            <a:r>
              <a:rPr lang="fr-FR" alt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Quadrat</a:t>
            </a: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résultats dépendent de la taille et de l’orientation des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quadrats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faut tester différentes tailles (ou orientations) </a:t>
            </a:r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071813"/>
            <a:ext cx="455295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 30" descr="100_30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000375"/>
            <a:ext cx="2071687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  <p:extLst>
      <p:ext uri="{BB962C8B-B14F-4D97-AF65-F5344CB8AC3E}">
        <p14:creationId xmlns:p14="http://schemas.microsoft.com/office/powerpoint/2010/main" val="1624504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00063" y="1071563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b="1" kern="0" dirty="0">
                <a:latin typeface="Arial" pitchFamily="34" charset="0"/>
                <a:cs typeface="Arial" pitchFamily="34" charset="0"/>
              </a:rPr>
              <a:t>Faiblesses de l’analyse </a:t>
            </a:r>
            <a:r>
              <a:rPr lang="fr-FR" b="1" kern="0" dirty="0" err="1">
                <a:latin typeface="Arial" pitchFamily="34" charset="0"/>
                <a:cs typeface="Arial" pitchFamily="34" charset="0"/>
              </a:rPr>
              <a:t>Quadrat</a:t>
            </a:r>
            <a:br>
              <a:rPr lang="fr-FR" b="1" kern="0" dirty="0">
                <a:latin typeface="Arial" pitchFamily="34" charset="0"/>
                <a:cs typeface="Arial" pitchFamily="34" charset="0"/>
              </a:rPr>
            </a:br>
            <a:br>
              <a:rPr lang="fr-FR" b="1" kern="0" dirty="0">
                <a:latin typeface="Arial" pitchFamily="34" charset="0"/>
                <a:cs typeface="Arial" pitchFamily="34" charset="0"/>
              </a:rPr>
            </a:br>
            <a:endParaRPr lang="fr-FR" b="1" kern="0" dirty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kern="0" dirty="0">
                <a:latin typeface="Arial" pitchFamily="34" charset="0"/>
                <a:cs typeface="Arial" pitchFamily="34" charset="0"/>
              </a:rPr>
              <a:t>C’est une mesure de la dispersion et non du pattern parce qu’elle est basée sur la densité et non sur leur relation les uns avec les autres.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fr-FR" kern="0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2000" kern="0" dirty="0">
                <a:latin typeface="Arial" pitchFamily="34" charset="0"/>
                <a:cs typeface="Arial" pitchFamily="34" charset="0"/>
              </a:rPr>
              <a:t>Par exemple l’analyse </a:t>
            </a:r>
            <a:r>
              <a:rPr lang="fr-FR" sz="2000" kern="0" dirty="0" err="1">
                <a:latin typeface="Arial" pitchFamily="34" charset="0"/>
                <a:cs typeface="Arial" pitchFamily="34" charset="0"/>
              </a:rPr>
              <a:t>Quadrat</a:t>
            </a:r>
            <a:r>
              <a:rPr lang="fr-FR" sz="2000" kern="0" dirty="0">
                <a:latin typeface="Arial" pitchFamily="34" charset="0"/>
                <a:cs typeface="Arial" pitchFamily="34" charset="0"/>
              </a:rPr>
              <a:t> ne peut pas distinguer ces deux patterns.</a:t>
            </a:r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B75BA3-2D90-4FDC-99EB-D3AD0F1006DE}" type="slidenum">
              <a:rPr lang="fr-FR" altLang="fr-FR" sz="1400"/>
              <a:pPr/>
              <a:t>37</a:t>
            </a:fld>
            <a:endParaRPr lang="fr-FR" altLang="fr-FR" sz="1400"/>
          </a:p>
        </p:txBody>
      </p:sp>
      <p:sp>
        <p:nvSpPr>
          <p:cNvPr id="19460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6405DA-B0AD-4F2C-9BEA-37A0A3C7F097}" type="slidenum">
              <a:rPr lang="en-US" altLang="fr-FR" sz="1400"/>
              <a:pPr algn="r"/>
              <a:t>37</a:t>
            </a:fld>
            <a:endParaRPr lang="en-US" altLang="fr-FR" sz="140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000500"/>
            <a:ext cx="22098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quadrat</a:t>
            </a:r>
          </a:p>
        </p:txBody>
      </p:sp>
    </p:spTree>
    <p:extLst>
      <p:ext uri="{BB962C8B-B14F-4D97-AF65-F5344CB8AC3E}">
        <p14:creationId xmlns:p14="http://schemas.microsoft.com/office/powerpoint/2010/main" val="2521938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876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Utilise la distance entre les points.</a:t>
            </a:r>
            <a:b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Compare la distance moyenne observée entre chaque point et son plus proche voisin avec la distance moyenne attendue si la distribution était aléatoire.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95" y="2564904"/>
            <a:ext cx="8136036" cy="385591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876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NNI=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moyenne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moyenne attendue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Pour aléatoire,      NNI = 1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Pour cluster,    NNI = 0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Pour uniforme,   NNI = 2.149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Nous pouvons utiliser un test sur la loi normale pour voir si la distribution observée est différente de ce que produirait le hasard.</a:t>
            </a:r>
          </a:p>
          <a:p>
            <a:pPr eaLnBrk="1" hangingPunct="1">
              <a:lnSpc>
                <a:spcPct val="90000"/>
              </a:lnSpc>
            </a:pP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Z   =    </a:t>
            </a:r>
            <a:r>
              <a:rPr lang="fr-FR" altLang="fr-FR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fr-FR" altLang="fr-FR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.     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Ecart type</a:t>
            </a:r>
          </a:p>
        </p:txBody>
      </p:sp>
      <p:pic>
        <p:nvPicPr>
          <p:cNvPr id="20483" name="Picture 5" descr="52-02-DispersionPatterns-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1" y="4600423"/>
            <a:ext cx="3031182" cy="210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</p:spTree>
    <p:extLst>
      <p:ext uri="{BB962C8B-B14F-4D97-AF65-F5344CB8AC3E}">
        <p14:creationId xmlns:p14="http://schemas.microsoft.com/office/powerpoint/2010/main" val="315287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72FC9A-C0E5-41BF-AF9A-4C0063F716CE}" type="slidenum">
              <a:rPr lang="fr-FR" altLang="fr-FR" sz="1400" b="0"/>
              <a:pPr eaLnBrk="1" hangingPunct="1"/>
              <a:t>4</a:t>
            </a:fld>
            <a:endParaRPr lang="fr-FR" altLang="fr-FR" sz="1400" b="0"/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447675" y="981075"/>
            <a:ext cx="416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Domaine vital de l’ours noir (F &amp; M)</a:t>
            </a:r>
          </a:p>
        </p:txBody>
      </p:sp>
      <p:graphicFrame>
        <p:nvGraphicFramePr>
          <p:cNvPr id="116741" name="Group 5"/>
          <p:cNvGraphicFramePr>
            <a:graphicFrameLocks noGrp="1"/>
          </p:cNvGraphicFramePr>
          <p:nvPr/>
        </p:nvGraphicFramePr>
        <p:xfrm>
          <a:off x="5940425" y="1052513"/>
          <a:ext cx="2303463" cy="4664075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Sexe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Domaine vital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(km</a:t>
                      </a:r>
                      <a:r>
                        <a:rPr kumimoji="0" lang="fr-F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54" name="Text Box 16"/>
          <p:cNvSpPr txBox="1">
            <a:spLocks noChangeArrowheads="1"/>
          </p:cNvSpPr>
          <p:nvPr/>
        </p:nvSpPr>
        <p:spPr bwMode="auto">
          <a:xfrm>
            <a:off x="447675" y="1870075"/>
            <a:ext cx="52038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Question</a:t>
            </a:r>
            <a:r>
              <a:rPr lang="fr-FR" altLang="fr-FR" b="0"/>
              <a:t>: L’étendue du domaine vital des ours noirs males est-elle différente de celle du domaine des femelles?</a:t>
            </a:r>
          </a:p>
          <a:p>
            <a:pPr eaLnBrk="1" hangingPunct="1"/>
            <a:endParaRPr lang="fr-FR" altLang="fr-FR" b="0"/>
          </a:p>
          <a:p>
            <a:pPr eaLnBrk="1" hangingPunct="1"/>
            <a:r>
              <a:rPr lang="fr-FR" altLang="fr-FR"/>
              <a:t>Hypothèses</a:t>
            </a:r>
            <a:r>
              <a:rPr lang="fr-FR" altLang="fr-FR" b="0"/>
              <a:t>: </a:t>
            </a:r>
          </a:p>
        </p:txBody>
      </p:sp>
      <p:graphicFrame>
        <p:nvGraphicFramePr>
          <p:cNvPr id="39938" name="Object 17"/>
          <p:cNvGraphicFramePr>
            <a:graphicFrameLocks noChangeAspect="1"/>
          </p:cNvGraphicFramePr>
          <p:nvPr/>
        </p:nvGraphicFramePr>
        <p:xfrm>
          <a:off x="558800" y="3644900"/>
          <a:ext cx="42814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2" name="Equation" r:id="rId3" imgW="2044440" imgH="533160" progId="Equation.3">
                  <p:embed/>
                </p:oleObj>
              </mc:Choice>
              <mc:Fallback>
                <p:oleObj name="Equation" r:id="rId3" imgW="20444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644900"/>
                        <a:ext cx="4281488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Text Box 18"/>
          <p:cNvSpPr txBox="1">
            <a:spLocks noChangeArrowheads="1"/>
          </p:cNvSpPr>
          <p:nvPr/>
        </p:nvSpPr>
        <p:spPr bwMode="auto">
          <a:xfrm>
            <a:off x="684213" y="4730750"/>
            <a:ext cx="2995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0">
                <a:latin typeface="Times New Roman" panose="02020603050405020304" pitchFamily="18" charset="0"/>
              </a:rPr>
              <a:t>Pour au moins une valeur de </a:t>
            </a:r>
            <a:r>
              <a:rPr lang="fr-FR" altLang="fr-FR" sz="1800" b="0" i="1">
                <a:latin typeface="Times New Roman" panose="02020603050405020304" pitchFamily="18" charset="0"/>
              </a:rPr>
              <a:t>x</a:t>
            </a:r>
            <a:r>
              <a:rPr lang="fr-FR" altLang="fr-FR" sz="1800" b="0" i="1" baseline="-250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9956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>
                <a:solidFill>
                  <a:schemeClr val="bg1"/>
                </a:solidFill>
              </a:rPr>
              <a:t>Le test de Kolmogorov Smirnov</a:t>
            </a:r>
            <a:endParaRPr lang="fr-FR" alt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83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97BCBB-9EB2-460B-98C6-5A03A0D0DABD}" type="slidenum">
              <a:rPr lang="en-US" altLang="fr-FR" sz="1400"/>
              <a:pPr/>
              <a:t>40</a:t>
            </a:fld>
            <a:endParaRPr lang="en-US" altLang="fr-FR" sz="1400"/>
          </a:p>
        </p:txBody>
      </p:sp>
      <p:grpSp>
        <p:nvGrpSpPr>
          <p:cNvPr id="6149" name="Group 14"/>
          <p:cNvGrpSpPr>
            <a:grpSpLocks/>
          </p:cNvGrpSpPr>
          <p:nvPr/>
        </p:nvGrpSpPr>
        <p:grpSpPr bwMode="auto">
          <a:xfrm>
            <a:off x="533400" y="4557713"/>
            <a:ext cx="6705600" cy="1233487"/>
            <a:chOff x="336" y="2871"/>
            <a:chExt cx="4224" cy="777"/>
          </a:xfrm>
        </p:grpSpPr>
        <p:graphicFrame>
          <p:nvGraphicFramePr>
            <p:cNvPr id="6146" name="Object 0"/>
            <p:cNvGraphicFramePr>
              <a:graphicFrameLocks noChangeAspect="1"/>
            </p:cNvGraphicFramePr>
            <p:nvPr/>
          </p:nvGraphicFramePr>
          <p:xfrm>
            <a:off x="336" y="2880"/>
            <a:ext cx="3444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" name="Bitmap Image" r:id="rId4" imgW="5466667" imgH="1219370" progId="Paint.Picture">
                    <p:embed/>
                  </p:oleObj>
                </mc:Choice>
                <mc:Fallback>
                  <p:oleObj name="Bitmap Image" r:id="rId4" imgW="5466667" imgH="1219370" progId="Paint.Picture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880"/>
                          <a:ext cx="3444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1"/>
            <p:cNvGraphicFramePr>
              <a:graphicFrameLocks noChangeAspect="1"/>
            </p:cNvGraphicFramePr>
            <p:nvPr/>
          </p:nvGraphicFramePr>
          <p:xfrm>
            <a:off x="3792" y="3072"/>
            <a:ext cx="768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8" name="Equation" r:id="rId6" imgW="685800" imgH="431640" progId="Equation.3">
                    <p:embed/>
                  </p:oleObj>
                </mc:Choice>
                <mc:Fallback>
                  <p:oleObj name="Equation" r:id="rId6" imgW="685800" imgH="43164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3072"/>
                          <a:ext cx="768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1670" y="2871"/>
              <a:ext cx="9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1600"/>
                <a:t>(Standard error)</a:t>
              </a:r>
            </a:p>
          </p:txBody>
        </p:sp>
      </p:grpSp>
      <p:pic>
        <p:nvPicPr>
          <p:cNvPr id="615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029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19325"/>
            <a:ext cx="4638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6465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49815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533400" y="4114800"/>
            <a:ext cx="69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Test</a:t>
            </a:r>
          </a:p>
        </p:txBody>
      </p:sp>
      <p:sp>
        <p:nvSpPr>
          <p:cNvPr id="615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66A966-B9F5-4EF0-A1AD-BAADE904C4B9}" type="slidenum">
              <a:rPr lang="en-US" altLang="en-US" sz="1400"/>
              <a:pPr/>
              <a:t>41</a:t>
            </a:fld>
            <a:endParaRPr lang="en-US" altLang="en-US" sz="140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28688"/>
            <a:ext cx="6553200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1468DC-B1EB-4E3B-9548-1661F036B77D}" type="slidenum">
              <a:rPr lang="en-US" altLang="en-US" sz="1400"/>
              <a:pPr/>
              <a:t>42</a:t>
            </a:fld>
            <a:endParaRPr lang="en-US" altLang="en-US" sz="140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928688"/>
            <a:ext cx="8305800" cy="5673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 sz="1800">
                <a:latin typeface="Arial" panose="020B0604020202020204" pitchFamily="34" charset="0"/>
                <a:cs typeface="Arial" panose="020B0604020202020204" pitchFamily="34" charset="0"/>
              </a:rPr>
              <a:t>Calculer la distance (euclidienne) de chaque point a son plus proche voisin, en calculant l’hypothénuse du triangle</a:t>
            </a:r>
          </a:p>
          <a:p>
            <a:pPr eaLnBrk="1" hangingPunct="1">
              <a:lnSpc>
                <a:spcPct val="90000"/>
              </a:lnSpc>
            </a:pPr>
            <a:endParaRPr lang="en-US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r-FR" sz="1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r-FR" sz="1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38350" y="1524000"/>
          <a:ext cx="34655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Équation" r:id="rId4" imgW="1917360" imgH="279360" progId="Equation.3">
                  <p:embed/>
                </p:oleObj>
              </mc:Choice>
              <mc:Fallback>
                <p:oleObj name="Équation" r:id="rId4" imgW="19173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524000"/>
                        <a:ext cx="34655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1" name="Group 99"/>
          <p:cNvGraphicFramePr>
            <a:graphicFrameLocks noGrp="1"/>
          </p:cNvGraphicFramePr>
          <p:nvPr>
            <p:ph sz="quarter" idx="3"/>
          </p:nvPr>
        </p:nvGraphicFramePr>
        <p:xfrm>
          <a:off x="1752600" y="2209800"/>
          <a:ext cx="5029200" cy="3413616"/>
        </p:xfrm>
        <a:graphic>
          <a:graphicData uri="http://schemas.openxmlformats.org/drawingml/2006/table">
            <a:tbl>
              <a:tblPr/>
              <a:tblGrid>
                <a:gridCol w="100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Site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13.12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171" name="Object 73"/>
          <p:cNvGraphicFramePr>
            <a:graphicFrameLocks noChangeAspect="1"/>
          </p:cNvGraphicFramePr>
          <p:nvPr/>
        </p:nvGraphicFramePr>
        <p:xfrm>
          <a:off x="3714750" y="5643563"/>
          <a:ext cx="33829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Équation" r:id="rId6" imgW="1790640" imgH="431640" progId="Equation.3">
                  <p:embed/>
                </p:oleObj>
              </mc:Choice>
              <mc:Fallback>
                <p:oleObj name="Équation" r:id="rId6" imgW="1790640" imgH="43164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5643563"/>
                        <a:ext cx="338296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6" name="ZoneTexte 8"/>
          <p:cNvSpPr txBox="1">
            <a:spLocks noChangeArrowheads="1"/>
          </p:cNvSpPr>
          <p:nvPr/>
        </p:nvSpPr>
        <p:spPr bwMode="auto">
          <a:xfrm>
            <a:off x="1071563" y="5929313"/>
            <a:ext cx="2270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600">
                <a:latin typeface="Arial" panose="020B0604020202020204" pitchFamily="34" charset="0"/>
                <a:cs typeface="Arial" panose="020B0604020202020204" pitchFamily="34" charset="0"/>
              </a:rPr>
              <a:t>Distance moyenne obs</a:t>
            </a:r>
          </a:p>
        </p:txBody>
      </p:sp>
      <p:sp>
        <p:nvSpPr>
          <p:cNvPr id="723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6BD1B5-1AE6-4D94-BE7F-D0D236B5E9D4}" type="slidenum">
              <a:rPr lang="en-US" altLang="en-US" sz="1400"/>
              <a:pPr/>
              <a:t>43</a:t>
            </a:fld>
            <a:endParaRPr lang="en-US" altLang="en-US" sz="140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85813" y="1357313"/>
          <a:ext cx="386556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Équation" r:id="rId4" imgW="1968480" imgH="444240" progId="Equation.3">
                  <p:embed/>
                </p:oleObj>
              </mc:Choice>
              <mc:Fallback>
                <p:oleObj name="Équation" r:id="rId4" imgW="196848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357313"/>
                        <a:ext cx="3865562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1071563" y="4000500"/>
          <a:ext cx="30892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Équation" r:id="rId6" imgW="1676160" imgH="520560" progId="Equation.3">
                  <p:embed/>
                </p:oleObj>
              </mc:Choice>
              <mc:Fallback>
                <p:oleObj name="Équation" r:id="rId6" imgW="167616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000500"/>
                        <a:ext cx="30892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11"/>
          <p:cNvSpPr>
            <a:spLocks noChangeShapeType="1"/>
          </p:cNvSpPr>
          <p:nvPr/>
        </p:nvSpPr>
        <p:spPr bwMode="auto">
          <a:xfrm>
            <a:off x="7772400" y="17526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8077200" y="5715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0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80772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1</a:t>
            </a:r>
          </a:p>
        </p:txBody>
      </p:sp>
      <p:sp>
        <p:nvSpPr>
          <p:cNvPr id="8200" name="Line 14"/>
          <p:cNvSpPr>
            <a:spLocks noChangeShapeType="1"/>
          </p:cNvSpPr>
          <p:nvPr/>
        </p:nvSpPr>
        <p:spPr bwMode="auto">
          <a:xfrm>
            <a:off x="7772400" y="5943600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1" name="Line 15"/>
          <p:cNvSpPr>
            <a:spLocks noChangeShapeType="1"/>
          </p:cNvSpPr>
          <p:nvPr/>
        </p:nvSpPr>
        <p:spPr bwMode="auto">
          <a:xfrm>
            <a:off x="7772400" y="1752600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2" name="Line 16"/>
          <p:cNvSpPr>
            <a:spLocks noChangeShapeType="1"/>
          </p:cNvSpPr>
          <p:nvPr/>
        </p:nvSpPr>
        <p:spPr bwMode="auto">
          <a:xfrm>
            <a:off x="7772400" y="3962400"/>
            <a:ext cx="7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7924800" y="16002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2.15</a:t>
            </a: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5410200" y="5715000"/>
            <a:ext cx="2044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latin typeface="Arial" panose="020B0604020202020204" pitchFamily="34" charset="0"/>
                <a:cs typeface="Arial" panose="020B0604020202020204" pitchFamily="34" charset="0"/>
              </a:rPr>
              <a:t>Parfaitement groupé</a:t>
            </a:r>
          </a:p>
        </p:txBody>
      </p:sp>
      <p:sp>
        <p:nvSpPr>
          <p:cNvPr id="8205" name="Text Box 19"/>
          <p:cNvSpPr txBox="1">
            <a:spLocks noChangeArrowheads="1"/>
          </p:cNvSpPr>
          <p:nvPr/>
        </p:nvSpPr>
        <p:spPr bwMode="auto">
          <a:xfrm>
            <a:off x="5364163" y="3733800"/>
            <a:ext cx="2030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latin typeface="Arial" panose="020B0604020202020204" pitchFamily="34" charset="0"/>
                <a:cs typeface="Arial" panose="020B0604020202020204" pitchFamily="34" charset="0"/>
              </a:rPr>
              <a:t>Totalement aléatoire</a:t>
            </a:r>
          </a:p>
        </p:txBody>
      </p:sp>
      <p:sp>
        <p:nvSpPr>
          <p:cNvPr id="8206" name="Text Box 20"/>
          <p:cNvSpPr txBox="1">
            <a:spLocks noChangeArrowheads="1"/>
          </p:cNvSpPr>
          <p:nvPr/>
        </p:nvSpPr>
        <p:spPr bwMode="auto">
          <a:xfrm>
            <a:off x="5364163" y="1600200"/>
            <a:ext cx="2179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latin typeface="Arial" panose="020B0604020202020204" pitchFamily="34" charset="0"/>
                <a:cs typeface="Arial" panose="020B0604020202020204" pitchFamily="34" charset="0"/>
              </a:rPr>
              <a:t>Parfaitement dispersé</a:t>
            </a:r>
          </a:p>
        </p:txBody>
      </p:sp>
      <p:sp>
        <p:nvSpPr>
          <p:cNvPr id="8207" name="Text Box 21"/>
          <p:cNvSpPr txBox="1">
            <a:spLocks noChangeArrowheads="1"/>
          </p:cNvSpPr>
          <p:nvPr/>
        </p:nvSpPr>
        <p:spPr bwMode="auto">
          <a:xfrm>
            <a:off x="5364163" y="2590800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dispersé </a:t>
            </a:r>
          </a:p>
          <a:p>
            <a:r>
              <a:rPr lang="en-US" altLang="fr-FR" sz="160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qu’aléatoire</a:t>
            </a:r>
          </a:p>
        </p:txBody>
      </p:sp>
      <p:sp>
        <p:nvSpPr>
          <p:cNvPr id="8208" name="Text Box 22"/>
          <p:cNvSpPr txBox="1">
            <a:spLocks noChangeArrowheads="1"/>
          </p:cNvSpPr>
          <p:nvPr/>
        </p:nvSpPr>
        <p:spPr bwMode="auto">
          <a:xfrm>
            <a:off x="5364163" y="4648200"/>
            <a:ext cx="1335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60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groupé </a:t>
            </a:r>
          </a:p>
          <a:p>
            <a:r>
              <a:rPr lang="en-US" altLang="fr-FR" sz="160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qu’aléatoire</a:t>
            </a:r>
          </a:p>
        </p:txBody>
      </p:sp>
      <p:sp>
        <p:nvSpPr>
          <p:cNvPr id="8209" name="AutoShape 23"/>
          <p:cNvSpPr>
            <a:spLocks/>
          </p:cNvSpPr>
          <p:nvPr/>
        </p:nvSpPr>
        <p:spPr bwMode="auto">
          <a:xfrm>
            <a:off x="7543800" y="1828800"/>
            <a:ext cx="76200" cy="2057400"/>
          </a:xfrm>
          <a:prstGeom prst="leftBrace">
            <a:avLst>
              <a:gd name="adj1" fmla="val 2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8210" name="AutoShape 24"/>
          <p:cNvSpPr>
            <a:spLocks/>
          </p:cNvSpPr>
          <p:nvPr/>
        </p:nvSpPr>
        <p:spPr bwMode="auto">
          <a:xfrm>
            <a:off x="7543800" y="3962400"/>
            <a:ext cx="152400" cy="1905000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821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Group 17"/>
          <p:cNvGrpSpPr>
            <a:grpSpLocks/>
          </p:cNvGrpSpPr>
          <p:nvPr/>
        </p:nvGrpSpPr>
        <p:grpSpPr bwMode="auto">
          <a:xfrm>
            <a:off x="228600" y="1793875"/>
            <a:ext cx="2468563" cy="4724400"/>
            <a:chOff x="144" y="0"/>
            <a:chExt cx="1555" cy="2976"/>
          </a:xfrm>
        </p:grpSpPr>
        <p:graphicFrame>
          <p:nvGraphicFramePr>
            <p:cNvPr id="9220" name="Object 2"/>
            <p:cNvGraphicFramePr>
              <a:graphicFrameLocks noChangeAspect="1"/>
            </p:cNvGraphicFramePr>
            <p:nvPr/>
          </p:nvGraphicFramePr>
          <p:xfrm>
            <a:off x="192" y="0"/>
            <a:ext cx="1507" cy="2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3" name="Worksheet" r:id="rId4" imgW="1838554" imgH="3572256" progId="Excel.Sheet.8">
                    <p:embed/>
                  </p:oleObj>
                </mc:Choice>
                <mc:Fallback>
                  <p:oleObj name="Worksheet" r:id="rId4" imgW="1838554" imgH="3572256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0"/>
                          <a:ext cx="1507" cy="2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01" name="Rectangle 8"/>
            <p:cNvSpPr>
              <a:spLocks noChangeArrowheads="1"/>
            </p:cNvSpPr>
            <p:nvPr/>
          </p:nvSpPr>
          <p:spPr bwMode="auto">
            <a:xfrm>
              <a:off x="192" y="2784"/>
              <a:ext cx="336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800"/>
                <a:t>NNI</a:t>
              </a:r>
            </a:p>
          </p:txBody>
        </p:sp>
        <p:sp>
          <p:nvSpPr>
            <p:cNvPr id="9302" name="Rectangle 11"/>
            <p:cNvSpPr>
              <a:spLocks noChangeArrowheads="1"/>
            </p:cNvSpPr>
            <p:nvPr/>
          </p:nvSpPr>
          <p:spPr bwMode="auto">
            <a:xfrm>
              <a:off x="144" y="1920"/>
              <a:ext cx="72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400"/>
                <a:t>Mean distance</a:t>
              </a:r>
            </a:p>
          </p:txBody>
        </p:sp>
      </p:grpSp>
      <p:grpSp>
        <p:nvGrpSpPr>
          <p:cNvPr id="9222" name="Group 18"/>
          <p:cNvGrpSpPr>
            <a:grpSpLocks/>
          </p:cNvGrpSpPr>
          <p:nvPr/>
        </p:nvGrpSpPr>
        <p:grpSpPr bwMode="auto">
          <a:xfrm>
            <a:off x="3200400" y="1717675"/>
            <a:ext cx="2468563" cy="4724400"/>
            <a:chOff x="2045" y="0"/>
            <a:chExt cx="1555" cy="2976"/>
          </a:xfrm>
        </p:grpSpPr>
        <p:graphicFrame>
          <p:nvGraphicFramePr>
            <p:cNvPr id="9219" name="Object 3"/>
            <p:cNvGraphicFramePr>
              <a:graphicFrameLocks noChangeAspect="1"/>
            </p:cNvGraphicFramePr>
            <p:nvPr/>
          </p:nvGraphicFramePr>
          <p:xfrm>
            <a:off x="2045" y="0"/>
            <a:ext cx="1555" cy="2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4" name="Worksheet" r:id="rId6" imgW="1838554" imgH="3572256" progId="Excel.Sheet.8">
                    <p:embed/>
                  </p:oleObj>
                </mc:Choice>
                <mc:Fallback>
                  <p:oleObj name="Worksheet" r:id="rId6" imgW="1838554" imgH="3572256" progId="Excel.Shee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" y="0"/>
                          <a:ext cx="1555" cy="2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99" name="Rectangle 10"/>
            <p:cNvSpPr>
              <a:spLocks noChangeArrowheads="1"/>
            </p:cNvSpPr>
            <p:nvPr/>
          </p:nvSpPr>
          <p:spPr bwMode="auto">
            <a:xfrm>
              <a:off x="2064" y="2784"/>
              <a:ext cx="347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800"/>
                <a:t>NNI</a:t>
              </a:r>
            </a:p>
          </p:txBody>
        </p:sp>
        <p:sp>
          <p:nvSpPr>
            <p:cNvPr id="9300" name="Rectangle 12"/>
            <p:cNvSpPr>
              <a:spLocks noChangeArrowheads="1"/>
            </p:cNvSpPr>
            <p:nvPr/>
          </p:nvSpPr>
          <p:spPr bwMode="auto">
            <a:xfrm>
              <a:off x="2064" y="1920"/>
              <a:ext cx="743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400"/>
                <a:t>Mean distance</a:t>
              </a:r>
            </a:p>
          </p:txBody>
        </p:sp>
      </p:grpSp>
      <p:grpSp>
        <p:nvGrpSpPr>
          <p:cNvPr id="9223" name="Group 19"/>
          <p:cNvGrpSpPr>
            <a:grpSpLocks/>
          </p:cNvGrpSpPr>
          <p:nvPr/>
        </p:nvGrpSpPr>
        <p:grpSpPr bwMode="auto">
          <a:xfrm>
            <a:off x="6019800" y="1717675"/>
            <a:ext cx="2392363" cy="4724400"/>
            <a:chOff x="3725" y="0"/>
            <a:chExt cx="1507" cy="2976"/>
          </a:xfrm>
        </p:grpSpPr>
        <p:graphicFrame>
          <p:nvGraphicFramePr>
            <p:cNvPr id="9218" name="Object 4"/>
            <p:cNvGraphicFramePr>
              <a:graphicFrameLocks noChangeAspect="1"/>
            </p:cNvGraphicFramePr>
            <p:nvPr/>
          </p:nvGraphicFramePr>
          <p:xfrm>
            <a:off x="3725" y="0"/>
            <a:ext cx="1507" cy="2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5" name="Worksheet" r:id="rId8" imgW="1838706" imgH="3572256" progId="Excel.Sheet.8">
                    <p:embed/>
                  </p:oleObj>
                </mc:Choice>
                <mc:Fallback>
                  <p:oleObj name="Worksheet" r:id="rId8" imgW="1838706" imgH="3572256" progId="Excel.Shee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5" y="0"/>
                          <a:ext cx="1507" cy="2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97" name="Rectangle 9"/>
            <p:cNvSpPr>
              <a:spLocks noChangeArrowheads="1"/>
            </p:cNvSpPr>
            <p:nvPr/>
          </p:nvSpPr>
          <p:spPr bwMode="auto">
            <a:xfrm>
              <a:off x="3744" y="2784"/>
              <a:ext cx="336" cy="19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800"/>
                <a:t>NNI</a:t>
              </a:r>
            </a:p>
          </p:txBody>
        </p:sp>
        <p:sp>
          <p:nvSpPr>
            <p:cNvPr id="9298" name="Rectangle 13"/>
            <p:cNvSpPr>
              <a:spLocks noChangeArrowheads="1"/>
            </p:cNvSpPr>
            <p:nvPr/>
          </p:nvSpPr>
          <p:spPr bwMode="auto">
            <a:xfrm>
              <a:off x="3744" y="1920"/>
              <a:ext cx="720" cy="19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1400"/>
                <a:t>Mean distance</a:t>
              </a:r>
            </a:p>
          </p:txBody>
        </p:sp>
      </p:grpSp>
      <p:grpSp>
        <p:nvGrpSpPr>
          <p:cNvPr id="9224" name="Group 96"/>
          <p:cNvGrpSpPr>
            <a:grpSpLocks/>
          </p:cNvGrpSpPr>
          <p:nvPr/>
        </p:nvGrpSpPr>
        <p:grpSpPr bwMode="auto">
          <a:xfrm>
            <a:off x="457200" y="588963"/>
            <a:ext cx="704850" cy="1255712"/>
            <a:chOff x="288" y="144"/>
            <a:chExt cx="444" cy="791"/>
          </a:xfrm>
        </p:grpSpPr>
        <p:sp>
          <p:nvSpPr>
            <p:cNvPr id="9276" name="Rectangle 21"/>
            <p:cNvSpPr>
              <a:spLocks noChangeArrowheads="1"/>
            </p:cNvSpPr>
            <p:nvPr/>
          </p:nvSpPr>
          <p:spPr bwMode="auto">
            <a:xfrm>
              <a:off x="288" y="144"/>
              <a:ext cx="444" cy="7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7" name="Oval 22"/>
            <p:cNvSpPr>
              <a:spLocks noChangeArrowheads="1"/>
            </p:cNvSpPr>
            <p:nvPr/>
          </p:nvSpPr>
          <p:spPr bwMode="auto">
            <a:xfrm>
              <a:off x="360" y="188"/>
              <a:ext cx="28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8" name="Oval 23"/>
            <p:cNvSpPr>
              <a:spLocks noChangeArrowheads="1"/>
            </p:cNvSpPr>
            <p:nvPr/>
          </p:nvSpPr>
          <p:spPr bwMode="auto">
            <a:xfrm>
              <a:off x="503" y="701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9" name="Oval 24"/>
            <p:cNvSpPr>
              <a:spLocks noChangeArrowheads="1"/>
            </p:cNvSpPr>
            <p:nvPr/>
          </p:nvSpPr>
          <p:spPr bwMode="auto">
            <a:xfrm>
              <a:off x="431" y="188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0" name="Oval 25"/>
            <p:cNvSpPr>
              <a:spLocks noChangeArrowheads="1"/>
            </p:cNvSpPr>
            <p:nvPr/>
          </p:nvSpPr>
          <p:spPr bwMode="auto">
            <a:xfrm>
              <a:off x="388" y="334"/>
              <a:ext cx="29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1" name="Oval 26"/>
            <p:cNvSpPr>
              <a:spLocks noChangeArrowheads="1"/>
            </p:cNvSpPr>
            <p:nvPr/>
          </p:nvSpPr>
          <p:spPr bwMode="auto">
            <a:xfrm>
              <a:off x="632" y="364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2" name="Oval 27"/>
            <p:cNvSpPr>
              <a:spLocks noChangeArrowheads="1"/>
            </p:cNvSpPr>
            <p:nvPr/>
          </p:nvSpPr>
          <p:spPr bwMode="auto">
            <a:xfrm>
              <a:off x="360" y="422"/>
              <a:ext cx="28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3" name="Oval 28"/>
            <p:cNvSpPr>
              <a:spLocks noChangeArrowheads="1"/>
            </p:cNvSpPr>
            <p:nvPr/>
          </p:nvSpPr>
          <p:spPr bwMode="auto">
            <a:xfrm>
              <a:off x="474" y="408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4" name="Oval 29"/>
            <p:cNvSpPr>
              <a:spLocks noChangeArrowheads="1"/>
            </p:cNvSpPr>
            <p:nvPr/>
          </p:nvSpPr>
          <p:spPr bwMode="auto">
            <a:xfrm>
              <a:off x="517" y="320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5" name="Oval 30"/>
            <p:cNvSpPr>
              <a:spLocks noChangeArrowheads="1"/>
            </p:cNvSpPr>
            <p:nvPr/>
          </p:nvSpPr>
          <p:spPr bwMode="auto">
            <a:xfrm>
              <a:off x="474" y="525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6" name="Oval 31"/>
            <p:cNvSpPr>
              <a:spLocks noChangeArrowheads="1"/>
            </p:cNvSpPr>
            <p:nvPr/>
          </p:nvSpPr>
          <p:spPr bwMode="auto">
            <a:xfrm>
              <a:off x="360" y="540"/>
              <a:ext cx="28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7" name="Oval 32"/>
            <p:cNvSpPr>
              <a:spLocks noChangeArrowheads="1"/>
            </p:cNvSpPr>
            <p:nvPr/>
          </p:nvSpPr>
          <p:spPr bwMode="auto">
            <a:xfrm>
              <a:off x="403" y="657"/>
              <a:ext cx="28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8" name="Oval 33"/>
            <p:cNvSpPr>
              <a:spLocks noChangeArrowheads="1"/>
            </p:cNvSpPr>
            <p:nvPr/>
          </p:nvSpPr>
          <p:spPr bwMode="auto">
            <a:xfrm>
              <a:off x="360" y="803"/>
              <a:ext cx="28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89" name="Oval 34"/>
            <p:cNvSpPr>
              <a:spLocks noChangeArrowheads="1"/>
            </p:cNvSpPr>
            <p:nvPr/>
          </p:nvSpPr>
          <p:spPr bwMode="auto">
            <a:xfrm>
              <a:off x="388" y="862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0" name="Oval 35"/>
            <p:cNvSpPr>
              <a:spLocks noChangeArrowheads="1"/>
            </p:cNvSpPr>
            <p:nvPr/>
          </p:nvSpPr>
          <p:spPr bwMode="auto">
            <a:xfrm>
              <a:off x="446" y="803"/>
              <a:ext cx="28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1" name="Oval 36"/>
            <p:cNvSpPr>
              <a:spLocks noChangeArrowheads="1"/>
            </p:cNvSpPr>
            <p:nvPr/>
          </p:nvSpPr>
          <p:spPr bwMode="auto">
            <a:xfrm>
              <a:off x="618" y="217"/>
              <a:ext cx="28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2" name="Oval 37"/>
            <p:cNvSpPr>
              <a:spLocks noChangeArrowheads="1"/>
            </p:cNvSpPr>
            <p:nvPr/>
          </p:nvSpPr>
          <p:spPr bwMode="auto">
            <a:xfrm>
              <a:off x="618" y="510"/>
              <a:ext cx="28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3" name="Oval 38"/>
            <p:cNvSpPr>
              <a:spLocks noChangeArrowheads="1"/>
            </p:cNvSpPr>
            <p:nvPr/>
          </p:nvSpPr>
          <p:spPr bwMode="auto">
            <a:xfrm>
              <a:off x="603" y="598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4" name="Oval 39"/>
            <p:cNvSpPr>
              <a:spLocks noChangeArrowheads="1"/>
            </p:cNvSpPr>
            <p:nvPr/>
          </p:nvSpPr>
          <p:spPr bwMode="auto">
            <a:xfrm>
              <a:off x="618" y="715"/>
              <a:ext cx="28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5" name="Oval 40"/>
            <p:cNvSpPr>
              <a:spLocks noChangeArrowheads="1"/>
            </p:cNvSpPr>
            <p:nvPr/>
          </p:nvSpPr>
          <p:spPr bwMode="auto">
            <a:xfrm>
              <a:off x="560" y="642"/>
              <a:ext cx="29" cy="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96" name="Oval 41"/>
            <p:cNvSpPr>
              <a:spLocks noChangeArrowheads="1"/>
            </p:cNvSpPr>
            <p:nvPr/>
          </p:nvSpPr>
          <p:spPr bwMode="auto">
            <a:xfrm>
              <a:off x="632" y="832"/>
              <a:ext cx="29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371600" y="80327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1800">
                <a:solidFill>
                  <a:srgbClr val="080808"/>
                </a:solidFill>
                <a:latin typeface="Arial Unicode MS" panose="020B0604020202020204" pitchFamily="34" charset="-128"/>
              </a:rPr>
              <a:t>Aléatoire</a:t>
            </a:r>
          </a:p>
        </p:txBody>
      </p:sp>
      <p:grpSp>
        <p:nvGrpSpPr>
          <p:cNvPr id="9226" name="Group 91"/>
          <p:cNvGrpSpPr>
            <a:grpSpLocks/>
          </p:cNvGrpSpPr>
          <p:nvPr/>
        </p:nvGrpSpPr>
        <p:grpSpPr bwMode="auto">
          <a:xfrm>
            <a:off x="6248400" y="588963"/>
            <a:ext cx="766763" cy="1163637"/>
            <a:chOff x="2473" y="144"/>
            <a:chExt cx="483" cy="733"/>
          </a:xfrm>
        </p:grpSpPr>
        <p:sp>
          <p:nvSpPr>
            <p:cNvPr id="9255" name="Rectangle 45"/>
            <p:cNvSpPr>
              <a:spLocks noChangeArrowheads="1"/>
            </p:cNvSpPr>
            <p:nvPr/>
          </p:nvSpPr>
          <p:spPr bwMode="auto">
            <a:xfrm>
              <a:off x="2473" y="144"/>
              <a:ext cx="483" cy="7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6" name="Oval 46"/>
            <p:cNvSpPr>
              <a:spLocks noChangeArrowheads="1"/>
            </p:cNvSpPr>
            <p:nvPr/>
          </p:nvSpPr>
          <p:spPr bwMode="auto">
            <a:xfrm>
              <a:off x="2537" y="239"/>
              <a:ext cx="33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7" name="Oval 47"/>
            <p:cNvSpPr>
              <a:spLocks noChangeArrowheads="1"/>
            </p:cNvSpPr>
            <p:nvPr/>
          </p:nvSpPr>
          <p:spPr bwMode="auto">
            <a:xfrm>
              <a:off x="2650" y="158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8" name="Oval 48"/>
            <p:cNvSpPr>
              <a:spLocks noChangeArrowheads="1"/>
            </p:cNvSpPr>
            <p:nvPr/>
          </p:nvSpPr>
          <p:spPr bwMode="auto">
            <a:xfrm>
              <a:off x="2682" y="307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9" name="Oval 49"/>
            <p:cNvSpPr>
              <a:spLocks noChangeArrowheads="1"/>
            </p:cNvSpPr>
            <p:nvPr/>
          </p:nvSpPr>
          <p:spPr bwMode="auto">
            <a:xfrm>
              <a:off x="2537" y="388"/>
              <a:ext cx="33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0" name="Oval 50"/>
            <p:cNvSpPr>
              <a:spLocks noChangeArrowheads="1"/>
            </p:cNvSpPr>
            <p:nvPr/>
          </p:nvSpPr>
          <p:spPr bwMode="auto">
            <a:xfrm>
              <a:off x="2537" y="524"/>
              <a:ext cx="33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1" name="Oval 51"/>
            <p:cNvSpPr>
              <a:spLocks noChangeArrowheads="1"/>
            </p:cNvSpPr>
            <p:nvPr/>
          </p:nvSpPr>
          <p:spPr bwMode="auto">
            <a:xfrm>
              <a:off x="2666" y="443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2" name="Oval 52"/>
            <p:cNvSpPr>
              <a:spLocks noChangeArrowheads="1"/>
            </p:cNvSpPr>
            <p:nvPr/>
          </p:nvSpPr>
          <p:spPr bwMode="auto">
            <a:xfrm>
              <a:off x="2537" y="673"/>
              <a:ext cx="33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3" name="Oval 53"/>
            <p:cNvSpPr>
              <a:spLocks noChangeArrowheads="1"/>
            </p:cNvSpPr>
            <p:nvPr/>
          </p:nvSpPr>
          <p:spPr bwMode="auto">
            <a:xfrm>
              <a:off x="2666" y="592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4" name="Oval 54"/>
            <p:cNvSpPr>
              <a:spLocks noChangeArrowheads="1"/>
            </p:cNvSpPr>
            <p:nvPr/>
          </p:nvSpPr>
          <p:spPr bwMode="auto">
            <a:xfrm>
              <a:off x="2682" y="75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5" name="Oval 55"/>
            <p:cNvSpPr>
              <a:spLocks noChangeArrowheads="1"/>
            </p:cNvSpPr>
            <p:nvPr/>
          </p:nvSpPr>
          <p:spPr bwMode="auto">
            <a:xfrm>
              <a:off x="2537" y="836"/>
              <a:ext cx="33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6" name="Oval 56"/>
            <p:cNvSpPr>
              <a:spLocks noChangeArrowheads="1"/>
            </p:cNvSpPr>
            <p:nvPr/>
          </p:nvSpPr>
          <p:spPr bwMode="auto">
            <a:xfrm>
              <a:off x="2763" y="239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7" name="Oval 57"/>
            <p:cNvSpPr>
              <a:spLocks noChangeArrowheads="1"/>
            </p:cNvSpPr>
            <p:nvPr/>
          </p:nvSpPr>
          <p:spPr bwMode="auto">
            <a:xfrm>
              <a:off x="2875" y="158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8" name="Oval 58"/>
            <p:cNvSpPr>
              <a:spLocks noChangeArrowheads="1"/>
            </p:cNvSpPr>
            <p:nvPr/>
          </p:nvSpPr>
          <p:spPr bwMode="auto">
            <a:xfrm>
              <a:off x="2907" y="307"/>
              <a:ext cx="33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69" name="Oval 59"/>
            <p:cNvSpPr>
              <a:spLocks noChangeArrowheads="1"/>
            </p:cNvSpPr>
            <p:nvPr/>
          </p:nvSpPr>
          <p:spPr bwMode="auto">
            <a:xfrm>
              <a:off x="2763" y="388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0" name="Oval 60"/>
            <p:cNvSpPr>
              <a:spLocks noChangeArrowheads="1"/>
            </p:cNvSpPr>
            <p:nvPr/>
          </p:nvSpPr>
          <p:spPr bwMode="auto">
            <a:xfrm>
              <a:off x="2763" y="524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1" name="Oval 61"/>
            <p:cNvSpPr>
              <a:spLocks noChangeArrowheads="1"/>
            </p:cNvSpPr>
            <p:nvPr/>
          </p:nvSpPr>
          <p:spPr bwMode="auto">
            <a:xfrm>
              <a:off x="2891" y="443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2" name="Oval 62"/>
            <p:cNvSpPr>
              <a:spLocks noChangeArrowheads="1"/>
            </p:cNvSpPr>
            <p:nvPr/>
          </p:nvSpPr>
          <p:spPr bwMode="auto">
            <a:xfrm>
              <a:off x="2763" y="673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3" name="Oval 63"/>
            <p:cNvSpPr>
              <a:spLocks noChangeArrowheads="1"/>
            </p:cNvSpPr>
            <p:nvPr/>
          </p:nvSpPr>
          <p:spPr bwMode="auto">
            <a:xfrm>
              <a:off x="2891" y="592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4" name="Oval 64"/>
            <p:cNvSpPr>
              <a:spLocks noChangeArrowheads="1"/>
            </p:cNvSpPr>
            <p:nvPr/>
          </p:nvSpPr>
          <p:spPr bwMode="auto">
            <a:xfrm>
              <a:off x="2907" y="755"/>
              <a:ext cx="33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75" name="Oval 65"/>
            <p:cNvSpPr>
              <a:spLocks noChangeArrowheads="1"/>
            </p:cNvSpPr>
            <p:nvPr/>
          </p:nvSpPr>
          <p:spPr bwMode="auto">
            <a:xfrm>
              <a:off x="2763" y="836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9227" name="Text Box 66"/>
          <p:cNvSpPr txBox="1">
            <a:spLocks noChangeArrowheads="1"/>
          </p:cNvSpPr>
          <p:nvPr/>
        </p:nvSpPr>
        <p:spPr bwMode="auto">
          <a:xfrm>
            <a:off x="7239000" y="803275"/>
            <a:ext cx="1019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1600" b="1">
                <a:solidFill>
                  <a:srgbClr val="080808"/>
                </a:solidFill>
                <a:latin typeface="Arial Unicode MS" panose="020B0604020202020204" pitchFamily="34" charset="-128"/>
              </a:rPr>
              <a:t>Uniforme</a:t>
            </a:r>
          </a:p>
        </p:txBody>
      </p:sp>
      <p:grpSp>
        <p:nvGrpSpPr>
          <p:cNvPr id="9228" name="Group 92"/>
          <p:cNvGrpSpPr>
            <a:grpSpLocks/>
          </p:cNvGrpSpPr>
          <p:nvPr/>
        </p:nvGrpSpPr>
        <p:grpSpPr bwMode="auto">
          <a:xfrm>
            <a:off x="3352800" y="588963"/>
            <a:ext cx="760413" cy="1177925"/>
            <a:chOff x="4449" y="156"/>
            <a:chExt cx="479" cy="742"/>
          </a:xfrm>
        </p:grpSpPr>
        <p:sp>
          <p:nvSpPr>
            <p:cNvPr id="9234" name="Rectangle 68"/>
            <p:cNvSpPr>
              <a:spLocks noChangeArrowheads="1"/>
            </p:cNvSpPr>
            <p:nvPr/>
          </p:nvSpPr>
          <p:spPr bwMode="auto">
            <a:xfrm>
              <a:off x="4449" y="156"/>
              <a:ext cx="479" cy="7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35" name="Oval 69"/>
            <p:cNvSpPr>
              <a:spLocks noChangeArrowheads="1"/>
            </p:cNvSpPr>
            <p:nvPr/>
          </p:nvSpPr>
          <p:spPr bwMode="auto">
            <a:xfrm>
              <a:off x="4704" y="472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36" name="Oval 70"/>
            <p:cNvSpPr>
              <a:spLocks noChangeArrowheads="1"/>
            </p:cNvSpPr>
            <p:nvPr/>
          </p:nvSpPr>
          <p:spPr bwMode="auto">
            <a:xfrm>
              <a:off x="4736" y="513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37" name="Oval 71"/>
            <p:cNvSpPr>
              <a:spLocks noChangeArrowheads="1"/>
            </p:cNvSpPr>
            <p:nvPr/>
          </p:nvSpPr>
          <p:spPr bwMode="auto">
            <a:xfrm>
              <a:off x="4768" y="472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38" name="Oval 72"/>
            <p:cNvSpPr>
              <a:spLocks noChangeArrowheads="1"/>
            </p:cNvSpPr>
            <p:nvPr/>
          </p:nvSpPr>
          <p:spPr bwMode="auto">
            <a:xfrm>
              <a:off x="4688" y="541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39" name="Oval 73"/>
            <p:cNvSpPr>
              <a:spLocks noChangeArrowheads="1"/>
            </p:cNvSpPr>
            <p:nvPr/>
          </p:nvSpPr>
          <p:spPr bwMode="auto">
            <a:xfrm>
              <a:off x="4816" y="500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0" name="Oval 74"/>
            <p:cNvSpPr>
              <a:spLocks noChangeArrowheads="1"/>
            </p:cNvSpPr>
            <p:nvPr/>
          </p:nvSpPr>
          <p:spPr bwMode="auto">
            <a:xfrm>
              <a:off x="4736" y="55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1" name="Oval 75"/>
            <p:cNvSpPr>
              <a:spLocks noChangeArrowheads="1"/>
            </p:cNvSpPr>
            <p:nvPr/>
          </p:nvSpPr>
          <p:spPr bwMode="auto">
            <a:xfrm>
              <a:off x="4784" y="541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2" name="Oval 76"/>
            <p:cNvSpPr>
              <a:spLocks noChangeArrowheads="1"/>
            </p:cNvSpPr>
            <p:nvPr/>
          </p:nvSpPr>
          <p:spPr bwMode="auto">
            <a:xfrm>
              <a:off x="4832" y="458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3" name="Oval 77"/>
            <p:cNvSpPr>
              <a:spLocks noChangeArrowheads="1"/>
            </p:cNvSpPr>
            <p:nvPr/>
          </p:nvSpPr>
          <p:spPr bwMode="auto">
            <a:xfrm>
              <a:off x="4848" y="55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4" name="Oval 78"/>
            <p:cNvSpPr>
              <a:spLocks noChangeArrowheads="1"/>
            </p:cNvSpPr>
            <p:nvPr/>
          </p:nvSpPr>
          <p:spPr bwMode="auto">
            <a:xfrm>
              <a:off x="4736" y="44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5" name="Oval 79"/>
            <p:cNvSpPr>
              <a:spLocks noChangeArrowheads="1"/>
            </p:cNvSpPr>
            <p:nvPr/>
          </p:nvSpPr>
          <p:spPr bwMode="auto">
            <a:xfrm>
              <a:off x="4481" y="472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6" name="Oval 80"/>
            <p:cNvSpPr>
              <a:spLocks noChangeArrowheads="1"/>
            </p:cNvSpPr>
            <p:nvPr/>
          </p:nvSpPr>
          <p:spPr bwMode="auto">
            <a:xfrm>
              <a:off x="4513" y="513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7" name="Oval 81"/>
            <p:cNvSpPr>
              <a:spLocks noChangeArrowheads="1"/>
            </p:cNvSpPr>
            <p:nvPr/>
          </p:nvSpPr>
          <p:spPr bwMode="auto">
            <a:xfrm>
              <a:off x="4545" y="472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8" name="Oval 82"/>
            <p:cNvSpPr>
              <a:spLocks noChangeArrowheads="1"/>
            </p:cNvSpPr>
            <p:nvPr/>
          </p:nvSpPr>
          <p:spPr bwMode="auto">
            <a:xfrm>
              <a:off x="4465" y="541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9" name="Oval 83"/>
            <p:cNvSpPr>
              <a:spLocks noChangeArrowheads="1"/>
            </p:cNvSpPr>
            <p:nvPr/>
          </p:nvSpPr>
          <p:spPr bwMode="auto">
            <a:xfrm>
              <a:off x="4593" y="500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0" name="Oval 84"/>
            <p:cNvSpPr>
              <a:spLocks noChangeArrowheads="1"/>
            </p:cNvSpPr>
            <p:nvPr/>
          </p:nvSpPr>
          <p:spPr bwMode="auto">
            <a:xfrm>
              <a:off x="4513" y="55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1" name="Oval 85"/>
            <p:cNvSpPr>
              <a:spLocks noChangeArrowheads="1"/>
            </p:cNvSpPr>
            <p:nvPr/>
          </p:nvSpPr>
          <p:spPr bwMode="auto">
            <a:xfrm>
              <a:off x="4561" y="541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2" name="Oval 86"/>
            <p:cNvSpPr>
              <a:spLocks noChangeArrowheads="1"/>
            </p:cNvSpPr>
            <p:nvPr/>
          </p:nvSpPr>
          <p:spPr bwMode="auto">
            <a:xfrm>
              <a:off x="4609" y="458"/>
              <a:ext cx="32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3" name="Oval 87"/>
            <p:cNvSpPr>
              <a:spLocks noChangeArrowheads="1"/>
            </p:cNvSpPr>
            <p:nvPr/>
          </p:nvSpPr>
          <p:spPr bwMode="auto">
            <a:xfrm>
              <a:off x="4625" y="55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54" name="Oval 88"/>
            <p:cNvSpPr>
              <a:spLocks noChangeArrowheads="1"/>
            </p:cNvSpPr>
            <p:nvPr/>
          </p:nvSpPr>
          <p:spPr bwMode="auto">
            <a:xfrm>
              <a:off x="4513" y="445"/>
              <a:ext cx="32" cy="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9229" name="Text Box 89"/>
          <p:cNvSpPr txBox="1">
            <a:spLocks noChangeArrowheads="1"/>
          </p:cNvSpPr>
          <p:nvPr/>
        </p:nvSpPr>
        <p:spPr bwMode="auto">
          <a:xfrm>
            <a:off x="4338638" y="803275"/>
            <a:ext cx="868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1600" b="1">
                <a:solidFill>
                  <a:srgbClr val="080808"/>
                </a:solidFill>
                <a:latin typeface="Arial Unicode MS" panose="020B0604020202020204" pitchFamily="34" charset="-128"/>
              </a:rPr>
              <a:t>Groupé</a:t>
            </a:r>
          </a:p>
        </p:txBody>
      </p:sp>
      <p:sp>
        <p:nvSpPr>
          <p:cNvPr id="9230" name="Text Box 93"/>
          <p:cNvSpPr txBox="1">
            <a:spLocks noChangeArrowheads="1"/>
          </p:cNvSpPr>
          <p:nvPr/>
        </p:nvSpPr>
        <p:spPr bwMode="auto">
          <a:xfrm>
            <a:off x="3352800" y="6442075"/>
            <a:ext cx="136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800"/>
              <a:t>Z     =  5.508</a:t>
            </a:r>
          </a:p>
        </p:txBody>
      </p:sp>
      <p:sp>
        <p:nvSpPr>
          <p:cNvPr id="9231" name="Text Box 94"/>
          <p:cNvSpPr txBox="1">
            <a:spLocks noChangeArrowheads="1"/>
          </p:cNvSpPr>
          <p:nvPr/>
        </p:nvSpPr>
        <p:spPr bwMode="auto">
          <a:xfrm>
            <a:off x="685800" y="6518275"/>
            <a:ext cx="155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800"/>
              <a:t>Z     =  -0.1515</a:t>
            </a:r>
          </a:p>
        </p:txBody>
      </p:sp>
      <p:sp>
        <p:nvSpPr>
          <p:cNvPr id="9232" name="Text Box 95"/>
          <p:cNvSpPr txBox="1">
            <a:spLocks noChangeArrowheads="1"/>
          </p:cNvSpPr>
          <p:nvPr/>
        </p:nvSpPr>
        <p:spPr bwMode="auto">
          <a:xfrm>
            <a:off x="6096000" y="6518275"/>
            <a:ext cx="136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1800"/>
              <a:t>Z     =  5.855</a:t>
            </a:r>
          </a:p>
        </p:txBody>
      </p:sp>
      <p:sp>
        <p:nvSpPr>
          <p:cNvPr id="923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45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 sur 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64704"/>
            <a:ext cx="5514975" cy="23145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933056"/>
            <a:ext cx="54578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56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46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 sur 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87710"/>
            <a:ext cx="6619875" cy="39814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375271" y="3501008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Entre 0 et 1!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75271" y="4406823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 aléatoire</a:t>
            </a:r>
          </a:p>
        </p:txBody>
      </p:sp>
    </p:spTree>
    <p:extLst>
      <p:ext uri="{BB962C8B-B14F-4D97-AF65-F5344CB8AC3E}">
        <p14:creationId xmlns:p14="http://schemas.microsoft.com/office/powerpoint/2010/main" val="1034607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47</a:t>
            </a:fld>
            <a:endParaRPr lang="en-US" altLang="fr-FR" sz="1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NNI prend en compte des distances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Pas de problème concernant la taille des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quadrats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comme précédemment.</a:t>
            </a:r>
            <a:b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Inconvénients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Attention aux effets de bord (attention à la taille et à la forme)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Fondamentalement basée sur la distance 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moyenne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On ne voit pas les variations locales (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p.e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groupés localement mais pas partout)</a:t>
            </a:r>
            <a:b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Ajustement pour les effets de bord possible mais cela ne résout pas tous les problèmes. </a:t>
            </a:r>
            <a:b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alternatives existent. Elles sont basées sur la distribution de toutes les  distances…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>
                <a:solidFill>
                  <a:schemeClr val="bg1"/>
                </a:solidFill>
                <a:latin typeface="Arial" panose="020B0604020202020204" pitchFamily="34" charset="0"/>
              </a:rPr>
              <a:t>Analyse du plus proche voisin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97216" y="540683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48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Fonction 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04864"/>
            <a:ext cx="8064896" cy="39334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187624" y="5805264"/>
            <a:ext cx="2448272" cy="3330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209332" y="864490"/>
                <a:ext cx="4581319" cy="76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𝑛𝑏𝑟𝑒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𝑝𝑜𝑖𝑛𝑡𝑠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𝑎𝑣𝑒𝑐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𝑛𝑏𝑟𝑒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𝑝𝑜𝑖𝑛𝑡𝑠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332" y="864490"/>
                <a:ext cx="4581319" cy="7634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8633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49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de la fonction G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790669"/>
            <a:ext cx="8001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Pour un processus de Poisson</a:t>
            </a:r>
            <a:r>
              <a:rPr kumimoji="0" lang="fr-FR" altLang="fr-FR" sz="2000" b="0" i="0" u="none" strike="noStrike" cap="none" normalizeH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 homogène la fonctions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G est définies</a:t>
            </a:r>
            <a:r>
              <a:rPr kumimoji="0" lang="fr-FR" altLang="fr-FR" sz="2000" b="0" i="0" u="none" strike="noStrike" cap="none" normalizeH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 comme suit: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353535"/>
              </a:solidFill>
              <a:effectLst/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288926" y="2628965"/>
                <a:ext cx="2560508" cy="41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𝜆𝜋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926" y="2628965"/>
                <a:ext cx="2560508" cy="4199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8311" y="4993441"/>
            <a:ext cx="8001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Avec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Symbol" panose="05050102010706020507" pitchFamily="18" charset="2"/>
              </a:rPr>
              <a:t>l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 la densité des évènements par unité de surface (la densité</a:t>
            </a:r>
            <a:r>
              <a:rPr lang="fr-FR" altLang="fr-FR" sz="2000" dirty="0">
                <a:solidFill>
                  <a:srgbClr val="353535"/>
                </a:solidFill>
                <a:latin typeface="Lato" panose="020F0502020204030203" pitchFamily="34" charset="0"/>
              </a:rPr>
              <a:t> ou intensité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9357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47133F-CBEF-4FA4-B177-811F0E23EF76}" type="slidenum">
              <a:rPr lang="fr-FR" altLang="fr-FR" sz="1400" b="0"/>
              <a:pPr eaLnBrk="1" hangingPunct="1"/>
              <a:t>5</a:t>
            </a:fld>
            <a:endParaRPr lang="fr-FR" altLang="fr-FR" sz="1400" b="0"/>
          </a:p>
        </p:txBody>
      </p:sp>
      <p:graphicFrame>
        <p:nvGraphicFramePr>
          <p:cNvPr id="117764" name="Group 4"/>
          <p:cNvGraphicFramePr>
            <a:graphicFrameLocks noGrp="1"/>
          </p:cNvGraphicFramePr>
          <p:nvPr/>
        </p:nvGraphicFramePr>
        <p:xfrm>
          <a:off x="1260475" y="1331913"/>
          <a:ext cx="6624638" cy="41941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0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cum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fr-FR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iF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cum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fr-FR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cum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fr-FR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iF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)/n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cum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fr-FR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)/n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(B)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(A)-(B)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3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560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0,777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0,777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0,888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75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>
                <a:solidFill>
                  <a:schemeClr val="bg1"/>
                </a:solidFill>
              </a:rPr>
              <a:t>Le test de Kolmogorov Smirnov</a:t>
            </a:r>
            <a:endParaRPr lang="fr-FR" altLang="fr-FR" i="1" dirty="0">
              <a:solidFill>
                <a:schemeClr val="bg1"/>
              </a:solidFill>
            </a:endParaRPr>
          </a:p>
        </p:txBody>
      </p:sp>
      <p:sp>
        <p:nvSpPr>
          <p:cNvPr id="82976" name="Text Box 31"/>
          <p:cNvSpPr txBox="1">
            <a:spLocks noChangeArrowheads="1"/>
          </p:cNvSpPr>
          <p:nvPr/>
        </p:nvSpPr>
        <p:spPr bwMode="auto">
          <a:xfrm>
            <a:off x="1763713" y="476250"/>
            <a:ext cx="1804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Freq cum abs.</a:t>
            </a:r>
          </a:p>
        </p:txBody>
      </p:sp>
      <p:sp>
        <p:nvSpPr>
          <p:cNvPr id="82977" name="Line 32"/>
          <p:cNvSpPr>
            <a:spLocks noChangeShapeType="1"/>
          </p:cNvSpPr>
          <p:nvPr/>
        </p:nvSpPr>
        <p:spPr bwMode="auto">
          <a:xfrm>
            <a:off x="2411413" y="8366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78" name="Line 33"/>
          <p:cNvSpPr>
            <a:spLocks noChangeShapeType="1"/>
          </p:cNvSpPr>
          <p:nvPr/>
        </p:nvSpPr>
        <p:spPr bwMode="auto">
          <a:xfrm>
            <a:off x="2484438" y="836613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79" name="Text Box 34"/>
          <p:cNvSpPr txBox="1">
            <a:spLocks noChangeArrowheads="1"/>
          </p:cNvSpPr>
          <p:nvPr/>
        </p:nvSpPr>
        <p:spPr bwMode="auto">
          <a:xfrm>
            <a:off x="3851275" y="476250"/>
            <a:ext cx="1677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Freq cum rel.</a:t>
            </a:r>
          </a:p>
        </p:txBody>
      </p:sp>
      <p:sp>
        <p:nvSpPr>
          <p:cNvPr id="82980" name="Line 35"/>
          <p:cNvSpPr>
            <a:spLocks noChangeShapeType="1"/>
          </p:cNvSpPr>
          <p:nvPr/>
        </p:nvSpPr>
        <p:spPr bwMode="auto">
          <a:xfrm>
            <a:off x="4427538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1" name="Line 36"/>
          <p:cNvSpPr>
            <a:spLocks noChangeShapeType="1"/>
          </p:cNvSpPr>
          <p:nvPr/>
        </p:nvSpPr>
        <p:spPr bwMode="auto">
          <a:xfrm>
            <a:off x="4500563" y="90805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2" name="Text Box 37"/>
          <p:cNvSpPr txBox="1">
            <a:spLocks noChangeArrowheads="1"/>
          </p:cNvSpPr>
          <p:nvPr/>
        </p:nvSpPr>
        <p:spPr bwMode="auto">
          <a:xfrm>
            <a:off x="5940425" y="476250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Diff.</a:t>
            </a:r>
          </a:p>
        </p:txBody>
      </p:sp>
      <p:sp>
        <p:nvSpPr>
          <p:cNvPr id="82983" name="Text Box 38"/>
          <p:cNvSpPr txBox="1">
            <a:spLocks noChangeArrowheads="1"/>
          </p:cNvSpPr>
          <p:nvPr/>
        </p:nvSpPr>
        <p:spPr bwMode="auto">
          <a:xfrm>
            <a:off x="6877050" y="476250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Diff. max.</a:t>
            </a:r>
          </a:p>
        </p:txBody>
      </p:sp>
      <p:sp>
        <p:nvSpPr>
          <p:cNvPr id="82984" name="Line 39"/>
          <p:cNvSpPr>
            <a:spLocks noChangeShapeType="1"/>
          </p:cNvSpPr>
          <p:nvPr/>
        </p:nvSpPr>
        <p:spPr bwMode="auto">
          <a:xfrm>
            <a:off x="6227763" y="8366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5" name="Line 40"/>
          <p:cNvSpPr>
            <a:spLocks noChangeShapeType="1"/>
          </p:cNvSpPr>
          <p:nvPr/>
        </p:nvSpPr>
        <p:spPr bwMode="auto">
          <a:xfrm>
            <a:off x="7380288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4183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97216" y="540683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50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Inférences – fonction 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908720"/>
            <a:ext cx="28803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Inférence:</a:t>
            </a:r>
          </a:p>
          <a:p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Simulation de CSR (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spatial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randomness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) par simulation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Echantillonner aléatoirement n points plusieurs fois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Calculer G(r) pour chaque distribution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Créer une enveloppe min – max des données simulées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052736"/>
            <a:ext cx="52673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71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Inférences – exemple de la fonction 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26530"/>
            <a:ext cx="7452320" cy="45803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817932" y="5661248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Aléatoire</a:t>
            </a:r>
          </a:p>
        </p:txBody>
      </p:sp>
    </p:spTree>
    <p:extLst>
      <p:ext uri="{BB962C8B-B14F-4D97-AF65-F5344CB8AC3E}">
        <p14:creationId xmlns:p14="http://schemas.microsoft.com/office/powerpoint/2010/main" val="749255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Inférences – exemple de la fonction G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67744" y="5733256"/>
            <a:ext cx="542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 au dessus de l’enveloppe =&gt; cluster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92696"/>
            <a:ext cx="8028384" cy="49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621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Inférences – exemple de la fonction G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79712" y="5877272"/>
            <a:ext cx="571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 au dessous de l’enveloppe =&gt; régulier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92696"/>
            <a:ext cx="7888158" cy="4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9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54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de la fonction F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790669"/>
            <a:ext cx="8001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Pour un processus de Poisson</a:t>
            </a:r>
            <a:r>
              <a:rPr kumimoji="0" lang="fr-FR" altLang="fr-FR" sz="2000" b="0" i="0" u="none" strike="noStrike" cap="none" normalizeH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 homogène la fonctions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F est définie </a:t>
            </a:r>
            <a:r>
              <a:rPr kumimoji="0" lang="fr-FR" altLang="fr-FR" sz="2000" b="0" i="0" u="none" strike="noStrike" cap="none" normalizeH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 comme la fonction G: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353535"/>
              </a:solidFill>
              <a:effectLst/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288926" y="2628965"/>
                <a:ext cx="2560508" cy="41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𝜆𝜋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926" y="2628965"/>
                <a:ext cx="2560508" cy="4199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8311" y="4993441"/>
            <a:ext cx="8001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Avec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Symbol" panose="05050102010706020507" pitchFamily="18" charset="2"/>
              </a:rPr>
              <a:t>l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 la densité des évènements par unité de surface (la densité</a:t>
            </a:r>
            <a:r>
              <a:rPr lang="fr-FR" altLang="fr-FR" sz="2000" dirty="0">
                <a:solidFill>
                  <a:srgbClr val="353535"/>
                </a:solidFill>
                <a:latin typeface="Lato" panose="020F0502020204030203" pitchFamily="34" charset="0"/>
              </a:rPr>
              <a:t> ou intensité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  <a:latin typeface="Lato" panose="020F0502020204030203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09503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97216" y="540683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55</a:t>
            </a:fld>
            <a:endParaRPr lang="en-US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Inférences – exemple de la fonction F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692696"/>
            <a:ext cx="8676456" cy="53353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71327" y="6049696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Aléatoire</a:t>
            </a:r>
          </a:p>
        </p:txBody>
      </p:sp>
    </p:spTree>
    <p:extLst>
      <p:ext uri="{BB962C8B-B14F-4D97-AF65-F5344CB8AC3E}">
        <p14:creationId xmlns:p14="http://schemas.microsoft.com/office/powerpoint/2010/main" val="20182470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Inférences – exemple de la fonction F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64704"/>
            <a:ext cx="7884368" cy="484642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67744" y="5733256"/>
            <a:ext cx="5543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 au dessous de l’enveloppe =&gt; cluster</a:t>
            </a:r>
          </a:p>
        </p:txBody>
      </p:sp>
    </p:spTree>
    <p:extLst>
      <p:ext uri="{BB962C8B-B14F-4D97-AF65-F5344CB8AC3E}">
        <p14:creationId xmlns:p14="http://schemas.microsoft.com/office/powerpoint/2010/main" val="3026746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Inférences – exemple de la fonction F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20688"/>
            <a:ext cx="8532440" cy="51263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0018" y="6021288"/>
            <a:ext cx="792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 au dessus de l’enveloppe =&gt; régulier (pas vraiment ici)</a:t>
            </a:r>
          </a:p>
        </p:txBody>
      </p:sp>
    </p:spTree>
    <p:extLst>
      <p:ext uri="{BB962C8B-B14F-4D97-AF65-F5344CB8AC3E}">
        <p14:creationId xmlns:p14="http://schemas.microsoft.com/office/powerpoint/2010/main" val="19195125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31840" y="6169297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cas réel de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700087"/>
            <a:ext cx="6829425" cy="545782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Inférences – exemple de la fonction F</a:t>
            </a:r>
          </a:p>
        </p:txBody>
      </p:sp>
    </p:spTree>
    <p:extLst>
      <p:ext uri="{BB962C8B-B14F-4D97-AF65-F5344CB8AC3E}">
        <p14:creationId xmlns:p14="http://schemas.microsoft.com/office/powerpoint/2010/main" val="1065803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59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des fonctions F et G sur 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8720"/>
            <a:ext cx="5781675" cy="12668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223249"/>
            <a:ext cx="9146143" cy="48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6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BBFAB3-0DD0-4EB3-AAD3-8A1ABC7E969F}" type="slidenum">
              <a:rPr lang="fr-FR" altLang="fr-FR" sz="1400" b="0"/>
              <a:pPr eaLnBrk="1" hangingPunct="1"/>
              <a:t>6</a:t>
            </a:fld>
            <a:endParaRPr lang="fr-FR" altLang="fr-FR" sz="1400" b="0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403350" y="765175"/>
            <a:ext cx="6192838" cy="525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1619250" y="908050"/>
          <a:ext cx="5653088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name="SPW 8.0 Graph" r:id="rId3" imgW="5652720" imgH="4831560" progId="SigmaPlotGraphicObject.7">
                  <p:embed/>
                </p:oleObj>
              </mc:Choice>
              <mc:Fallback>
                <p:oleObj name="SPW 8.0 Graph" r:id="rId3" imgW="5652720" imgH="4831560" progId="SigmaPlotGraphicObjec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908050"/>
                        <a:ext cx="5653088" cy="483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>
                <a:solidFill>
                  <a:schemeClr val="bg1"/>
                </a:solidFill>
              </a:rPr>
              <a:t>Le test de Kolmogorov Smirnov</a:t>
            </a:r>
            <a:endParaRPr lang="fr-FR" alt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749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60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des fonctions F et G sur 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2736"/>
            <a:ext cx="6305550" cy="1933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979743"/>
            <a:ext cx="8136904" cy="43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3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61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Analyse des fonctions F et G sur 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36712"/>
            <a:ext cx="4543425" cy="1057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23" y="1988840"/>
            <a:ext cx="7458075" cy="1876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865265"/>
            <a:ext cx="6847313" cy="36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204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K de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Ripley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764704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Permet de déterminer si des processus ponctuels sont agrégés ou dispersés sur une plage de distances (d)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Basé sur le nombre de points dans un rayon (variable), centré sur chacun des points. 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573016"/>
            <a:ext cx="2819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794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K de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Ripley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8370" name="Picture 2" descr="https://mgimond.github.io/Spatial/img/K_ban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1168"/>
            <a:ext cx="3816424" cy="30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201" y="2110681"/>
            <a:ext cx="4238625" cy="32861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6761" y="58052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On divise la somme du nombre de points comptés à différentes distances par la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densité multipliée par la surface du cercle. </a:t>
            </a:r>
          </a:p>
        </p:txBody>
      </p:sp>
    </p:spTree>
    <p:extLst>
      <p:ext uri="{BB962C8B-B14F-4D97-AF65-F5344CB8AC3E}">
        <p14:creationId xmlns:p14="http://schemas.microsoft.com/office/powerpoint/2010/main" val="1311462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K de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Ripley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1540" y="1052736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représente K(d)=f(d) et on compare le diagramme avec ce qu’un processus CSR aurait donné (</a:t>
            </a:r>
            <a:r>
              <a:rPr lang="fr-FR" dirty="0" err="1"/>
              <a:t>K</a:t>
            </a:r>
            <a:r>
              <a:rPr lang="fr-FR" baseline="-25000" dirty="0" err="1"/>
              <a:t>expected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Pour CSR, K(d) = </a:t>
            </a:r>
            <a:r>
              <a:rPr lang="fr-FR" dirty="0">
                <a:latin typeface="Symbol" panose="05050102010706020507" pitchFamily="18" charset="2"/>
              </a:rPr>
              <a:t>p</a:t>
            </a:r>
            <a:r>
              <a:rPr lang="fr-FR" dirty="0"/>
              <a:t>d</a:t>
            </a:r>
            <a:r>
              <a:rPr lang="fr-FR" baseline="30000" dirty="0"/>
              <a:t>2</a:t>
            </a:r>
          </a:p>
          <a:p>
            <a:endParaRPr lang="fr-FR" dirty="0"/>
          </a:p>
          <a:p>
            <a:r>
              <a:rPr lang="fr-FR" dirty="0"/>
              <a:t>K(d) &gt; </a:t>
            </a:r>
            <a:r>
              <a:rPr lang="fr-FR" dirty="0">
                <a:latin typeface="Symbol" panose="05050102010706020507" pitchFamily="18" charset="2"/>
              </a:rPr>
              <a:t>p</a:t>
            </a:r>
            <a:r>
              <a:rPr lang="fr-FR" dirty="0"/>
              <a:t>d</a:t>
            </a:r>
            <a:r>
              <a:rPr lang="fr-FR" baseline="30000" dirty="0"/>
              <a:t>2 	</a:t>
            </a:r>
            <a:r>
              <a:rPr lang="fr-FR" dirty="0"/>
              <a:t>pour cluster</a:t>
            </a:r>
          </a:p>
          <a:p>
            <a:endParaRPr lang="fr-FR" dirty="0"/>
          </a:p>
          <a:p>
            <a:r>
              <a:rPr lang="fr-FR" dirty="0"/>
              <a:t>K(d) &lt; </a:t>
            </a:r>
            <a:r>
              <a:rPr lang="fr-FR" dirty="0">
                <a:latin typeface="Symbol" panose="05050102010706020507" pitchFamily="18" charset="2"/>
              </a:rPr>
              <a:t>p</a:t>
            </a:r>
            <a:r>
              <a:rPr lang="fr-FR" dirty="0"/>
              <a:t>d</a:t>
            </a:r>
            <a:r>
              <a:rPr lang="fr-FR" baseline="30000" dirty="0"/>
              <a:t>2 	</a:t>
            </a:r>
            <a:r>
              <a:rPr lang="fr-FR" dirty="0"/>
              <a:t>pour processus régulier</a:t>
            </a:r>
          </a:p>
          <a:p>
            <a:endParaRPr lang="fr-FR" dirty="0"/>
          </a:p>
          <a:p>
            <a:r>
              <a:rPr lang="fr-FR" dirty="0"/>
              <a:t>Comme précédemment l’inférence est tirée par randomisation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3959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K de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Ripley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852487"/>
            <a:ext cx="6629400" cy="51530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39752" y="6027003"/>
            <a:ext cx="3581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K(d) &gt;&gt; </a:t>
            </a:r>
            <a:r>
              <a:rPr lang="fr-FR" dirty="0">
                <a:latin typeface="Symbol" panose="05050102010706020507" pitchFamily="18" charset="2"/>
              </a:rPr>
              <a:t>p</a:t>
            </a:r>
            <a:r>
              <a:rPr lang="fr-FR" dirty="0"/>
              <a:t>d</a:t>
            </a:r>
            <a:r>
              <a:rPr lang="fr-FR" baseline="30000" dirty="0"/>
              <a:t>2 	</a:t>
            </a:r>
            <a:r>
              <a:rPr lang="fr-FR" dirty="0"/>
              <a:t>=&gt;     cluster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042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K de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Ripley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sur 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780928"/>
            <a:ext cx="6732240" cy="3695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355976" y="2924944"/>
            <a:ext cx="57606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67944" y="2833191"/>
            <a:ext cx="158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crimeK_env</a:t>
            </a:r>
            <a:endParaRPr lang="fr-F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836712"/>
            <a:ext cx="31051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218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67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Densité de noyau (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Kernel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81290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L’estimation par noyau (méthode de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Parzen-Rosenblatt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) est une méthode non-paramétrique d’estimation de la densité de probabilité d’une variable aléatoire. Elle se base sur un échantillon d’une population statistique et permet d’estimer la densité en tout point du support.</a:t>
            </a:r>
          </a:p>
        </p:txBody>
      </p:sp>
      <p:pic>
        <p:nvPicPr>
          <p:cNvPr id="56326" name="Picture 6" descr="http://scikit-learn.org/stable/_images/sphx_glr_plot_kde_1d_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80" y="2133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720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68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Densité de noyau (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Kernel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02402" name="Picture 2" descr="http://www.geography.hunter.cuny.edu/~jochen/GTECH361/lectures/lecture11/concepts/Kernel%20density%20calculations_files/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04" y="3429000"/>
            <a:ext cx="27527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4" name="Picture 4" descr="http://www.geography.hunter.cuny.edu/~jochen/GTECH361/lectures/lecture11/concepts/Kernel%20density%20calculations_files/image0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98" y="3429000"/>
            <a:ext cx="37052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s://upload.wikimedia.org/wikipedia/commons/thumb/a/a3/Parzen_window_illustration.svg/620px-Parzen_window_illustrati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34604"/>
            <a:ext cx="59055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576" y="126876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335699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35836295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69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Densité de noyau (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Kernel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56322" name="Picture 2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0675"/>
            <a:ext cx="68103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6" name="Picture 2" descr="3D plo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79533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845268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Influence du rayon</a:t>
            </a:r>
          </a:p>
        </p:txBody>
      </p:sp>
    </p:spTree>
    <p:extLst>
      <p:ext uri="{BB962C8B-B14F-4D97-AF65-F5344CB8AC3E}">
        <p14:creationId xmlns:p14="http://schemas.microsoft.com/office/powerpoint/2010/main" val="36348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E76B84-827C-4C04-8852-D79550186A84}" type="slidenum">
              <a:rPr lang="fr-FR" altLang="fr-FR" sz="1400" b="0"/>
              <a:pPr eaLnBrk="1" hangingPunct="1"/>
              <a:t>7</a:t>
            </a:fld>
            <a:endParaRPr lang="fr-FR" altLang="fr-FR" sz="1400" b="0"/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79388" y="666750"/>
            <a:ext cx="87010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Ici cas des petits échantillons n</a:t>
            </a:r>
            <a:r>
              <a:rPr lang="fr-FR" altLang="fr-FR" b="0" baseline="-25000"/>
              <a:t>F </a:t>
            </a:r>
            <a:r>
              <a:rPr lang="fr-FR" altLang="fr-FR" b="0"/>
              <a:t>&amp; n</a:t>
            </a:r>
            <a:r>
              <a:rPr lang="fr-FR" altLang="fr-FR" b="0" baseline="-25000"/>
              <a:t>M</a:t>
            </a:r>
            <a:r>
              <a:rPr lang="fr-FR" altLang="fr-FR" b="0"/>
              <a:t> &lt; 25 (en fait n</a:t>
            </a:r>
            <a:r>
              <a:rPr lang="fr-FR" altLang="fr-FR" b="0" baseline="-25000"/>
              <a:t>F</a:t>
            </a:r>
            <a:r>
              <a:rPr lang="fr-FR" altLang="fr-FR" b="0"/>
              <a:t>=9 et n</a:t>
            </a:r>
            <a:r>
              <a:rPr lang="fr-FR" altLang="fr-FR" b="0" baseline="-25000"/>
              <a:t>M</a:t>
            </a:r>
            <a:r>
              <a:rPr lang="fr-FR" altLang="fr-FR" b="0"/>
              <a:t>=6) </a:t>
            </a:r>
          </a:p>
          <a:p>
            <a:pPr eaLnBrk="1" hangingPunct="1"/>
            <a:endParaRPr lang="fr-FR" altLang="fr-FR" b="0"/>
          </a:p>
          <a:p>
            <a:pPr eaLnBrk="1" hangingPunct="1"/>
            <a:r>
              <a:rPr lang="fr-FR" altLang="fr-FR" b="0"/>
              <a:t>On calcule une variable auxiliaire KS = n</a:t>
            </a:r>
            <a:r>
              <a:rPr lang="fr-FR" altLang="fr-FR" b="0" baseline="-25000"/>
              <a:t>F</a:t>
            </a:r>
            <a:r>
              <a:rPr lang="fr-FR" altLang="fr-FR" b="0"/>
              <a:t> n</a:t>
            </a:r>
            <a:r>
              <a:rPr lang="fr-FR" altLang="fr-FR" b="0" baseline="-25000"/>
              <a:t>M</a:t>
            </a:r>
            <a:r>
              <a:rPr lang="fr-FR" altLang="fr-FR" b="0"/>
              <a:t> D</a:t>
            </a:r>
            <a:r>
              <a:rPr lang="fr-FR" altLang="fr-FR" b="0" baseline="-25000"/>
              <a:t>obs</a:t>
            </a:r>
            <a:r>
              <a:rPr lang="fr-FR" altLang="fr-FR" b="0"/>
              <a:t> = 9.6.0,888 = 47,952 = 48</a:t>
            </a:r>
          </a:p>
        </p:txBody>
      </p:sp>
      <p:pic>
        <p:nvPicPr>
          <p:cNvPr id="83974" name="Picture 5" descr="kolmogo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44958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Oval 6"/>
          <p:cNvSpPr>
            <a:spLocks noChangeArrowheads="1"/>
          </p:cNvSpPr>
          <p:nvPr/>
        </p:nvSpPr>
        <p:spPr bwMode="auto">
          <a:xfrm>
            <a:off x="1546225" y="3787775"/>
            <a:ext cx="215900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5076825" y="1989138"/>
            <a:ext cx="36925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Dans la table, la valeur critique s’élève à 39 pour </a:t>
            </a:r>
            <a:r>
              <a:rPr lang="fr-FR" altLang="fr-FR" b="0">
                <a:latin typeface="Symbol" panose="05050102010706020507" pitchFamily="18" charset="2"/>
              </a:rPr>
              <a:t>a</a:t>
            </a:r>
            <a:r>
              <a:rPr lang="fr-FR" altLang="fr-FR" b="0"/>
              <a:t> = 0,05</a:t>
            </a:r>
          </a:p>
          <a:p>
            <a:pPr eaLnBrk="1" hangingPunct="1"/>
            <a:endParaRPr lang="fr-FR" altLang="fr-FR" b="0"/>
          </a:p>
          <a:p>
            <a:pPr eaLnBrk="1" hangingPunct="1"/>
            <a:r>
              <a:rPr lang="fr-FR" altLang="fr-FR" b="0"/>
              <a:t>Si KS&gt;KS</a:t>
            </a:r>
            <a:r>
              <a:rPr lang="fr-FR" altLang="fr-FR" b="0">
                <a:latin typeface="Symbol" panose="05050102010706020507" pitchFamily="18" charset="2"/>
              </a:rPr>
              <a:t>a</a:t>
            </a:r>
            <a:r>
              <a:rPr lang="fr-FR" altLang="fr-FR" b="0"/>
              <a:t>, alors on rejete H</a:t>
            </a:r>
            <a:r>
              <a:rPr lang="fr-FR" altLang="fr-FR" b="0" baseline="-25000"/>
              <a:t>0 </a:t>
            </a:r>
            <a:r>
              <a:rPr lang="fr-FR" altLang="fr-FR" b="0"/>
              <a:t>(rejet des valeurs trop grandes)</a:t>
            </a:r>
          </a:p>
          <a:p>
            <a:pPr eaLnBrk="1" hangingPunct="1"/>
            <a:endParaRPr lang="fr-FR" altLang="fr-FR" b="0"/>
          </a:p>
          <a:p>
            <a:pPr eaLnBrk="1" hangingPunct="1"/>
            <a:r>
              <a:rPr lang="fr-FR" altLang="fr-FR" b="0"/>
              <a:t>Ici 48&gt;39, donc on rejette H</a:t>
            </a:r>
            <a:r>
              <a:rPr lang="fr-FR" altLang="fr-FR" b="0" baseline="-25000"/>
              <a:t>0</a:t>
            </a:r>
          </a:p>
          <a:p>
            <a:pPr eaLnBrk="1" hangingPunct="1"/>
            <a:endParaRPr lang="fr-FR" altLang="fr-FR" b="0"/>
          </a:p>
          <a:p>
            <a:pPr eaLnBrk="1" hangingPunct="1"/>
            <a:r>
              <a:rPr lang="fr-FR" altLang="fr-FR"/>
              <a:t>Conclusion</a:t>
            </a:r>
            <a:r>
              <a:rPr lang="fr-FR" altLang="fr-FR" b="0"/>
              <a:t>: L’étendue du domaine vital des mâles diffère significativement de l’étendue du domaine des femelles.</a:t>
            </a:r>
          </a:p>
        </p:txBody>
      </p:sp>
      <p:sp>
        <p:nvSpPr>
          <p:cNvPr id="83977" name="Line 8"/>
          <p:cNvSpPr>
            <a:spLocks noChangeShapeType="1"/>
          </p:cNvSpPr>
          <p:nvPr/>
        </p:nvSpPr>
        <p:spPr bwMode="auto">
          <a:xfrm flipV="1">
            <a:off x="1762125" y="2636838"/>
            <a:ext cx="410527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>
                <a:solidFill>
                  <a:schemeClr val="bg1"/>
                </a:solidFill>
              </a:rPr>
              <a:t>Le test de Kolmogorov Smirnov</a:t>
            </a:r>
            <a:endParaRPr lang="fr-FR" alt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432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70</a:t>
            </a:fld>
            <a:endParaRPr lang="en-US" altLang="fr-F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Densité de noyau (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Kernel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0728"/>
            <a:ext cx="5353050" cy="13430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693777"/>
            <a:ext cx="7308304" cy="40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253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AFFB5-1687-40BC-9867-121C9A468D90}" type="slidenum">
              <a:rPr lang="fr-FR" altLang="fr-FR" sz="1400"/>
              <a:pPr/>
              <a:t>71</a:t>
            </a:fld>
            <a:endParaRPr lang="fr-FR" altLang="fr-FR" sz="140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187624" y="1772816"/>
            <a:ext cx="6769100" cy="2663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2292" name="WordArt 3"/>
          <p:cNvSpPr>
            <a:spLocks noChangeArrowheads="1" noChangeShapeType="1" noTextEdit="1"/>
          </p:cNvSpPr>
          <p:nvPr/>
        </p:nvSpPr>
        <p:spPr bwMode="auto">
          <a:xfrm>
            <a:off x="1619672" y="2636800"/>
            <a:ext cx="6121400" cy="9358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Interpolation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1497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3200" dirty="0">
                <a:latin typeface="Square721 BT" pitchFamily="34" charset="0"/>
              </a:rPr>
              <a:t>M1 ASA</a:t>
            </a:r>
          </a:p>
        </p:txBody>
      </p:sp>
    </p:spTree>
    <p:extLst>
      <p:ext uri="{BB962C8B-B14F-4D97-AF65-F5344CB8AC3E}">
        <p14:creationId xmlns:p14="http://schemas.microsoft.com/office/powerpoint/2010/main" val="25643643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72</a:t>
            </a:fld>
            <a:endParaRPr lang="en-US" altLang="fr-FR" sz="1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Interpolation spatiale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9552" y="836712"/>
            <a:ext cx="367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L’interpolation spatiale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est le processus d’utilisation des points avec des valeurs connues pour des valeurs estimées à d’autres points inconnus. 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Coût élevé et ressources limitées: la collecte de données est généralement menée que dans un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nombre limité d’emplacements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points sélectionnés. Dans les SIG, l’interpolation spatiale de ces points peut être appliquée pour créer une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surface raster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avec les estimations faites pour toutes les cellules raster.</a:t>
            </a:r>
          </a:p>
        </p:txBody>
      </p:sp>
      <p:pic>
        <p:nvPicPr>
          <p:cNvPr id="66562" name="Picture 2" descr="../../_images/temperature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36207"/>
            <a:ext cx="4489698" cy="34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095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73</a:t>
            </a:fld>
            <a:endParaRPr lang="en-US" altLang="fr-FR" sz="1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Interpolation spatiale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7" y="975797"/>
            <a:ext cx="80626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Interpolation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utilise des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points vecteur avec des valeurs connues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(attention différent des motifs vus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précédement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pour estimer des valeurs à des positions inconnues pour créer une surface raster couvrant une zone entière.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résultat d’interpolation est typiquement une couche 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raster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est important de 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trouver une méthode d’interpolation pertinente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pour estimer les valeurs des positions inconnues de façon optimale.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906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74</a:t>
            </a:fld>
            <a:endParaRPr lang="en-US" altLang="fr-FR" sz="1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Préparation des données avec 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09807"/>
            <a:ext cx="8206680" cy="15478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2852937"/>
            <a:ext cx="8712967" cy="152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50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75</a:t>
            </a:fld>
            <a:endParaRPr lang="en-US" altLang="fr-FR" sz="14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0992"/>
            <a:ext cx="8519817" cy="16249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1917" r="31907" b="19692"/>
          <a:stretch/>
        </p:blipFill>
        <p:spPr>
          <a:xfrm>
            <a:off x="5436096" y="2636912"/>
            <a:ext cx="3168352" cy="3916364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Préparation des données avec 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048100"/>
            <a:ext cx="2649038" cy="3657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643" y="5517232"/>
            <a:ext cx="11430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760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AFFB5-1687-40BC-9867-121C9A468D90}" type="slidenum">
              <a:rPr lang="fr-FR" altLang="fr-FR" sz="1400"/>
              <a:pPr/>
              <a:t>76</a:t>
            </a:fld>
            <a:endParaRPr lang="fr-FR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Diagramme de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Voronoi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grandes valeurs de 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altLang="fr-FR" sz="1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donnent une influence plus grande aux valeurs les plus proches du point interpolé</a:t>
            </a:r>
            <a:r>
              <a:rPr kumimoji="0" lang="fr-FR" altLang="fr-F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0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p"/>
          <p:cNvSpPr>
            <a:spLocks noChangeAspect="1" noChangeArrowheads="1"/>
          </p:cNvSpPr>
          <p:nvPr/>
        </p:nvSpPr>
        <p:spPr bwMode="auto">
          <a:xfrm>
            <a:off x="1235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p"/>
          <p:cNvSpPr>
            <a:spLocks noChangeAspect="1" noChangeArrowheads="1"/>
          </p:cNvSpPr>
          <p:nvPr/>
        </p:nvSpPr>
        <p:spPr bwMode="auto">
          <a:xfrm>
            <a:off x="1387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574832"/>
            <a:ext cx="3544812" cy="544645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529" y="105273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Distribution des hôpitaux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Quel hôpital choisir selon la position du malaise?</a:t>
            </a:r>
          </a:p>
        </p:txBody>
      </p:sp>
    </p:spTree>
    <p:extLst>
      <p:ext uri="{BB962C8B-B14F-4D97-AF65-F5344CB8AC3E}">
        <p14:creationId xmlns:p14="http://schemas.microsoft.com/office/powerpoint/2010/main" val="25563523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AFFB5-1687-40BC-9867-121C9A468D90}" type="slidenum">
              <a:rPr lang="fr-FR" altLang="fr-FR" sz="1400"/>
              <a:pPr/>
              <a:t>77</a:t>
            </a:fld>
            <a:endParaRPr lang="fr-FR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Diagramme de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Voronoi</a:t>
            </a:r>
            <a:endParaRPr lang="fr-FR" alt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grandes valeurs de 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altLang="fr-FR" sz="1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donnent une influence plus grande aux valeurs les plus proches du point interpolé</a:t>
            </a:r>
            <a:r>
              <a:rPr kumimoji="0" lang="fr-FR" altLang="fr-F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0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p"/>
          <p:cNvSpPr>
            <a:spLocks noChangeAspect="1" noChangeArrowheads="1"/>
          </p:cNvSpPr>
          <p:nvPr/>
        </p:nvSpPr>
        <p:spPr bwMode="auto">
          <a:xfrm>
            <a:off x="1235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p"/>
          <p:cNvSpPr>
            <a:spLocks noChangeAspect="1" noChangeArrowheads="1"/>
          </p:cNvSpPr>
          <p:nvPr/>
        </p:nvSpPr>
        <p:spPr bwMode="auto">
          <a:xfrm>
            <a:off x="1387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052736"/>
            <a:ext cx="35283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diagramme de </a:t>
            </a:r>
            <a:r>
              <a:rPr 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Voronoï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 est un découpage du plan en cellules à partir d'un ensemble discret de points appelés « germes ». 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Chaque cellule enferme un seul germe, et forme l'ensemble des points du plan plus proches de ce germe que de tous les autres. 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0" y="532135"/>
            <a:ext cx="36957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08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78</a:t>
            </a:fld>
            <a:endParaRPr lang="en-US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Voronoi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4663" t="10625" r="25535" b="34250"/>
          <a:stretch/>
        </p:blipFill>
        <p:spPr>
          <a:xfrm>
            <a:off x="5652120" y="2598440"/>
            <a:ext cx="3346797" cy="42595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30" y="692696"/>
            <a:ext cx="8350513" cy="22322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42" y="3501008"/>
            <a:ext cx="22764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992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79</a:t>
            </a:fld>
            <a:endParaRPr lang="en-US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Voronoi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4786" r="23716" b="16739"/>
          <a:stretch/>
        </p:blipFill>
        <p:spPr>
          <a:xfrm>
            <a:off x="4996227" y="1700808"/>
            <a:ext cx="4147773" cy="41764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65" y="908720"/>
            <a:ext cx="6124575" cy="70485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 bwMode="auto">
          <a:xfrm>
            <a:off x="3779912" y="1700808"/>
            <a:ext cx="100811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1613570"/>
            <a:ext cx="2649038" cy="3657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/>
          <a:srcRect l="10873" t="11812" r="18452" b="31093"/>
          <a:stretch/>
        </p:blipFill>
        <p:spPr>
          <a:xfrm>
            <a:off x="2339752" y="4326933"/>
            <a:ext cx="1872208" cy="20882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3674740"/>
            <a:ext cx="1200150" cy="228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5651" y="6006173"/>
            <a:ext cx="12477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3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12A8C0-E5DB-475A-BBC9-5303863022DD}" type="slidenum">
              <a:rPr lang="fr-FR" altLang="fr-FR" sz="1400" b="0"/>
              <a:pPr eaLnBrk="1" hangingPunct="1"/>
              <a:t>8</a:t>
            </a:fld>
            <a:endParaRPr lang="fr-FR" altLang="fr-FR" sz="1400" b="0"/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2484438" y="1414463"/>
            <a:ext cx="3743325" cy="273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76238" y="811213"/>
            <a:ext cx="6389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Si au contraire n</a:t>
            </a:r>
            <a:r>
              <a:rPr lang="fr-FR" altLang="fr-FR" b="0" baseline="-25000"/>
              <a:t>1</a:t>
            </a:r>
            <a:r>
              <a:rPr lang="fr-FR" altLang="fr-FR" b="0"/>
              <a:t> &amp; n</a:t>
            </a:r>
            <a:r>
              <a:rPr lang="fr-FR" altLang="fr-FR" b="0" baseline="-25000"/>
              <a:t>2</a:t>
            </a:r>
            <a:r>
              <a:rPr lang="fr-FR" altLang="fr-FR" b="0"/>
              <a:t> sont supérieurs à 25 on calcule :</a:t>
            </a:r>
          </a:p>
        </p:txBody>
      </p:sp>
      <p:graphicFrame>
        <p:nvGraphicFramePr>
          <p:cNvPr id="41986" name="Object 6"/>
          <p:cNvGraphicFramePr>
            <a:graphicFrameLocks noChangeAspect="1"/>
          </p:cNvGraphicFramePr>
          <p:nvPr/>
        </p:nvGraphicFramePr>
        <p:xfrm>
          <a:off x="3122613" y="1630363"/>
          <a:ext cx="261143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0" name="Equation" r:id="rId3" imgW="1320480" imgH="1180800" progId="Equation.3">
                  <p:embed/>
                </p:oleObj>
              </mc:Choice>
              <mc:Fallback>
                <p:oleObj name="Equation" r:id="rId3" imgW="13204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1630363"/>
                        <a:ext cx="2611437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395288" y="4508500"/>
            <a:ext cx="6288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0"/>
              <a:t>Si D</a:t>
            </a:r>
            <a:r>
              <a:rPr lang="fr-FR" altLang="fr-FR" b="0" baseline="-25000"/>
              <a:t>obs</a:t>
            </a:r>
            <a:r>
              <a:rPr lang="fr-FR" altLang="fr-FR" b="0"/>
              <a:t> &gt; D</a:t>
            </a:r>
            <a:r>
              <a:rPr lang="fr-FR" altLang="fr-FR" b="0" baseline="-25000">
                <a:latin typeface="Symbol" panose="05050102010706020507" pitchFamily="18" charset="2"/>
              </a:rPr>
              <a:t>a</a:t>
            </a:r>
            <a:r>
              <a:rPr lang="fr-FR" altLang="fr-FR" b="0"/>
              <a:t>, l’hypothèse H</a:t>
            </a:r>
            <a:r>
              <a:rPr lang="fr-FR" altLang="fr-FR" b="0" baseline="-25000"/>
              <a:t>0</a:t>
            </a:r>
            <a:r>
              <a:rPr lang="fr-FR" altLang="fr-FR" b="0"/>
              <a:t> est refusée au profit de H</a:t>
            </a:r>
            <a:r>
              <a:rPr lang="fr-FR" altLang="fr-FR" b="0" baseline="-25000"/>
              <a:t>1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fr-FR" i="1" dirty="0">
                <a:solidFill>
                  <a:schemeClr val="bg1"/>
                </a:solidFill>
              </a:rPr>
              <a:t>Le test de Kolmogorov Smirnov</a:t>
            </a:r>
            <a:endParaRPr lang="fr-FR" alt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44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80</a:t>
            </a:fld>
            <a:endParaRPr lang="en-US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Voronoi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avec 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44187"/>
            <a:ext cx="7562850" cy="8572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739" t="2025" r="20019" b="25059"/>
          <a:stretch/>
        </p:blipFill>
        <p:spPr>
          <a:xfrm>
            <a:off x="2483768" y="2115179"/>
            <a:ext cx="513057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41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AFFB5-1687-40BC-9867-121C9A468D90}" type="slidenum">
              <a:rPr lang="fr-FR" altLang="fr-FR" sz="1400"/>
              <a:pPr/>
              <a:t>81</a:t>
            </a:fld>
            <a:endParaRPr lang="fr-FR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IDW: inverse distance </a:t>
            </a:r>
            <a:r>
              <a:rPr lang="fr-FR" altLang="fr-FR" b="1" dirty="0" err="1">
                <a:solidFill>
                  <a:schemeClr val="bg1"/>
                </a:solidFill>
                <a:latin typeface="Arial" panose="020B0604020202020204" pitchFamily="34" charset="0"/>
              </a:rPr>
              <a:t>weighted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 interpolation</a:t>
            </a:r>
          </a:p>
        </p:txBody>
      </p:sp>
      <p:pic>
        <p:nvPicPr>
          <p:cNvPr id="65538" name="Picture 2" descr="Voisinage I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71" y="636228"/>
            <a:ext cx="3810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29" y="1087445"/>
            <a:ext cx="3609975" cy="11906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29" y="2863079"/>
            <a:ext cx="3000375" cy="85725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grandes valeurs de 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altLang="fr-FR" sz="1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donnent une influence plus grande aux valeurs les plus proches du point interpolé</a:t>
            </a:r>
            <a:r>
              <a:rPr kumimoji="0" lang="fr-FR" altLang="fr-F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0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p"/>
          <p:cNvSpPr>
            <a:spLocks noChangeAspect="1" noChangeArrowheads="1"/>
          </p:cNvSpPr>
          <p:nvPr/>
        </p:nvSpPr>
        <p:spPr bwMode="auto">
          <a:xfrm>
            <a:off x="1235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2029" y="4558495"/>
            <a:ext cx="46178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>
                <a:solidFill>
                  <a:srgbClr val="222222"/>
                </a:solidFill>
                <a:cs typeface="Arial" panose="020B0604020202020204" pitchFamily="34" charset="0"/>
              </a:rPr>
              <a:t>De g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randes valeurs de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p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donnent une influence plus grande aux valeurs les plus proches du point interpolé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AutoShape 6" descr="p"/>
          <p:cNvSpPr>
            <a:spLocks noChangeAspect="1" noChangeArrowheads="1"/>
          </p:cNvSpPr>
          <p:nvPr/>
        </p:nvSpPr>
        <p:spPr bwMode="auto">
          <a:xfrm>
            <a:off x="1387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5546" name="Picture 10" descr="http://planet.botany.uwc.ac.za/nisl/GIS/spatial/images/pic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33096"/>
            <a:ext cx="29718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915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2D1DF-8573-49F2-A55B-8F405B35985C}" type="slidenum">
              <a:rPr lang="en-US" altLang="fr-FR" sz="1400"/>
              <a:pPr/>
              <a:t>82</a:t>
            </a:fld>
            <a:endParaRPr lang="en-US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IDW avec 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08720"/>
            <a:ext cx="6448425" cy="1933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2195" t="3852" r="17795" b="23304"/>
          <a:stretch/>
        </p:blipFill>
        <p:spPr>
          <a:xfrm>
            <a:off x="3059832" y="2830463"/>
            <a:ext cx="4756420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525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AFFB5-1687-40BC-9867-121C9A468D90}" type="slidenum">
              <a:rPr lang="fr-FR" altLang="fr-FR" sz="1400"/>
              <a:pPr/>
              <a:t>83</a:t>
            </a:fld>
            <a:endParaRPr lang="fr-FR" altLang="fr-FR" sz="14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Interpolation: plusieurs autres choix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grandes valeurs de 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altLang="fr-FR" sz="1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donnent une influence plus grande aux valeurs les plus proches du point interpolé</a:t>
            </a:r>
            <a:r>
              <a:rPr kumimoji="0" lang="fr-FR" altLang="fr-F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0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p"/>
          <p:cNvSpPr>
            <a:spLocks noChangeAspect="1" noChangeArrowheads="1"/>
          </p:cNvSpPr>
          <p:nvPr/>
        </p:nvSpPr>
        <p:spPr bwMode="auto">
          <a:xfrm>
            <a:off x="1235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p"/>
          <p:cNvSpPr>
            <a:spLocks noChangeAspect="1" noChangeArrowheads="1"/>
          </p:cNvSpPr>
          <p:nvPr/>
        </p:nvSpPr>
        <p:spPr bwMode="auto">
          <a:xfrm>
            <a:off x="1387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7586" name="Picture 2" descr="https://upload.wikimedia.org/wikipedia/commons/thumb/5/51/Natural-neighbors-coefficients-example.png/300px-Natural-neighbors-coefficients-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857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3651301"/>
            <a:ext cx="3558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Interpolation par voisins naturels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7" y="4524429"/>
            <a:ext cx="2686050" cy="64770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 bwMode="auto">
          <a:xfrm>
            <a:off x="4211960" y="908720"/>
            <a:ext cx="0" cy="53396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4860033" y="162880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Krigeage</a:t>
            </a:r>
            <a:r>
              <a:rPr lang="fr-FR" dirty="0"/>
              <a:t>, plus compliqué, mais plus performant</a:t>
            </a:r>
          </a:p>
        </p:txBody>
      </p:sp>
    </p:spTree>
    <p:extLst>
      <p:ext uri="{BB962C8B-B14F-4D97-AF65-F5344CB8AC3E}">
        <p14:creationId xmlns:p14="http://schemas.microsoft.com/office/powerpoint/2010/main" val="249180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4CC245-7C00-4B19-BE51-C49ECD0CC4F1}" type="slidenum">
              <a:rPr lang="fr-FR" altLang="fr-FR" sz="1400" b="0"/>
              <a:pPr eaLnBrk="1" hangingPunct="1"/>
              <a:t>9</a:t>
            </a:fld>
            <a:endParaRPr lang="fr-FR" altLang="fr-FR" sz="1400" b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68313" y="836613"/>
            <a:ext cx="82804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dirty="0">
                <a:solidFill>
                  <a:schemeClr val="accent2"/>
                </a:solidFill>
              </a:rPr>
              <a:t>La loi de Poisson</a:t>
            </a:r>
            <a:r>
              <a:rPr lang="fr-FR" altLang="fr-FR" b="0" dirty="0">
                <a:solidFill>
                  <a:schemeClr val="accent2"/>
                </a:solidFill>
              </a:rPr>
              <a:t>:</a:t>
            </a:r>
            <a:r>
              <a:rPr lang="fr-FR" altLang="fr-FR" b="0" dirty="0"/>
              <a:t> distribution théorique </a:t>
            </a:r>
            <a:r>
              <a:rPr lang="fr-FR" altLang="fr-FR" dirty="0"/>
              <a:t>discontinue</a:t>
            </a:r>
            <a:r>
              <a:rPr lang="fr-FR" altLang="fr-FR" b="0" dirty="0"/>
              <a:t> qui dérive de la loi binomiale.</a:t>
            </a:r>
          </a:p>
          <a:p>
            <a:pPr algn="just"/>
            <a:br>
              <a:rPr lang="fr-FR" altLang="fr-FR" b="0" dirty="0"/>
            </a:br>
            <a:endParaRPr lang="fr-FR" altLang="fr-FR" b="0" dirty="0"/>
          </a:p>
          <a:p>
            <a:pPr algn="just"/>
            <a:r>
              <a:rPr lang="fr-FR" altLang="fr-FR" b="0" dirty="0"/>
              <a:t>Une des éventualités a une </a:t>
            </a:r>
            <a:r>
              <a:rPr lang="fr-FR" altLang="fr-FR" dirty="0"/>
              <a:t>probabilité très faible</a:t>
            </a:r>
            <a:r>
              <a:rPr lang="fr-FR" altLang="fr-FR" b="0" dirty="0"/>
              <a:t>.</a:t>
            </a:r>
            <a:br>
              <a:rPr lang="fr-FR" altLang="fr-FR" b="0" dirty="0"/>
            </a:br>
            <a:endParaRPr lang="fr-FR" altLang="fr-FR" b="0" dirty="0"/>
          </a:p>
          <a:p>
            <a:pPr algn="just"/>
            <a:r>
              <a:rPr lang="fr-FR" altLang="fr-FR" b="0" dirty="0"/>
              <a:t>Surtout utilisé lorsqu’on compte des individus ou des évènements distribués au hasard dans le temps ou dans l’espace.</a:t>
            </a:r>
          </a:p>
          <a:p>
            <a:pPr algn="just"/>
            <a:endParaRPr lang="fr-FR" altLang="fr-FR" b="0" dirty="0"/>
          </a:p>
          <a:p>
            <a:pPr algn="just"/>
            <a:r>
              <a:rPr lang="fr-FR" altLang="fr-FR" b="0" dirty="0"/>
              <a:t>Loi binomiale tend vers Poisson si p diminue et n augmente. En pratique un événement est rare si p&lt;0.05. L’approximation est satisfaisante si n&gt;50.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i="1" dirty="0">
                <a:solidFill>
                  <a:schemeClr val="bg1"/>
                </a:solidFill>
              </a:rPr>
              <a:t>La loi de Poisson: P(</a:t>
            </a:r>
            <a:r>
              <a:rPr lang="fr-FR" altLang="fr-FR" sz="2000" i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fr-FR" altLang="fr-FR" sz="2000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2571662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Office\Modèles\Nouvelle présentation.pot</Template>
  <TotalTime>3522</TotalTime>
  <Words>2753</Words>
  <Application>Microsoft Office PowerPoint</Application>
  <PresentationFormat>Affichage à l'écran (4:3)</PresentationFormat>
  <Paragraphs>759</Paragraphs>
  <Slides>83</Slides>
  <Notes>49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5</vt:i4>
      </vt:variant>
      <vt:variant>
        <vt:lpstr>Titres des diapositives</vt:lpstr>
      </vt:variant>
      <vt:variant>
        <vt:i4>83</vt:i4>
      </vt:variant>
    </vt:vector>
  </HeadingPairs>
  <TitlesOfParts>
    <vt:vector size="99" baseType="lpstr">
      <vt:lpstr>Arial Unicode MS</vt:lpstr>
      <vt:lpstr>Arial</vt:lpstr>
      <vt:lpstr>Arial Black</vt:lpstr>
      <vt:lpstr>Cambria Math</vt:lpstr>
      <vt:lpstr>Courier New</vt:lpstr>
      <vt:lpstr>Lato</vt:lpstr>
      <vt:lpstr>Square721 BT</vt:lpstr>
      <vt:lpstr>Symbol</vt:lpstr>
      <vt:lpstr>Times New Roman</vt:lpstr>
      <vt:lpstr>Wingdings</vt:lpstr>
      <vt:lpstr>Nouvelle présentation</vt:lpstr>
      <vt:lpstr>Equation</vt:lpstr>
      <vt:lpstr>SPW 8.0 Graph</vt:lpstr>
      <vt:lpstr>Worksheet</vt:lpstr>
      <vt:lpstr>Équation</vt:lpstr>
      <vt:lpstr>Bitmap 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...</dc:creator>
  <cp:lastModifiedBy>Fabrice Monna</cp:lastModifiedBy>
  <cp:revision>239</cp:revision>
  <cp:lastPrinted>2000-11-26T16:28:36Z</cp:lastPrinted>
  <dcterms:created xsi:type="dcterms:W3CDTF">2000-11-22T09:31:45Z</dcterms:created>
  <dcterms:modified xsi:type="dcterms:W3CDTF">2022-01-31T08:42:30Z</dcterms:modified>
</cp:coreProperties>
</file>