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359" r:id="rId2"/>
    <p:sldId id="358" r:id="rId3"/>
    <p:sldId id="352" r:id="rId4"/>
    <p:sldId id="417" r:id="rId5"/>
    <p:sldId id="418" r:id="rId6"/>
    <p:sldId id="419" r:id="rId7"/>
    <p:sldId id="256" r:id="rId8"/>
    <p:sldId id="311" r:id="rId9"/>
    <p:sldId id="312" r:id="rId10"/>
    <p:sldId id="348" r:id="rId11"/>
    <p:sldId id="309" r:id="rId12"/>
    <p:sldId id="310" r:id="rId13"/>
    <p:sldId id="304" r:id="rId14"/>
    <p:sldId id="306" r:id="rId15"/>
    <p:sldId id="307" r:id="rId16"/>
    <p:sldId id="305" r:id="rId17"/>
    <p:sldId id="349" r:id="rId18"/>
    <p:sldId id="350" r:id="rId19"/>
    <p:sldId id="351" r:id="rId20"/>
    <p:sldId id="398" r:id="rId21"/>
    <p:sldId id="399" r:id="rId22"/>
    <p:sldId id="400" r:id="rId23"/>
    <p:sldId id="347" r:id="rId24"/>
    <p:sldId id="313" r:id="rId25"/>
    <p:sldId id="353" r:id="rId26"/>
    <p:sldId id="354" r:id="rId27"/>
    <p:sldId id="356" r:id="rId28"/>
    <p:sldId id="355" r:id="rId29"/>
    <p:sldId id="357" r:id="rId30"/>
    <p:sldId id="340" r:id="rId31"/>
    <p:sldId id="360" r:id="rId32"/>
    <p:sldId id="369" r:id="rId33"/>
    <p:sldId id="362" r:id="rId34"/>
    <p:sldId id="364" r:id="rId35"/>
    <p:sldId id="363" r:id="rId36"/>
    <p:sldId id="365" r:id="rId37"/>
    <p:sldId id="366" r:id="rId38"/>
    <p:sldId id="361" r:id="rId39"/>
    <p:sldId id="367" r:id="rId40"/>
    <p:sldId id="368" r:id="rId41"/>
    <p:sldId id="374" r:id="rId42"/>
    <p:sldId id="373" r:id="rId43"/>
    <p:sldId id="375" r:id="rId44"/>
    <p:sldId id="391" r:id="rId45"/>
    <p:sldId id="392" r:id="rId46"/>
    <p:sldId id="372" r:id="rId47"/>
    <p:sldId id="376" r:id="rId48"/>
    <p:sldId id="378" r:id="rId49"/>
    <p:sldId id="377" r:id="rId50"/>
    <p:sldId id="379" r:id="rId51"/>
    <p:sldId id="393" r:id="rId52"/>
    <p:sldId id="394" r:id="rId53"/>
    <p:sldId id="381" r:id="rId54"/>
    <p:sldId id="380" r:id="rId55"/>
    <p:sldId id="382" r:id="rId56"/>
    <p:sldId id="383" r:id="rId57"/>
    <p:sldId id="385" r:id="rId58"/>
    <p:sldId id="384" r:id="rId59"/>
    <p:sldId id="370" r:id="rId60"/>
    <p:sldId id="389" r:id="rId61"/>
    <p:sldId id="390" r:id="rId62"/>
    <p:sldId id="388" r:id="rId63"/>
    <p:sldId id="396" r:id="rId64"/>
    <p:sldId id="395" r:id="rId65"/>
    <p:sldId id="386" r:id="rId66"/>
    <p:sldId id="420" r:id="rId67"/>
    <p:sldId id="421" r:id="rId68"/>
    <p:sldId id="422" r:id="rId69"/>
    <p:sldId id="424" r:id="rId70"/>
    <p:sldId id="425" r:id="rId71"/>
    <p:sldId id="423" r:id="rId72"/>
    <p:sldId id="397" r:id="rId73"/>
    <p:sldId id="427" r:id="rId74"/>
    <p:sldId id="426" r:id="rId75"/>
    <p:sldId id="429" r:id="rId76"/>
    <p:sldId id="428" r:id="rId77"/>
    <p:sldId id="430" r:id="rId78"/>
    <p:sldId id="431" r:id="rId79"/>
    <p:sldId id="432" r:id="rId80"/>
    <p:sldId id="434" r:id="rId81"/>
    <p:sldId id="433" r:id="rId82"/>
    <p:sldId id="435" r:id="rId83"/>
    <p:sldId id="401" r:id="rId84"/>
    <p:sldId id="280" r:id="rId85"/>
    <p:sldId id="278" r:id="rId86"/>
    <p:sldId id="403" r:id="rId87"/>
    <p:sldId id="402" r:id="rId88"/>
    <p:sldId id="404" r:id="rId89"/>
    <p:sldId id="405" r:id="rId90"/>
    <p:sldId id="406" r:id="rId91"/>
    <p:sldId id="407" r:id="rId92"/>
    <p:sldId id="408" r:id="rId93"/>
    <p:sldId id="335" r:id="rId94"/>
    <p:sldId id="409" r:id="rId95"/>
    <p:sldId id="263" r:id="rId96"/>
    <p:sldId id="411" r:id="rId97"/>
    <p:sldId id="410" r:id="rId98"/>
    <p:sldId id="414" r:id="rId99"/>
    <p:sldId id="415" r:id="rId100"/>
    <p:sldId id="274" r:id="rId101"/>
    <p:sldId id="416" r:id="rId102"/>
    <p:sldId id="436" r:id="rId103"/>
    <p:sldId id="437" r:id="rId104"/>
    <p:sldId id="439" r:id="rId105"/>
    <p:sldId id="438" r:id="rId106"/>
    <p:sldId id="413" r:id="rId107"/>
    <p:sldId id="440" r:id="rId108"/>
    <p:sldId id="412" r:id="rId109"/>
    <p:sldId id="443" r:id="rId110"/>
    <p:sldId id="441" r:id="rId111"/>
    <p:sldId id="442" r:id="rId112"/>
    <p:sldId id="444" r:id="rId113"/>
    <p:sldId id="445" r:id="rId114"/>
    <p:sldId id="446" r:id="rId115"/>
    <p:sldId id="447" r:id="rId116"/>
    <p:sldId id="448" r:id="rId117"/>
    <p:sldId id="449" r:id="rId118"/>
    <p:sldId id="451" r:id="rId119"/>
    <p:sldId id="452"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4660"/>
  </p:normalViewPr>
  <p:slideViewPr>
    <p:cSldViewPr snapToGrid="0">
      <p:cViewPr varScale="1">
        <p:scale>
          <a:sx n="153" d="100"/>
          <a:sy n="153" d="100"/>
        </p:scale>
        <p:origin x="19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D406E-0CE0-40E1-A527-118FE8D9A61D}" type="datetimeFigureOut">
              <a:rPr lang="fr-FR" smtClean="0"/>
              <a:t>11/09/2025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B29B4-65D6-4C08-A818-D8F6C23F6277}" type="slidenum">
              <a:rPr lang="fr-FR" smtClean="0"/>
              <a:t>‹N°›</a:t>
            </a:fld>
            <a:endParaRPr lang="fr-FR"/>
          </a:p>
        </p:txBody>
      </p:sp>
    </p:spTree>
    <p:extLst>
      <p:ext uri="{BB962C8B-B14F-4D97-AF65-F5344CB8AC3E}">
        <p14:creationId xmlns:p14="http://schemas.microsoft.com/office/powerpoint/2010/main" val="458536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24B730-0600-4486-9024-0EFAEE6ECA9F}" type="slidenum">
              <a:rPr lang="fr-FR" smtClean="0"/>
              <a:pPr/>
              <a:t>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24B730-0600-4486-9024-0EFAEE6ECA9F}" type="slidenum">
              <a:rPr lang="fr-FR" smtClean="0"/>
              <a:pPr/>
              <a:t>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24B730-0600-4486-9024-0EFAEE6ECA9F}" type="slidenum">
              <a:rPr lang="fr-FR" smtClean="0"/>
              <a:pPr/>
              <a:t>24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F57586A-FC2E-498B-AFC2-EB7036C55533}" type="datetimeFigureOut">
              <a:rPr lang="fr-FR" smtClean="0"/>
              <a:t>11/09/2025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290703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F57586A-FC2E-498B-AFC2-EB7036C55533}" type="datetimeFigureOut">
              <a:rPr lang="fr-FR" smtClean="0"/>
              <a:t>11/09/2025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427717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F57586A-FC2E-498B-AFC2-EB7036C55533}" type="datetimeFigureOut">
              <a:rPr lang="fr-FR" smtClean="0"/>
              <a:t>11/09/2025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1099264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F57586A-FC2E-498B-AFC2-EB7036C55533}" type="datetimeFigureOut">
              <a:rPr lang="fr-FR" smtClean="0"/>
              <a:t>11/09/2025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1193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F57586A-FC2E-498B-AFC2-EB7036C55533}" type="datetimeFigureOut">
              <a:rPr lang="fr-FR" smtClean="0"/>
              <a:t>11/09/2025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174877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F57586A-FC2E-498B-AFC2-EB7036C55533}" type="datetimeFigureOut">
              <a:rPr lang="fr-FR" smtClean="0"/>
              <a:t>11/09/2025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367105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F57586A-FC2E-498B-AFC2-EB7036C55533}" type="datetimeFigureOut">
              <a:rPr lang="fr-FR" smtClean="0"/>
              <a:t>11/09/2025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285502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F57586A-FC2E-498B-AFC2-EB7036C55533}" type="datetimeFigureOut">
              <a:rPr lang="fr-FR" smtClean="0"/>
              <a:t>11/09/2025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66360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7586A-FC2E-498B-AFC2-EB7036C55533}" type="datetimeFigureOut">
              <a:rPr lang="fr-FR" smtClean="0"/>
              <a:t>11/09/2025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356523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F57586A-FC2E-498B-AFC2-EB7036C55533}" type="datetimeFigureOut">
              <a:rPr lang="fr-FR" smtClean="0"/>
              <a:t>11/09/2025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386098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F57586A-FC2E-498B-AFC2-EB7036C55533}" type="datetimeFigureOut">
              <a:rPr lang="fr-FR" smtClean="0"/>
              <a:t>11/09/2025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D580C5-0E77-4F00-909C-949316D8D478}" type="slidenum">
              <a:rPr lang="fr-FR" smtClean="0"/>
              <a:t>‹N°›</a:t>
            </a:fld>
            <a:endParaRPr lang="fr-FR"/>
          </a:p>
        </p:txBody>
      </p:sp>
    </p:spTree>
    <p:extLst>
      <p:ext uri="{BB962C8B-B14F-4D97-AF65-F5344CB8AC3E}">
        <p14:creationId xmlns:p14="http://schemas.microsoft.com/office/powerpoint/2010/main" val="171131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57586A-FC2E-498B-AFC2-EB7036C55533}" type="datetimeFigureOut">
              <a:rPr lang="fr-FR" smtClean="0"/>
              <a:t>11/09/2025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D580C5-0E77-4F00-909C-949316D8D478}" type="slidenum">
              <a:rPr lang="fr-FR" smtClean="0"/>
              <a:t>‹N°›</a:t>
            </a:fld>
            <a:endParaRPr lang="fr-FR"/>
          </a:p>
        </p:txBody>
      </p:sp>
    </p:spTree>
    <p:extLst>
      <p:ext uri="{BB962C8B-B14F-4D97-AF65-F5344CB8AC3E}">
        <p14:creationId xmlns:p14="http://schemas.microsoft.com/office/powerpoint/2010/main" val="3543521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1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3.wmf"/><Relationship Id="rId7"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17.emf"/><Relationship Id="rId5" Type="http://schemas.openxmlformats.org/officeDocument/2006/relationships/image" Target="../media/image1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6.wmf"/></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6.bin"/><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oleObject" Target="../embeddings/oleObject9.bin"/><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5411E2-655B-4CA8-1BEE-1FF43BBA315D}"/>
              </a:ext>
            </a:extLst>
          </p:cNvPr>
          <p:cNvSpPr>
            <a:spLocks noGrp="1"/>
          </p:cNvSpPr>
          <p:nvPr>
            <p:ph type="ctrTitle"/>
          </p:nvPr>
        </p:nvSpPr>
        <p:spPr>
          <a:xfrm>
            <a:off x="723208" y="1986742"/>
            <a:ext cx="7772400" cy="3177453"/>
          </a:xfrm>
        </p:spPr>
        <p:txBody>
          <a:bodyPr>
            <a:normAutofit fontScale="90000"/>
          </a:bodyPr>
          <a:lstStyle/>
          <a:p>
            <a:r>
              <a:rPr lang="fr-FR" b="1" dirty="0"/>
              <a:t>Statistiques multivariées et initiation au </a:t>
            </a:r>
            <a:br>
              <a:rPr lang="fr-FR" b="1" dirty="0"/>
            </a:br>
            <a:r>
              <a:rPr lang="fr-FR" b="1" dirty="0"/>
              <a:t>‘</a:t>
            </a:r>
            <a:r>
              <a:rPr lang="fr-FR" b="1" i="1" dirty="0"/>
              <a:t>machine </a:t>
            </a:r>
            <a:r>
              <a:rPr lang="fr-FR" b="1" i="1" dirty="0" err="1"/>
              <a:t>learning</a:t>
            </a:r>
            <a:r>
              <a:rPr lang="fr-FR" b="1" dirty="0"/>
              <a:t>’</a:t>
            </a:r>
            <a:br>
              <a:rPr lang="fr-FR" b="1" i="1" dirty="0">
                <a:solidFill>
                  <a:srgbClr val="FF0000"/>
                </a:solidFill>
              </a:rPr>
            </a:br>
            <a:br>
              <a:rPr lang="fr-FR" b="1" i="1" dirty="0">
                <a:solidFill>
                  <a:srgbClr val="FF0000"/>
                </a:solidFill>
              </a:rPr>
            </a:br>
            <a:r>
              <a:rPr lang="fr-FR" sz="1600" b="1" dirty="0"/>
              <a:t>Fabrice Monna (fabricemonna.com &amp; Fabrice.Monna@u-bourgogne.fr)</a:t>
            </a:r>
            <a:br>
              <a:rPr lang="fr-FR" b="1" i="1" dirty="0">
                <a:solidFill>
                  <a:srgbClr val="FF0000"/>
                </a:solidFill>
              </a:rPr>
            </a:br>
            <a:endParaRPr lang="fr-FR" dirty="0">
              <a:solidFill>
                <a:srgbClr val="FF0000"/>
              </a:solidFill>
            </a:endParaRPr>
          </a:p>
        </p:txBody>
      </p:sp>
    </p:spTree>
    <p:extLst>
      <p:ext uri="{BB962C8B-B14F-4D97-AF65-F5344CB8AC3E}">
        <p14:creationId xmlns:p14="http://schemas.microsoft.com/office/powerpoint/2010/main" val="127517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42D269-6BEB-C5B2-83FC-C01CCFEE33F4}"/>
              </a:ext>
            </a:extLst>
          </p:cNvPr>
          <p:cNvSpPr>
            <a:spLocks noChangeArrowheads="1"/>
          </p:cNvSpPr>
          <p:nvPr/>
        </p:nvSpPr>
        <p:spPr bwMode="auto">
          <a:xfrm>
            <a:off x="1421476" y="1889911"/>
            <a:ext cx="567759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Alcohol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Malic acid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Ash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Alcalinity</a:t>
            </a:r>
            <a:r>
              <a:rPr kumimoji="0" lang="en-US" altLang="en-US" sz="1800" b="0" i="0" u="none" strike="noStrike" cap="none" normalizeH="0" baseline="0" dirty="0">
                <a:ln>
                  <a:noFill/>
                </a:ln>
                <a:solidFill>
                  <a:schemeClr val="tx1"/>
                </a:solidFill>
                <a:effectLst/>
                <a:latin typeface="Arial" panose="020B0604020202020204" pitchFamily="34" charset="0"/>
              </a:rPr>
              <a:t> of ash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Magnesium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Total phenols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Flavanoids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Nonflavanoid</a:t>
            </a:r>
            <a:r>
              <a:rPr kumimoji="0" lang="en-US" altLang="en-US" sz="1800" b="0" i="0" u="none" strike="noStrike" cap="none" normalizeH="0" baseline="0" dirty="0">
                <a:ln>
                  <a:noFill/>
                </a:ln>
                <a:solidFill>
                  <a:schemeClr val="tx1"/>
                </a:solidFill>
                <a:effectLst/>
                <a:latin typeface="Arial" panose="020B0604020202020204" pitchFamily="34" charset="0"/>
              </a:rPr>
              <a:t> phenols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Proanthocyanins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Color intensity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Hue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i="0" u="none" strike="noStrike" cap="none" normalizeH="0" baseline="0" dirty="0">
                <a:ln>
                  <a:noFill/>
                </a:ln>
                <a:solidFill>
                  <a:schemeClr val="tx1"/>
                </a:solidFill>
                <a:effectLst/>
                <a:latin typeface="Arial" panose="020B0604020202020204" pitchFamily="34" charset="0"/>
              </a:rPr>
              <a:t>OD280/OD315 of diluted wines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Proline</a:t>
            </a:r>
          </a:p>
        </p:txBody>
      </p:sp>
      <p:sp>
        <p:nvSpPr>
          <p:cNvPr id="3" name="Text Box 4">
            <a:extLst>
              <a:ext uri="{FF2B5EF4-FFF2-40B4-BE49-F238E27FC236}">
                <a16:creationId xmlns:a16="http://schemas.microsoft.com/office/drawing/2014/main" id="{5BAE42B7-3E4C-0783-E409-05B28FC65F5C}"/>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10" name="ZoneTexte 9"/>
          <p:cNvSpPr txBox="1"/>
          <p:nvPr/>
        </p:nvSpPr>
        <p:spPr>
          <a:xfrm>
            <a:off x="251523" y="711906"/>
            <a:ext cx="8591711" cy="646331"/>
          </a:xfrm>
          <a:prstGeom prst="rect">
            <a:avLst/>
          </a:prstGeom>
          <a:noFill/>
        </p:spPr>
        <p:txBody>
          <a:bodyPr wrap="none" rtlCol="0">
            <a:spAutoFit/>
          </a:bodyPr>
          <a:lstStyle/>
          <a:p>
            <a:r>
              <a:rPr lang="fr-FR" b="1" dirty="0"/>
              <a:t>Un exemple !</a:t>
            </a:r>
          </a:p>
          <a:p>
            <a:r>
              <a:rPr lang="fr-FR" dirty="0"/>
              <a:t>Voyons ce que ca donne sur R : 178 vins italiens provenant de 3 régions, 13 variables. </a:t>
            </a:r>
          </a:p>
        </p:txBody>
      </p:sp>
    </p:spTree>
    <p:extLst>
      <p:ext uri="{BB962C8B-B14F-4D97-AF65-F5344CB8AC3E}">
        <p14:creationId xmlns:p14="http://schemas.microsoft.com/office/powerpoint/2010/main" val="1318376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Jae K. Lee\My Documents\lecture\hes795\Spring 2003\figures\LDA3.bmp"/>
          <p:cNvPicPr>
            <a:picLocks noChangeAspect="1" noChangeArrowheads="1"/>
          </p:cNvPicPr>
          <p:nvPr/>
        </p:nvPicPr>
        <p:blipFill>
          <a:blip r:embed="rId2" cstate="print"/>
          <a:srcRect b="12566"/>
          <a:stretch>
            <a:fillRect/>
          </a:stretch>
        </p:blipFill>
        <p:spPr bwMode="auto">
          <a:xfrm>
            <a:off x="340201" y="1874501"/>
            <a:ext cx="8129588" cy="4526720"/>
          </a:xfrm>
          <a:prstGeom prst="rect">
            <a:avLst/>
          </a:prstGeom>
          <a:noFill/>
        </p:spPr>
      </p:pic>
      <p:sp>
        <p:nvSpPr>
          <p:cNvPr id="2" name="Text Box 4">
            <a:extLst>
              <a:ext uri="{FF2B5EF4-FFF2-40B4-BE49-F238E27FC236}">
                <a16:creationId xmlns:a16="http://schemas.microsoft.com/office/drawing/2014/main" id="{549889BA-AE11-7CA5-1607-5AFFA742DC82}"/>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95C867FE-8CC8-FA07-8B24-E9DFC043F8DB}"/>
              </a:ext>
            </a:extLst>
          </p:cNvPr>
          <p:cNvSpPr txBox="1"/>
          <p:nvPr/>
        </p:nvSpPr>
        <p:spPr>
          <a:xfrm>
            <a:off x="199041" y="584567"/>
            <a:ext cx="8100294" cy="1200329"/>
          </a:xfrm>
          <a:prstGeom prst="rect">
            <a:avLst/>
          </a:prstGeom>
          <a:noFill/>
        </p:spPr>
        <p:txBody>
          <a:bodyPr wrap="none" rtlCol="0">
            <a:spAutoFit/>
          </a:bodyPr>
          <a:lstStyle/>
          <a:p>
            <a:r>
              <a:rPr lang="fr-FR" b="1" dirty="0"/>
              <a:t>ATTENTION</a:t>
            </a:r>
            <a:r>
              <a:rPr lang="fr-FR" dirty="0"/>
              <a:t>. Pour une LDA on suppose que toutes les classes ont (à peu près) la</a:t>
            </a:r>
          </a:p>
          <a:p>
            <a:r>
              <a:rPr lang="fr-FR" dirty="0"/>
              <a:t>même</a:t>
            </a:r>
            <a:r>
              <a:rPr lang="fr-FR" b="1" dirty="0"/>
              <a:t> matrice de covariance,</a:t>
            </a:r>
            <a:r>
              <a:rPr lang="fr-FR" dirty="0"/>
              <a:t> Σ​ (les frontières sont linéaires)</a:t>
            </a:r>
          </a:p>
          <a:p>
            <a:endParaRPr lang="fr-FR" dirty="0"/>
          </a:p>
          <a:p>
            <a:r>
              <a:rPr lang="fr-FR" dirty="0"/>
              <a:t>QDA : chaque classe </a:t>
            </a:r>
            <a:r>
              <a:rPr lang="fr-FR" dirty="0" err="1"/>
              <a:t>C</a:t>
            </a:r>
            <a:r>
              <a:rPr lang="fr-FR" baseline="-25000" dirty="0" err="1"/>
              <a:t>k</a:t>
            </a:r>
            <a:r>
              <a:rPr lang="fr-FR" dirty="0"/>
              <a:t>​ a sa </a:t>
            </a:r>
            <a:r>
              <a:rPr lang="fr-FR" b="1" dirty="0"/>
              <a:t>propre matrice de covariance</a:t>
            </a:r>
            <a:r>
              <a:rPr lang="fr-FR" dirty="0"/>
              <a:t> </a:t>
            </a:r>
            <a:r>
              <a:rPr lang="fr-FR" dirty="0" err="1"/>
              <a:t>Σ</a:t>
            </a:r>
            <a:r>
              <a:rPr lang="fr-FR" baseline="-25000" dirty="0" err="1"/>
              <a:t>k</a:t>
            </a:r>
            <a:r>
              <a:rPr lang="fr-FR" dirty="0"/>
              <a:t>​</a:t>
            </a:r>
          </a:p>
        </p:txBody>
      </p:sp>
      <p:sp>
        <p:nvSpPr>
          <p:cNvPr id="6" name="Rectangle 5">
            <a:extLst>
              <a:ext uri="{FF2B5EF4-FFF2-40B4-BE49-F238E27FC236}">
                <a16:creationId xmlns:a16="http://schemas.microsoft.com/office/drawing/2014/main" id="{1323B1E9-1F69-3D32-5D14-E679CAE0CF43}"/>
              </a:ext>
            </a:extLst>
          </p:cNvPr>
          <p:cNvSpPr/>
          <p:nvPr/>
        </p:nvSpPr>
        <p:spPr>
          <a:xfrm>
            <a:off x="3528753" y="5652655"/>
            <a:ext cx="5407429" cy="249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5A64A42-BA9C-1927-D3B4-30A3B1F9E3F2}"/>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pic>
        <p:nvPicPr>
          <p:cNvPr id="6" name="Image 5">
            <a:extLst>
              <a:ext uri="{FF2B5EF4-FFF2-40B4-BE49-F238E27FC236}">
                <a16:creationId xmlns:a16="http://schemas.microsoft.com/office/drawing/2014/main" id="{48FA3D42-B8FF-D308-CF05-CFFDEB7E0775}"/>
              </a:ext>
            </a:extLst>
          </p:cNvPr>
          <p:cNvPicPr>
            <a:picLocks noChangeAspect="1"/>
          </p:cNvPicPr>
          <p:nvPr/>
        </p:nvPicPr>
        <p:blipFill>
          <a:blip r:embed="rId2"/>
          <a:stretch>
            <a:fillRect/>
          </a:stretch>
        </p:blipFill>
        <p:spPr>
          <a:xfrm>
            <a:off x="220287" y="1014794"/>
            <a:ext cx="8129847" cy="3479912"/>
          </a:xfrm>
          <a:prstGeom prst="rect">
            <a:avLst/>
          </a:prstGeom>
        </p:spPr>
      </p:pic>
      <p:sp>
        <p:nvSpPr>
          <p:cNvPr id="7" name="ZoneTexte 6">
            <a:extLst>
              <a:ext uri="{FF2B5EF4-FFF2-40B4-BE49-F238E27FC236}">
                <a16:creationId xmlns:a16="http://schemas.microsoft.com/office/drawing/2014/main" id="{725E3309-F87F-1F03-9384-D41E439EB56D}"/>
              </a:ext>
            </a:extLst>
          </p:cNvPr>
          <p:cNvSpPr txBox="1"/>
          <p:nvPr/>
        </p:nvSpPr>
        <p:spPr>
          <a:xfrm>
            <a:off x="166255" y="552796"/>
            <a:ext cx="5951116" cy="369332"/>
          </a:xfrm>
          <a:prstGeom prst="rect">
            <a:avLst/>
          </a:prstGeom>
          <a:noFill/>
        </p:spPr>
        <p:txBody>
          <a:bodyPr wrap="none" rtlCol="0">
            <a:spAutoFit/>
          </a:bodyPr>
          <a:lstStyle/>
          <a:p>
            <a:r>
              <a:rPr lang="fr-FR" dirty="0"/>
              <a:t>Revenons aux vins italiens. Les données sont dans </a:t>
            </a:r>
            <a:r>
              <a:rPr lang="fr-FR" dirty="0" err="1"/>
              <a:t>wine_df</a:t>
            </a:r>
            <a:endParaRPr lang="fr-FR" dirty="0"/>
          </a:p>
        </p:txBody>
      </p:sp>
      <p:pic>
        <p:nvPicPr>
          <p:cNvPr id="9" name="Image 8">
            <a:extLst>
              <a:ext uri="{FF2B5EF4-FFF2-40B4-BE49-F238E27FC236}">
                <a16:creationId xmlns:a16="http://schemas.microsoft.com/office/drawing/2014/main" id="{0A1CF94C-52B0-5423-23C2-885DEBDF987A}"/>
              </a:ext>
            </a:extLst>
          </p:cNvPr>
          <p:cNvPicPr>
            <a:picLocks noChangeAspect="1"/>
          </p:cNvPicPr>
          <p:nvPr/>
        </p:nvPicPr>
        <p:blipFill>
          <a:blip r:embed="rId3"/>
          <a:stretch>
            <a:fillRect/>
          </a:stretch>
        </p:blipFill>
        <p:spPr>
          <a:xfrm>
            <a:off x="220287" y="4680846"/>
            <a:ext cx="8508076" cy="2084733"/>
          </a:xfrm>
          <a:prstGeom prst="rect">
            <a:avLst/>
          </a:prstGeom>
        </p:spPr>
      </p:pic>
    </p:spTree>
    <p:extLst>
      <p:ext uri="{BB962C8B-B14F-4D97-AF65-F5344CB8AC3E}">
        <p14:creationId xmlns:p14="http://schemas.microsoft.com/office/powerpoint/2010/main" val="266490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2854653-5B00-5225-8523-E9D799F29457}"/>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5" name="ZoneTexte 4">
            <a:extLst>
              <a:ext uri="{FF2B5EF4-FFF2-40B4-BE49-F238E27FC236}">
                <a16:creationId xmlns:a16="http://schemas.microsoft.com/office/drawing/2014/main" id="{462900D5-5ED3-93D5-3935-F27631316693}"/>
              </a:ext>
            </a:extLst>
          </p:cNvPr>
          <p:cNvSpPr txBox="1"/>
          <p:nvPr/>
        </p:nvSpPr>
        <p:spPr>
          <a:xfrm>
            <a:off x="763732" y="677487"/>
            <a:ext cx="2385974" cy="369332"/>
          </a:xfrm>
          <a:prstGeom prst="rect">
            <a:avLst/>
          </a:prstGeom>
          <a:noFill/>
        </p:spPr>
        <p:txBody>
          <a:bodyPr wrap="none" rtlCol="0">
            <a:spAutoFit/>
          </a:bodyPr>
          <a:lstStyle/>
          <a:p>
            <a:r>
              <a:rPr lang="fr-FR" dirty="0"/>
              <a:t>Split train/test stratifié</a:t>
            </a:r>
          </a:p>
        </p:txBody>
      </p:sp>
      <p:pic>
        <p:nvPicPr>
          <p:cNvPr id="7" name="Image 6">
            <a:extLst>
              <a:ext uri="{FF2B5EF4-FFF2-40B4-BE49-F238E27FC236}">
                <a16:creationId xmlns:a16="http://schemas.microsoft.com/office/drawing/2014/main" id="{20E5996B-2A74-37D2-4922-1701F3708A99}"/>
              </a:ext>
            </a:extLst>
          </p:cNvPr>
          <p:cNvPicPr>
            <a:picLocks noChangeAspect="1"/>
          </p:cNvPicPr>
          <p:nvPr/>
        </p:nvPicPr>
        <p:blipFill>
          <a:blip r:embed="rId2"/>
          <a:stretch>
            <a:fillRect/>
          </a:stretch>
        </p:blipFill>
        <p:spPr>
          <a:xfrm>
            <a:off x="536171" y="3981575"/>
            <a:ext cx="7855527" cy="965069"/>
          </a:xfrm>
          <a:prstGeom prst="rect">
            <a:avLst/>
          </a:prstGeom>
        </p:spPr>
      </p:pic>
      <p:pic>
        <p:nvPicPr>
          <p:cNvPr id="9" name="Image 8">
            <a:extLst>
              <a:ext uri="{FF2B5EF4-FFF2-40B4-BE49-F238E27FC236}">
                <a16:creationId xmlns:a16="http://schemas.microsoft.com/office/drawing/2014/main" id="{E66A82B2-C2C3-88E8-E511-DE751676F2AA}"/>
              </a:ext>
            </a:extLst>
          </p:cNvPr>
          <p:cNvPicPr>
            <a:picLocks noChangeAspect="1"/>
          </p:cNvPicPr>
          <p:nvPr/>
        </p:nvPicPr>
        <p:blipFill>
          <a:blip r:embed="rId3"/>
          <a:stretch>
            <a:fillRect/>
          </a:stretch>
        </p:blipFill>
        <p:spPr>
          <a:xfrm>
            <a:off x="536171" y="1597328"/>
            <a:ext cx="7078287" cy="1786887"/>
          </a:xfrm>
          <a:prstGeom prst="rect">
            <a:avLst/>
          </a:prstGeom>
        </p:spPr>
      </p:pic>
      <p:cxnSp>
        <p:nvCxnSpPr>
          <p:cNvPr id="11" name="Connecteur droit avec flèche 10">
            <a:extLst>
              <a:ext uri="{FF2B5EF4-FFF2-40B4-BE49-F238E27FC236}">
                <a16:creationId xmlns:a16="http://schemas.microsoft.com/office/drawing/2014/main" id="{12A0D15C-F63A-58B0-16D9-81B5FD2E0393}"/>
              </a:ext>
            </a:extLst>
          </p:cNvPr>
          <p:cNvCxnSpPr>
            <a:cxnSpLocks/>
          </p:cNvCxnSpPr>
          <p:nvPr/>
        </p:nvCxnSpPr>
        <p:spPr>
          <a:xfrm flipH="1">
            <a:off x="2140527" y="1400695"/>
            <a:ext cx="1055717" cy="282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4D19E520-8C7D-C923-266A-AD3EDE35D605}"/>
              </a:ext>
            </a:extLst>
          </p:cNvPr>
          <p:cNvSpPr txBox="1"/>
          <p:nvPr/>
        </p:nvSpPr>
        <p:spPr>
          <a:xfrm>
            <a:off x="3258588" y="1172679"/>
            <a:ext cx="3157659" cy="307777"/>
          </a:xfrm>
          <a:prstGeom prst="rect">
            <a:avLst/>
          </a:prstGeom>
          <a:noFill/>
        </p:spPr>
        <p:txBody>
          <a:bodyPr wrap="none" rtlCol="0">
            <a:spAutoFit/>
          </a:bodyPr>
          <a:lstStyle/>
          <a:p>
            <a:r>
              <a:rPr lang="fr-FR" sz="1400" dirty="0"/>
              <a:t>Pour toujours obtenir le même résultat</a:t>
            </a:r>
          </a:p>
        </p:txBody>
      </p:sp>
    </p:spTree>
    <p:extLst>
      <p:ext uri="{BB962C8B-B14F-4D97-AF65-F5344CB8AC3E}">
        <p14:creationId xmlns:p14="http://schemas.microsoft.com/office/powerpoint/2010/main" val="25812602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8E0961-9D17-06D4-72DF-0A767634E8E0}"/>
              </a:ext>
            </a:extLst>
          </p:cNvPr>
          <p:cNvPicPr>
            <a:picLocks noChangeAspect="1"/>
          </p:cNvPicPr>
          <p:nvPr/>
        </p:nvPicPr>
        <p:blipFill>
          <a:blip r:embed="rId2"/>
          <a:stretch>
            <a:fillRect/>
          </a:stretch>
        </p:blipFill>
        <p:spPr>
          <a:xfrm>
            <a:off x="228600" y="1119470"/>
            <a:ext cx="8607100" cy="4619060"/>
          </a:xfrm>
          <a:prstGeom prst="rect">
            <a:avLst/>
          </a:prstGeom>
        </p:spPr>
      </p:pic>
      <p:sp>
        <p:nvSpPr>
          <p:cNvPr id="4" name="Text Box 4">
            <a:extLst>
              <a:ext uri="{FF2B5EF4-FFF2-40B4-BE49-F238E27FC236}">
                <a16:creationId xmlns:a16="http://schemas.microsoft.com/office/drawing/2014/main" id="{4B986A9A-1218-E9FC-F7C0-9F48993ED85C}"/>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Tree>
    <p:extLst>
      <p:ext uri="{BB962C8B-B14F-4D97-AF65-F5344CB8AC3E}">
        <p14:creationId xmlns:p14="http://schemas.microsoft.com/office/powerpoint/2010/main" val="5887620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F0B4DE8-2BC3-DCF5-65B2-638C8D0E63E8}"/>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pic>
        <p:nvPicPr>
          <p:cNvPr id="4" name="Image 3">
            <a:extLst>
              <a:ext uri="{FF2B5EF4-FFF2-40B4-BE49-F238E27FC236}">
                <a16:creationId xmlns:a16="http://schemas.microsoft.com/office/drawing/2014/main" id="{062011EE-2EB7-11CF-C166-928287C7C60E}"/>
              </a:ext>
            </a:extLst>
          </p:cNvPr>
          <p:cNvPicPr>
            <a:picLocks noChangeAspect="1"/>
          </p:cNvPicPr>
          <p:nvPr/>
        </p:nvPicPr>
        <p:blipFill>
          <a:blip r:embed="rId2"/>
          <a:stretch>
            <a:fillRect/>
          </a:stretch>
        </p:blipFill>
        <p:spPr>
          <a:xfrm>
            <a:off x="178723" y="800273"/>
            <a:ext cx="6409113" cy="3271318"/>
          </a:xfrm>
          <a:prstGeom prst="rect">
            <a:avLst/>
          </a:prstGeom>
        </p:spPr>
      </p:pic>
      <p:pic>
        <p:nvPicPr>
          <p:cNvPr id="6" name="Image 5">
            <a:extLst>
              <a:ext uri="{FF2B5EF4-FFF2-40B4-BE49-F238E27FC236}">
                <a16:creationId xmlns:a16="http://schemas.microsoft.com/office/drawing/2014/main" id="{DA5E5CDB-DD93-F63E-BA7F-801A084FA637}"/>
              </a:ext>
            </a:extLst>
          </p:cNvPr>
          <p:cNvPicPr>
            <a:picLocks noChangeAspect="1"/>
          </p:cNvPicPr>
          <p:nvPr/>
        </p:nvPicPr>
        <p:blipFill>
          <a:blip r:embed="rId3"/>
          <a:stretch>
            <a:fillRect/>
          </a:stretch>
        </p:blipFill>
        <p:spPr>
          <a:xfrm>
            <a:off x="178723" y="4485994"/>
            <a:ext cx="3204557" cy="1571733"/>
          </a:xfrm>
          <a:prstGeom prst="rect">
            <a:avLst/>
          </a:prstGeom>
        </p:spPr>
      </p:pic>
      <p:pic>
        <p:nvPicPr>
          <p:cNvPr id="8" name="Image 7">
            <a:extLst>
              <a:ext uri="{FF2B5EF4-FFF2-40B4-BE49-F238E27FC236}">
                <a16:creationId xmlns:a16="http://schemas.microsoft.com/office/drawing/2014/main" id="{E1391780-D9CE-CA9E-9F4D-3EAE84D0F8B6}"/>
              </a:ext>
            </a:extLst>
          </p:cNvPr>
          <p:cNvPicPr>
            <a:picLocks noChangeAspect="1"/>
          </p:cNvPicPr>
          <p:nvPr/>
        </p:nvPicPr>
        <p:blipFill>
          <a:blip r:embed="rId4"/>
          <a:stretch>
            <a:fillRect/>
          </a:stretch>
        </p:blipFill>
        <p:spPr>
          <a:xfrm>
            <a:off x="4123112" y="4502532"/>
            <a:ext cx="3308466" cy="1965426"/>
          </a:xfrm>
          <a:prstGeom prst="rect">
            <a:avLst/>
          </a:prstGeom>
        </p:spPr>
      </p:pic>
    </p:spTree>
    <p:extLst>
      <p:ext uri="{BB962C8B-B14F-4D97-AF65-F5344CB8AC3E}">
        <p14:creationId xmlns:p14="http://schemas.microsoft.com/office/powerpoint/2010/main" val="2270444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5AC404-79B4-0B43-FD29-8A9F56EAC7C4}"/>
              </a:ext>
            </a:extLst>
          </p:cNvPr>
          <p:cNvPicPr>
            <a:picLocks noChangeAspect="1"/>
          </p:cNvPicPr>
          <p:nvPr/>
        </p:nvPicPr>
        <p:blipFill>
          <a:blip r:embed="rId2"/>
          <a:stretch>
            <a:fillRect/>
          </a:stretch>
        </p:blipFill>
        <p:spPr>
          <a:xfrm>
            <a:off x="3079542" y="2124678"/>
            <a:ext cx="5960548" cy="4335553"/>
          </a:xfrm>
          <a:prstGeom prst="rect">
            <a:avLst/>
          </a:prstGeom>
        </p:spPr>
      </p:pic>
      <p:sp>
        <p:nvSpPr>
          <p:cNvPr id="5" name="Text Box 4">
            <a:extLst>
              <a:ext uri="{FF2B5EF4-FFF2-40B4-BE49-F238E27FC236}">
                <a16:creationId xmlns:a16="http://schemas.microsoft.com/office/drawing/2014/main" id="{840EE591-8269-2DDB-7EC5-C3400F32C60D}"/>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cxnSp>
        <p:nvCxnSpPr>
          <p:cNvPr id="7" name="Connecteur droit avec flèche 6">
            <a:extLst>
              <a:ext uri="{FF2B5EF4-FFF2-40B4-BE49-F238E27FC236}">
                <a16:creationId xmlns:a16="http://schemas.microsoft.com/office/drawing/2014/main" id="{B463A11F-441D-AEC9-384F-6E48645E1DD6}"/>
              </a:ext>
            </a:extLst>
          </p:cNvPr>
          <p:cNvCxnSpPr>
            <a:cxnSpLocks/>
            <a:stCxn id="8" idx="2"/>
          </p:cNvCxnSpPr>
          <p:nvPr/>
        </p:nvCxnSpPr>
        <p:spPr>
          <a:xfrm>
            <a:off x="6438715" y="3053451"/>
            <a:ext cx="315376" cy="7620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CD2D1FA4-759A-C5BF-ECDA-28EFD9A221B9}"/>
              </a:ext>
            </a:extLst>
          </p:cNvPr>
          <p:cNvSpPr txBox="1"/>
          <p:nvPr/>
        </p:nvSpPr>
        <p:spPr>
          <a:xfrm>
            <a:off x="5286893" y="2776452"/>
            <a:ext cx="2303644" cy="276999"/>
          </a:xfrm>
          <a:prstGeom prst="rect">
            <a:avLst/>
          </a:prstGeom>
          <a:noFill/>
        </p:spPr>
        <p:txBody>
          <a:bodyPr wrap="none" rtlCol="0">
            <a:spAutoFit/>
          </a:bodyPr>
          <a:lstStyle/>
          <a:p>
            <a:r>
              <a:rPr lang="fr-FR" sz="1200" dirty="0"/>
              <a:t>C ’est celui la qui est mal classé</a:t>
            </a:r>
          </a:p>
        </p:txBody>
      </p:sp>
      <p:pic>
        <p:nvPicPr>
          <p:cNvPr id="11" name="Image 10">
            <a:extLst>
              <a:ext uri="{FF2B5EF4-FFF2-40B4-BE49-F238E27FC236}">
                <a16:creationId xmlns:a16="http://schemas.microsoft.com/office/drawing/2014/main" id="{246B3EA3-93F1-4F4D-6FBC-E76B07FA3616}"/>
              </a:ext>
            </a:extLst>
          </p:cNvPr>
          <p:cNvPicPr>
            <a:picLocks noChangeAspect="1"/>
          </p:cNvPicPr>
          <p:nvPr/>
        </p:nvPicPr>
        <p:blipFill>
          <a:blip r:embed="rId3"/>
          <a:stretch>
            <a:fillRect/>
          </a:stretch>
        </p:blipFill>
        <p:spPr>
          <a:xfrm>
            <a:off x="103910" y="769727"/>
            <a:ext cx="5735782" cy="1354951"/>
          </a:xfrm>
          <a:prstGeom prst="rect">
            <a:avLst/>
          </a:prstGeom>
        </p:spPr>
      </p:pic>
    </p:spTree>
    <p:extLst>
      <p:ext uri="{BB962C8B-B14F-4D97-AF65-F5344CB8AC3E}">
        <p14:creationId xmlns:p14="http://schemas.microsoft.com/office/powerpoint/2010/main" val="31780595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6D2C0211-ADC8-E368-81FF-DCFB884B1A61}"/>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pic>
        <p:nvPicPr>
          <p:cNvPr id="5" name="Image 4">
            <a:extLst>
              <a:ext uri="{FF2B5EF4-FFF2-40B4-BE49-F238E27FC236}">
                <a16:creationId xmlns:a16="http://schemas.microsoft.com/office/drawing/2014/main" id="{9FB52F0C-90B8-F951-8125-00A981F9518F}"/>
              </a:ext>
            </a:extLst>
          </p:cNvPr>
          <p:cNvPicPr>
            <a:picLocks noChangeAspect="1"/>
          </p:cNvPicPr>
          <p:nvPr/>
        </p:nvPicPr>
        <p:blipFill>
          <a:blip r:embed="rId2"/>
          <a:stretch>
            <a:fillRect/>
          </a:stretch>
        </p:blipFill>
        <p:spPr>
          <a:xfrm>
            <a:off x="54033" y="1030780"/>
            <a:ext cx="4683676" cy="3486374"/>
          </a:xfrm>
          <a:prstGeom prst="rect">
            <a:avLst/>
          </a:prstGeom>
        </p:spPr>
      </p:pic>
      <p:sp>
        <p:nvSpPr>
          <p:cNvPr id="6" name="ZoneTexte 5">
            <a:extLst>
              <a:ext uri="{FF2B5EF4-FFF2-40B4-BE49-F238E27FC236}">
                <a16:creationId xmlns:a16="http://schemas.microsoft.com/office/drawing/2014/main" id="{3E37C47F-5E7E-8246-225F-28285D7D5757}"/>
              </a:ext>
            </a:extLst>
          </p:cNvPr>
          <p:cNvSpPr txBox="1"/>
          <p:nvPr/>
        </p:nvSpPr>
        <p:spPr>
          <a:xfrm>
            <a:off x="5112328" y="4640628"/>
            <a:ext cx="3761510" cy="523220"/>
          </a:xfrm>
          <a:prstGeom prst="rect">
            <a:avLst/>
          </a:prstGeom>
          <a:noFill/>
        </p:spPr>
        <p:txBody>
          <a:bodyPr wrap="square" rtlCol="0">
            <a:spAutoFit/>
          </a:bodyPr>
          <a:lstStyle/>
          <a:p>
            <a:r>
              <a:rPr lang="fr-FR" sz="1400" dirty="0"/>
              <a:t>L’axe </a:t>
            </a:r>
            <a:r>
              <a:rPr lang="fr-FR" sz="1400" b="1" dirty="0"/>
              <a:t>LD1</a:t>
            </a:r>
            <a:r>
              <a:rPr lang="fr-FR" sz="1400" dirty="0"/>
              <a:t> capture ≈ </a:t>
            </a:r>
            <a:r>
              <a:rPr lang="fr-FR" sz="1400" b="1" dirty="0"/>
              <a:t>68.7 %</a:t>
            </a:r>
            <a:r>
              <a:rPr lang="fr-FR" sz="1400" dirty="0"/>
              <a:t> de la séparation, </a:t>
            </a:r>
            <a:r>
              <a:rPr lang="fr-FR" sz="1400" b="1" dirty="0"/>
              <a:t>LD2</a:t>
            </a:r>
            <a:r>
              <a:rPr lang="fr-FR" sz="1400" dirty="0"/>
              <a:t> ≈ </a:t>
            </a:r>
            <a:r>
              <a:rPr lang="fr-FR" sz="1400" b="1" dirty="0"/>
              <a:t>31.3 %</a:t>
            </a:r>
            <a:r>
              <a:rPr lang="fr-FR" sz="1400" dirty="0"/>
              <a:t>.</a:t>
            </a:r>
          </a:p>
        </p:txBody>
      </p:sp>
      <p:pic>
        <p:nvPicPr>
          <p:cNvPr id="8" name="Image 7">
            <a:extLst>
              <a:ext uri="{FF2B5EF4-FFF2-40B4-BE49-F238E27FC236}">
                <a16:creationId xmlns:a16="http://schemas.microsoft.com/office/drawing/2014/main" id="{09C558C8-5AE9-C4A5-7DBB-7A463A31500E}"/>
              </a:ext>
            </a:extLst>
          </p:cNvPr>
          <p:cNvPicPr>
            <a:picLocks noChangeAspect="1"/>
          </p:cNvPicPr>
          <p:nvPr/>
        </p:nvPicPr>
        <p:blipFill>
          <a:blip r:embed="rId3"/>
          <a:stretch>
            <a:fillRect/>
          </a:stretch>
        </p:blipFill>
        <p:spPr>
          <a:xfrm>
            <a:off x="4737709" y="1049532"/>
            <a:ext cx="4300901" cy="3572344"/>
          </a:xfrm>
          <a:prstGeom prst="rect">
            <a:avLst/>
          </a:prstGeom>
        </p:spPr>
      </p:pic>
      <p:sp>
        <p:nvSpPr>
          <p:cNvPr id="9" name="ZoneTexte 8">
            <a:extLst>
              <a:ext uri="{FF2B5EF4-FFF2-40B4-BE49-F238E27FC236}">
                <a16:creationId xmlns:a16="http://schemas.microsoft.com/office/drawing/2014/main" id="{89427894-5093-E37D-1693-F2A9C3FBC8FC}"/>
              </a:ext>
            </a:extLst>
          </p:cNvPr>
          <p:cNvSpPr txBox="1"/>
          <p:nvPr/>
        </p:nvSpPr>
        <p:spPr>
          <a:xfrm>
            <a:off x="477982" y="5485302"/>
            <a:ext cx="8395856" cy="369332"/>
          </a:xfrm>
          <a:prstGeom prst="rect">
            <a:avLst/>
          </a:prstGeom>
          <a:noFill/>
        </p:spPr>
        <p:txBody>
          <a:bodyPr wrap="square" rtlCol="0">
            <a:spAutoFit/>
          </a:bodyPr>
          <a:lstStyle/>
          <a:p>
            <a:r>
              <a:rPr lang="fr-FR" dirty="0"/>
              <a:t>La LDA est supérieure à l’ACP dans cette tâche de discrimination, et c’est heureux!</a:t>
            </a:r>
          </a:p>
        </p:txBody>
      </p:sp>
      <p:sp>
        <p:nvSpPr>
          <p:cNvPr id="10" name="ZoneTexte 9">
            <a:extLst>
              <a:ext uri="{FF2B5EF4-FFF2-40B4-BE49-F238E27FC236}">
                <a16:creationId xmlns:a16="http://schemas.microsoft.com/office/drawing/2014/main" id="{3A656238-6A0B-7C6A-60F9-B089C53C4222}"/>
              </a:ext>
            </a:extLst>
          </p:cNvPr>
          <p:cNvSpPr txBox="1"/>
          <p:nvPr/>
        </p:nvSpPr>
        <p:spPr>
          <a:xfrm>
            <a:off x="336665" y="557095"/>
            <a:ext cx="2626745" cy="369332"/>
          </a:xfrm>
          <a:prstGeom prst="rect">
            <a:avLst/>
          </a:prstGeom>
          <a:noFill/>
        </p:spPr>
        <p:txBody>
          <a:bodyPr wrap="none" rtlCol="0">
            <a:spAutoFit/>
          </a:bodyPr>
          <a:lstStyle/>
          <a:p>
            <a:r>
              <a:rPr lang="fr-FR" dirty="0"/>
              <a:t>Comparaison avec l’ACP</a:t>
            </a:r>
          </a:p>
        </p:txBody>
      </p:sp>
    </p:spTree>
    <p:extLst>
      <p:ext uri="{BB962C8B-B14F-4D97-AF65-F5344CB8AC3E}">
        <p14:creationId xmlns:p14="http://schemas.microsoft.com/office/powerpoint/2010/main" val="197800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21A8-D4D7-DCC2-010D-47777A4899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729844-0731-2441-413B-17466D12F4D5}"/>
              </a:ext>
            </a:extLst>
          </p:cNvPr>
          <p:cNvSpPr>
            <a:spLocks noGrp="1"/>
          </p:cNvSpPr>
          <p:nvPr>
            <p:ph type="ctrTitle"/>
          </p:nvPr>
        </p:nvSpPr>
        <p:spPr>
          <a:xfrm>
            <a:off x="723208" y="1986742"/>
            <a:ext cx="7772400" cy="3177453"/>
          </a:xfrm>
        </p:spPr>
        <p:txBody>
          <a:bodyPr>
            <a:normAutofit/>
          </a:bodyPr>
          <a:lstStyle/>
          <a:p>
            <a:r>
              <a:rPr lang="fr-FR" b="1" dirty="0"/>
              <a:t>k-NN</a:t>
            </a:r>
            <a:br>
              <a:rPr lang="fr-FR" b="1" dirty="0"/>
            </a:br>
            <a:br>
              <a:rPr lang="fr-FR" b="1" dirty="0"/>
            </a:br>
            <a:r>
              <a:rPr lang="fr-FR" sz="1800" dirty="0"/>
              <a:t>Une méthode de classification supervisée non-paramétrique</a:t>
            </a:r>
            <a:br>
              <a:rPr lang="fr-FR" b="1" i="1" dirty="0">
                <a:solidFill>
                  <a:srgbClr val="FF0000"/>
                </a:solidFill>
              </a:rPr>
            </a:br>
            <a:endParaRPr lang="fr-FR" dirty="0">
              <a:solidFill>
                <a:srgbClr val="FF0000"/>
              </a:solidFill>
            </a:endParaRPr>
          </a:p>
        </p:txBody>
      </p:sp>
    </p:spTree>
    <p:extLst>
      <p:ext uri="{BB962C8B-B14F-4D97-AF65-F5344CB8AC3E}">
        <p14:creationId xmlns:p14="http://schemas.microsoft.com/office/powerpoint/2010/main" val="2857568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FAC7CA77-FA57-AAC7-44DE-152104F8C1BD}"/>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
        <p:nvSpPr>
          <p:cNvPr id="5" name="ZoneTexte 4">
            <a:extLst>
              <a:ext uri="{FF2B5EF4-FFF2-40B4-BE49-F238E27FC236}">
                <a16:creationId xmlns:a16="http://schemas.microsoft.com/office/drawing/2014/main" id="{67BE5AD7-5391-79D3-3606-246D282494B5}"/>
              </a:ext>
            </a:extLst>
          </p:cNvPr>
          <p:cNvSpPr txBox="1"/>
          <p:nvPr/>
        </p:nvSpPr>
        <p:spPr>
          <a:xfrm>
            <a:off x="299258" y="1026622"/>
            <a:ext cx="8773107" cy="5355312"/>
          </a:xfrm>
          <a:prstGeom prst="rect">
            <a:avLst/>
          </a:prstGeom>
          <a:noFill/>
        </p:spPr>
        <p:txBody>
          <a:bodyPr wrap="none" rtlCol="0">
            <a:spAutoFit/>
          </a:bodyPr>
          <a:lstStyle/>
          <a:p>
            <a:r>
              <a:rPr lang="fr-FR" dirty="0"/>
              <a:t>k-NN : une méthode de classification supervisée.</a:t>
            </a:r>
          </a:p>
          <a:p>
            <a:endParaRPr lang="fr-FR" dirty="0"/>
          </a:p>
          <a:p>
            <a:r>
              <a:rPr lang="fr-FR" dirty="0"/>
              <a:t>Formalisée dans les années </a:t>
            </a:r>
            <a:r>
              <a:rPr lang="fr-FR" b="1" dirty="0"/>
              <a:t>1950</a:t>
            </a:r>
            <a:r>
              <a:rPr lang="fr-FR" dirty="0"/>
              <a:t> et </a:t>
            </a:r>
            <a:r>
              <a:rPr lang="fr-FR" b="1" dirty="0"/>
              <a:t>1960, </a:t>
            </a:r>
            <a:r>
              <a:rPr lang="fr-FR" dirty="0"/>
              <a:t>US Air Force à l’origine: Fix &amp; </a:t>
            </a:r>
            <a:r>
              <a:rPr lang="fr-FR" dirty="0" err="1"/>
              <a:t>Hodge</a:t>
            </a:r>
            <a:r>
              <a:rPr lang="fr-FR" dirty="0"/>
              <a:t> (1951).</a:t>
            </a:r>
          </a:p>
          <a:p>
            <a:endParaRPr lang="fr-FR" dirty="0"/>
          </a:p>
          <a:p>
            <a:r>
              <a:rPr lang="fr-FR" b="1" dirty="0"/>
              <a:t>Non paramétrique: </a:t>
            </a:r>
            <a:r>
              <a:rPr lang="fr-FR" dirty="0"/>
              <a:t>sans hypothèse forte comme la normalité, contrairement à la LDA.</a:t>
            </a:r>
          </a:p>
          <a:p>
            <a:endParaRPr lang="fr-FR" dirty="0"/>
          </a:p>
          <a:p>
            <a:r>
              <a:rPr lang="fr-FR" dirty="0"/>
              <a:t>Une idée très simple : un individu se classe comme ses </a:t>
            </a:r>
            <a:r>
              <a:rPr lang="fr-FR" b="1" dirty="0"/>
              <a:t>voisins les plus proches.</a:t>
            </a:r>
          </a:p>
          <a:p>
            <a:endParaRPr lang="fr-FR" b="1" dirty="0"/>
          </a:p>
          <a:p>
            <a:endParaRPr lang="fr-FR" b="1" dirty="0"/>
          </a:p>
          <a:p>
            <a:endParaRPr lang="fr-FR" b="1" dirty="0"/>
          </a:p>
          <a:p>
            <a:endParaRPr lang="fr-FR" b="1" dirty="0"/>
          </a:p>
          <a:p>
            <a:endParaRPr lang="fr-FR" b="1" dirty="0"/>
          </a:p>
          <a:p>
            <a:endParaRPr lang="fr-FR" b="1" dirty="0"/>
          </a:p>
          <a:p>
            <a:endParaRPr lang="fr-FR" b="1" dirty="0"/>
          </a:p>
          <a:p>
            <a:endParaRPr lang="fr-FR" b="1" dirty="0"/>
          </a:p>
          <a:p>
            <a:endParaRPr lang="fr-FR" b="1" dirty="0"/>
          </a:p>
          <a:p>
            <a:endParaRPr lang="fr-FR" b="1" dirty="0"/>
          </a:p>
          <a:p>
            <a:endParaRPr lang="fr-FR" b="1" dirty="0"/>
          </a:p>
          <a:p>
            <a:r>
              <a:rPr lang="fr-FR" b="1" dirty="0"/>
              <a:t>ATTENTION</a:t>
            </a:r>
            <a:r>
              <a:rPr lang="fr-FR" dirty="0"/>
              <a:t> : Nécessité de normaliser les données si les échelles sont différentes.</a:t>
            </a:r>
          </a:p>
        </p:txBody>
      </p:sp>
      <p:sp>
        <p:nvSpPr>
          <p:cNvPr id="2" name="ZoneTexte 1">
            <a:extLst>
              <a:ext uri="{FF2B5EF4-FFF2-40B4-BE49-F238E27FC236}">
                <a16:creationId xmlns:a16="http://schemas.microsoft.com/office/drawing/2014/main" id="{BEF86AFF-49FE-4851-3EDF-CC4813A8795B}"/>
              </a:ext>
            </a:extLst>
          </p:cNvPr>
          <p:cNvSpPr txBox="1"/>
          <p:nvPr/>
        </p:nvSpPr>
        <p:spPr>
          <a:xfrm>
            <a:off x="2151816" y="4493029"/>
            <a:ext cx="5004512" cy="369332"/>
          </a:xfrm>
          <a:prstGeom prst="rect">
            <a:avLst/>
          </a:prstGeom>
          <a:noFill/>
        </p:spPr>
        <p:txBody>
          <a:bodyPr wrap="none" rtlCol="0">
            <a:spAutoFit/>
          </a:bodyPr>
          <a:lstStyle/>
          <a:p>
            <a:r>
              <a:rPr lang="fr-FR" dirty="0"/>
              <a:t>“</a:t>
            </a:r>
            <a:r>
              <a:rPr lang="fr-FR" i="1" dirty="0"/>
              <a:t>Dis-moi qui sont tes voisins, je te dirai qui tu es</a:t>
            </a:r>
            <a:r>
              <a:rPr lang="fr-FR" dirty="0"/>
              <a:t>”</a:t>
            </a:r>
          </a:p>
        </p:txBody>
      </p:sp>
    </p:spTree>
    <p:extLst>
      <p:ext uri="{BB962C8B-B14F-4D97-AF65-F5344CB8AC3E}">
        <p14:creationId xmlns:p14="http://schemas.microsoft.com/office/powerpoint/2010/main" val="521022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77BB4BE8-CCFA-237A-739F-0E7DB7E6CCD2}"/>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
        <p:nvSpPr>
          <p:cNvPr id="5" name="ZoneTexte 4">
            <a:extLst>
              <a:ext uri="{FF2B5EF4-FFF2-40B4-BE49-F238E27FC236}">
                <a16:creationId xmlns:a16="http://schemas.microsoft.com/office/drawing/2014/main" id="{128C5CA7-CDC2-E86D-8D88-9893D48BAD76}"/>
              </a:ext>
            </a:extLst>
          </p:cNvPr>
          <p:cNvSpPr txBox="1"/>
          <p:nvPr/>
        </p:nvSpPr>
        <p:spPr>
          <a:xfrm>
            <a:off x="457200" y="578095"/>
            <a:ext cx="3916970" cy="369332"/>
          </a:xfrm>
          <a:prstGeom prst="rect">
            <a:avLst/>
          </a:prstGeom>
          <a:noFill/>
        </p:spPr>
        <p:txBody>
          <a:bodyPr wrap="none" rtlCol="0">
            <a:spAutoFit/>
          </a:bodyPr>
          <a:lstStyle/>
          <a:p>
            <a:r>
              <a:rPr lang="fr-FR" dirty="0"/>
              <a:t>Au fait, voisins? Mais sur quelle base?</a:t>
            </a:r>
          </a:p>
        </p:txBody>
      </p:sp>
      <p:sp>
        <p:nvSpPr>
          <p:cNvPr id="6" name="ZoneTexte 5">
            <a:extLst>
              <a:ext uri="{FF2B5EF4-FFF2-40B4-BE49-F238E27FC236}">
                <a16:creationId xmlns:a16="http://schemas.microsoft.com/office/drawing/2014/main" id="{CA4B9244-C72F-3EEB-FF41-F18AC3CBD9B9}"/>
              </a:ext>
            </a:extLst>
          </p:cNvPr>
          <p:cNvSpPr txBox="1"/>
          <p:nvPr/>
        </p:nvSpPr>
        <p:spPr>
          <a:xfrm>
            <a:off x="457200" y="1093123"/>
            <a:ext cx="7148432" cy="4770537"/>
          </a:xfrm>
          <a:prstGeom prst="rect">
            <a:avLst/>
          </a:prstGeom>
          <a:noFill/>
        </p:spPr>
        <p:txBody>
          <a:bodyPr wrap="none" rtlCol="0">
            <a:spAutoFit/>
          </a:bodyPr>
          <a:lstStyle/>
          <a:p>
            <a:r>
              <a:rPr lang="en-US" sz="1600" b="1" dirty="0"/>
              <a:t>Distance </a:t>
            </a:r>
            <a:r>
              <a:rPr lang="en-US" sz="1600" b="1" dirty="0" err="1"/>
              <a:t>euclidienne</a:t>
            </a:r>
            <a:r>
              <a:rPr lang="en-US" sz="1600" b="1" dirty="0"/>
              <a:t> </a:t>
            </a:r>
            <a:r>
              <a:rPr lang="en-US" sz="1600" dirty="0"/>
              <a:t>(la plus courante):</a:t>
            </a:r>
          </a:p>
          <a:p>
            <a:endParaRPr lang="en-US" sz="1600" dirty="0"/>
          </a:p>
          <a:p>
            <a:endParaRPr lang="en-US" sz="1600" dirty="0"/>
          </a:p>
          <a:p>
            <a:endParaRPr lang="en-US" sz="1600" dirty="0"/>
          </a:p>
          <a:p>
            <a:endParaRPr lang="en-US" sz="1600" dirty="0"/>
          </a:p>
          <a:p>
            <a:endParaRPr lang="en-US" sz="1600" dirty="0"/>
          </a:p>
          <a:p>
            <a:r>
              <a:rPr lang="fr-FR" sz="1600" dirty="0"/>
              <a:t>Interprétation géométrique : distance “à vol d’oiseau”.</a:t>
            </a:r>
          </a:p>
          <a:p>
            <a:r>
              <a:rPr lang="fr-FR" sz="1600" dirty="0"/>
              <a:t>Invariante par rotation et translation.</a:t>
            </a:r>
          </a:p>
          <a:p>
            <a:r>
              <a:rPr lang="fr-FR" sz="1600" dirty="0"/>
              <a:t>Très intuitive si les variables sont homogènes (ex : coordonnées dans l’espace).</a:t>
            </a:r>
          </a:p>
          <a:p>
            <a:endParaRPr lang="fr-FR" sz="1600" dirty="0"/>
          </a:p>
          <a:p>
            <a:r>
              <a:rPr lang="en-US" sz="1600" b="1" dirty="0"/>
              <a:t>Distance de Manhattan</a:t>
            </a:r>
            <a:r>
              <a:rPr lang="en-US" sz="1600" dirty="0"/>
              <a:t>:</a:t>
            </a:r>
          </a:p>
          <a:p>
            <a:endParaRPr lang="en-US" sz="1600" dirty="0"/>
          </a:p>
          <a:p>
            <a:endParaRPr lang="en-US" sz="1600" dirty="0"/>
          </a:p>
          <a:p>
            <a:endParaRPr lang="en-US" sz="1600" dirty="0"/>
          </a:p>
          <a:p>
            <a:endParaRPr lang="en-US" sz="1600" dirty="0"/>
          </a:p>
          <a:p>
            <a:endParaRPr lang="en-US" sz="1600" dirty="0"/>
          </a:p>
          <a:p>
            <a:r>
              <a:rPr lang="fr-FR" sz="1600" dirty="0"/>
              <a:t>Interprétation géométrique: distance dans une grille de rues (type “</a:t>
            </a:r>
            <a:r>
              <a:rPr lang="fr-FR" sz="1600" dirty="0" err="1"/>
              <a:t>taxicab</a:t>
            </a:r>
            <a:r>
              <a:rPr lang="fr-FR" sz="1600" dirty="0"/>
              <a:t>”).</a:t>
            </a:r>
          </a:p>
          <a:p>
            <a:endParaRPr lang="fr-FR" sz="1600" dirty="0"/>
          </a:p>
          <a:p>
            <a:r>
              <a:rPr lang="fr-FR" sz="1600" b="1" dirty="0"/>
              <a:t>Distance de </a:t>
            </a:r>
            <a:r>
              <a:rPr lang="fr-FR" sz="1600" b="1" dirty="0" err="1"/>
              <a:t>Chebyshev</a:t>
            </a:r>
            <a:r>
              <a:rPr lang="fr-FR" sz="1600" dirty="0"/>
              <a:t>: </a:t>
            </a:r>
          </a:p>
        </p:txBody>
      </p:sp>
      <p:pic>
        <p:nvPicPr>
          <p:cNvPr id="8" name="Image 7">
            <a:extLst>
              <a:ext uri="{FF2B5EF4-FFF2-40B4-BE49-F238E27FC236}">
                <a16:creationId xmlns:a16="http://schemas.microsoft.com/office/drawing/2014/main" id="{2D0D3978-48AD-5292-EA75-F60B8E765BC5}"/>
              </a:ext>
            </a:extLst>
          </p:cNvPr>
          <p:cNvPicPr>
            <a:picLocks noChangeAspect="1"/>
          </p:cNvPicPr>
          <p:nvPr/>
        </p:nvPicPr>
        <p:blipFill>
          <a:blip r:embed="rId2"/>
          <a:stretch>
            <a:fillRect/>
          </a:stretch>
        </p:blipFill>
        <p:spPr>
          <a:xfrm>
            <a:off x="2861552" y="1520644"/>
            <a:ext cx="3196244" cy="1046043"/>
          </a:xfrm>
          <a:prstGeom prst="rect">
            <a:avLst/>
          </a:prstGeom>
        </p:spPr>
      </p:pic>
      <p:pic>
        <p:nvPicPr>
          <p:cNvPr id="11" name="Image 10">
            <a:extLst>
              <a:ext uri="{FF2B5EF4-FFF2-40B4-BE49-F238E27FC236}">
                <a16:creationId xmlns:a16="http://schemas.microsoft.com/office/drawing/2014/main" id="{8162D787-D760-F1F9-031D-E48F0BBAE69F}"/>
              </a:ext>
            </a:extLst>
          </p:cNvPr>
          <p:cNvPicPr>
            <a:picLocks noChangeAspect="1"/>
          </p:cNvPicPr>
          <p:nvPr/>
        </p:nvPicPr>
        <p:blipFill>
          <a:blip r:embed="rId3"/>
          <a:stretch>
            <a:fillRect/>
          </a:stretch>
        </p:blipFill>
        <p:spPr>
          <a:xfrm>
            <a:off x="3013364" y="3878602"/>
            <a:ext cx="3239857" cy="1045736"/>
          </a:xfrm>
          <a:prstGeom prst="rect">
            <a:avLst/>
          </a:prstGeom>
        </p:spPr>
      </p:pic>
      <p:pic>
        <p:nvPicPr>
          <p:cNvPr id="13" name="Image 12">
            <a:extLst>
              <a:ext uri="{FF2B5EF4-FFF2-40B4-BE49-F238E27FC236}">
                <a16:creationId xmlns:a16="http://schemas.microsoft.com/office/drawing/2014/main" id="{0EF0F22B-C1D6-769F-B0E1-1206BF47BC6A}"/>
              </a:ext>
            </a:extLst>
          </p:cNvPr>
          <p:cNvPicPr>
            <a:picLocks noChangeAspect="1"/>
          </p:cNvPicPr>
          <p:nvPr/>
        </p:nvPicPr>
        <p:blipFill>
          <a:blip r:embed="rId4"/>
          <a:stretch>
            <a:fillRect/>
          </a:stretch>
        </p:blipFill>
        <p:spPr>
          <a:xfrm>
            <a:off x="3117948" y="5823217"/>
            <a:ext cx="2939848" cy="619232"/>
          </a:xfrm>
          <a:prstGeom prst="rect">
            <a:avLst/>
          </a:prstGeom>
        </p:spPr>
      </p:pic>
    </p:spTree>
    <p:extLst>
      <p:ext uri="{BB962C8B-B14F-4D97-AF65-F5344CB8AC3E}">
        <p14:creationId xmlns:p14="http://schemas.microsoft.com/office/powerpoint/2010/main" val="93065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Traitement des données – rappels: Analyse en composantes principales</a:t>
            </a:r>
          </a:p>
        </p:txBody>
      </p:sp>
      <p:pic>
        <p:nvPicPr>
          <p:cNvPr id="3" name="Image 2">
            <a:extLst>
              <a:ext uri="{FF2B5EF4-FFF2-40B4-BE49-F238E27FC236}">
                <a16:creationId xmlns:a16="http://schemas.microsoft.com/office/drawing/2014/main" id="{7FEF4638-B0FC-1A6D-29AD-43E057C2899C}"/>
              </a:ext>
            </a:extLst>
          </p:cNvPr>
          <p:cNvPicPr>
            <a:picLocks noChangeAspect="1"/>
          </p:cNvPicPr>
          <p:nvPr/>
        </p:nvPicPr>
        <p:blipFill>
          <a:blip r:embed="rId2"/>
          <a:stretch>
            <a:fillRect/>
          </a:stretch>
        </p:blipFill>
        <p:spPr>
          <a:xfrm>
            <a:off x="378229" y="722314"/>
            <a:ext cx="6870469" cy="5107425"/>
          </a:xfrm>
          <a:prstGeom prst="rect">
            <a:avLst/>
          </a:prstGeom>
        </p:spPr>
      </p:pic>
      <p:sp>
        <p:nvSpPr>
          <p:cNvPr id="2" name="ZoneTexte 1">
            <a:extLst>
              <a:ext uri="{FF2B5EF4-FFF2-40B4-BE49-F238E27FC236}">
                <a16:creationId xmlns:a16="http://schemas.microsoft.com/office/drawing/2014/main" id="{2ACB41CE-E43B-85C2-C2B8-51FD3A4BE7BA}"/>
              </a:ext>
            </a:extLst>
          </p:cNvPr>
          <p:cNvSpPr txBox="1"/>
          <p:nvPr/>
        </p:nvSpPr>
        <p:spPr>
          <a:xfrm>
            <a:off x="311728" y="5766354"/>
            <a:ext cx="381836" cy="369332"/>
          </a:xfrm>
          <a:prstGeom prst="rect">
            <a:avLst/>
          </a:prstGeom>
          <a:noFill/>
        </p:spPr>
        <p:txBody>
          <a:bodyPr wrap="none" rtlCol="0">
            <a:spAutoFit/>
          </a:bodyPr>
          <a:lstStyle/>
          <a:p>
            <a:r>
              <a:rPr lang="fr-FR" dirty="0"/>
              <a:t>…</a:t>
            </a:r>
          </a:p>
        </p:txBody>
      </p:sp>
    </p:spTree>
    <p:extLst>
      <p:ext uri="{BB962C8B-B14F-4D97-AF65-F5344CB8AC3E}">
        <p14:creationId xmlns:p14="http://schemas.microsoft.com/office/powerpoint/2010/main" val="27294001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2E0C45A-1916-E421-CE40-5EE0CA0E5918}"/>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pic>
        <p:nvPicPr>
          <p:cNvPr id="10242" name="Picture 2">
            <a:extLst>
              <a:ext uri="{FF2B5EF4-FFF2-40B4-BE49-F238E27FC236}">
                <a16:creationId xmlns:a16="http://schemas.microsoft.com/office/drawing/2014/main" id="{AEC7FC89-6B1F-AB2B-6731-EDCAB96DE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3857625" cy="32956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385B7AF-6B3F-A065-3F6F-61996A9B7AEE}"/>
              </a:ext>
            </a:extLst>
          </p:cNvPr>
          <p:cNvSpPr txBox="1"/>
          <p:nvPr/>
        </p:nvSpPr>
        <p:spPr>
          <a:xfrm>
            <a:off x="320041" y="606504"/>
            <a:ext cx="6336158" cy="2585323"/>
          </a:xfrm>
          <a:prstGeom prst="rect">
            <a:avLst/>
          </a:prstGeom>
          <a:noFill/>
        </p:spPr>
        <p:txBody>
          <a:bodyPr wrap="none" rtlCol="0">
            <a:spAutoFit/>
          </a:bodyPr>
          <a:lstStyle/>
          <a:p>
            <a:r>
              <a:rPr lang="fr-FR" b="1" dirty="0"/>
              <a:t>Principe de base</a:t>
            </a:r>
          </a:p>
          <a:p>
            <a:endParaRPr lang="fr-FR" dirty="0"/>
          </a:p>
          <a:p>
            <a:r>
              <a:rPr lang="fr-FR" dirty="0"/>
              <a:t>On a un ensemble d’apprentissage avec des classes connues.</a:t>
            </a:r>
          </a:p>
          <a:p>
            <a:endParaRPr lang="fr-FR" dirty="0"/>
          </a:p>
          <a:p>
            <a:r>
              <a:rPr lang="fr-FR" dirty="0"/>
              <a:t>Pour un nouvel individu 𝑥 :</a:t>
            </a:r>
          </a:p>
          <a:p>
            <a:endParaRPr lang="fr-FR" dirty="0"/>
          </a:p>
          <a:p>
            <a:pPr marL="800100" lvl="1" indent="-342900">
              <a:buFont typeface="+mj-lt"/>
              <a:buAutoNum type="arabicPeriod"/>
            </a:pPr>
            <a:r>
              <a:rPr lang="fr-FR" dirty="0"/>
              <a:t>Calculer la distance avec tous les points du </a:t>
            </a:r>
            <a:r>
              <a:rPr lang="fr-FR" dirty="0" err="1"/>
              <a:t>dataset</a:t>
            </a:r>
            <a:r>
              <a:rPr lang="fr-FR" dirty="0"/>
              <a:t>.</a:t>
            </a:r>
          </a:p>
          <a:p>
            <a:pPr marL="800100" lvl="1" indent="-342900">
              <a:buFont typeface="+mj-lt"/>
              <a:buAutoNum type="arabicPeriod"/>
            </a:pPr>
            <a:r>
              <a:rPr lang="fr-FR" dirty="0"/>
              <a:t>Sélectionner les 𝑘 plus proches voisins.</a:t>
            </a:r>
          </a:p>
          <a:p>
            <a:pPr marL="800100" lvl="1" indent="-342900">
              <a:buFont typeface="+mj-lt"/>
              <a:buAutoNum type="arabicPeriod"/>
            </a:pPr>
            <a:r>
              <a:rPr lang="fr-FR" dirty="0"/>
              <a:t>Classer 𝑥 dans la classe majoritaire parmi ces voisins.</a:t>
            </a:r>
          </a:p>
        </p:txBody>
      </p:sp>
    </p:spTree>
    <p:extLst>
      <p:ext uri="{BB962C8B-B14F-4D97-AF65-F5344CB8AC3E}">
        <p14:creationId xmlns:p14="http://schemas.microsoft.com/office/powerpoint/2010/main" val="1557647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6AFFB5-1687-40BC-9867-121C9A468D90}" type="slidenum">
              <a:rPr lang="fr-FR" altLang="fr-FR" sz="1400"/>
              <a:pPr/>
              <a:t>111</a:t>
            </a:fld>
            <a:endParaRPr lang="fr-FR" altLang="fr-FR" sz="1400"/>
          </a:p>
        </p:txBody>
      </p:sp>
      <p:sp>
        <p:nvSpPr>
          <p:cNvPr id="7" name="AutoShape 4" descr="p"/>
          <p:cNvSpPr>
            <a:spLocks noChangeAspect="1" noChangeArrowheads="1"/>
          </p:cNvSpPr>
          <p:nvPr/>
        </p:nvSpPr>
        <p:spPr bwMode="auto">
          <a:xfrm>
            <a:off x="1235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6" descr="p"/>
          <p:cNvSpPr>
            <a:spLocks noChangeAspect="1" noChangeArrowheads="1"/>
          </p:cNvSpPr>
          <p:nvPr/>
        </p:nvSpPr>
        <p:spPr bwMode="auto">
          <a:xfrm>
            <a:off x="1387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ZoneTexte 9"/>
          <p:cNvSpPr txBox="1"/>
          <p:nvPr/>
        </p:nvSpPr>
        <p:spPr>
          <a:xfrm>
            <a:off x="323528" y="1052736"/>
            <a:ext cx="3528391" cy="3693319"/>
          </a:xfrm>
          <a:prstGeom prst="rect">
            <a:avLst/>
          </a:prstGeom>
          <a:noFill/>
        </p:spPr>
        <p:txBody>
          <a:bodyPr wrap="square" rtlCol="0">
            <a:spAutoFit/>
          </a:bodyPr>
          <a:lstStyle/>
          <a:p>
            <a:r>
              <a:rPr lang="fr-FR" sz="1800" b="1" dirty="0">
                <a:latin typeface="Arial" panose="020B0604020202020204" pitchFamily="34" charset="0"/>
                <a:cs typeface="Arial" panose="020B0604020202020204" pitchFamily="34" charset="0"/>
              </a:rPr>
              <a:t>Lien avec </a:t>
            </a:r>
            <a:r>
              <a:rPr lang="fr-FR" sz="1800" b="1" dirty="0" err="1">
                <a:latin typeface="Arial" panose="020B0604020202020204" pitchFamily="34" charset="0"/>
                <a:cs typeface="Arial" panose="020B0604020202020204" pitchFamily="34" charset="0"/>
              </a:rPr>
              <a:t>Voronoï</a:t>
            </a:r>
            <a:endParaRPr lang="fr-FR" sz="1800" b="1"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r>
              <a:rPr lang="fr-FR" sz="1800" dirty="0">
                <a:latin typeface="Arial" panose="020B0604020202020204" pitchFamily="34" charset="0"/>
                <a:cs typeface="Arial" panose="020B0604020202020204" pitchFamily="34" charset="0"/>
              </a:rPr>
              <a:t>Le</a:t>
            </a:r>
            <a:r>
              <a:rPr lang="fr-FR" sz="1800" b="1" dirty="0">
                <a:latin typeface="Arial" panose="020B0604020202020204" pitchFamily="34" charset="0"/>
                <a:cs typeface="Arial" panose="020B0604020202020204" pitchFamily="34" charset="0"/>
              </a:rPr>
              <a:t> diagramme de </a:t>
            </a:r>
            <a:r>
              <a:rPr lang="fr-FR" sz="1800" b="1" dirty="0" err="1">
                <a:latin typeface="Arial" panose="020B0604020202020204" pitchFamily="34" charset="0"/>
                <a:cs typeface="Arial" panose="020B0604020202020204" pitchFamily="34" charset="0"/>
              </a:rPr>
              <a:t>Voronoï</a:t>
            </a:r>
            <a:r>
              <a:rPr lang="fr-FR" sz="1800" dirty="0">
                <a:latin typeface="Arial" panose="020B0604020202020204" pitchFamily="34" charset="0"/>
                <a:cs typeface="Arial" panose="020B0604020202020204" pitchFamily="34" charset="0"/>
              </a:rPr>
              <a:t> est un découpage du plan en cellules à partir d'un ensemble discret de points appelés « germes ». </a:t>
            </a:r>
          </a:p>
          <a:p>
            <a:endParaRPr lang="fr-FR" sz="1800" dirty="0">
              <a:latin typeface="Arial" panose="020B0604020202020204" pitchFamily="34" charset="0"/>
              <a:cs typeface="Arial" panose="020B0604020202020204" pitchFamily="34" charset="0"/>
            </a:endParaRPr>
          </a:p>
          <a:p>
            <a:r>
              <a:rPr lang="fr-FR" sz="1800" dirty="0">
                <a:latin typeface="Arial" panose="020B0604020202020204" pitchFamily="34" charset="0"/>
                <a:cs typeface="Arial" panose="020B0604020202020204" pitchFamily="34" charset="0"/>
              </a:rPr>
              <a:t>Chaque cellule enferme un seul germe, et forme l'ensemble des points du plan plus proches de ce germe que de tous les autres. </a:t>
            </a:r>
          </a:p>
        </p:txBody>
      </p:sp>
      <p:pic>
        <p:nvPicPr>
          <p:cNvPr id="3" name="Image 2"/>
          <p:cNvPicPr>
            <a:picLocks noChangeAspect="1"/>
          </p:cNvPicPr>
          <p:nvPr/>
        </p:nvPicPr>
        <p:blipFill>
          <a:blip r:embed="rId2"/>
          <a:stretch>
            <a:fillRect/>
          </a:stretch>
        </p:blipFill>
        <p:spPr>
          <a:xfrm>
            <a:off x="4705350" y="532135"/>
            <a:ext cx="3695700" cy="5657850"/>
          </a:xfrm>
          <a:prstGeom prst="rect">
            <a:avLst/>
          </a:prstGeom>
        </p:spPr>
      </p:pic>
      <p:sp>
        <p:nvSpPr>
          <p:cNvPr id="2" name="Text Box 4">
            <a:extLst>
              <a:ext uri="{FF2B5EF4-FFF2-40B4-BE49-F238E27FC236}">
                <a16:creationId xmlns:a16="http://schemas.microsoft.com/office/drawing/2014/main" id="{72C9E12E-77B1-5DAC-A468-ECBD58649547}"/>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Tree>
    <p:extLst>
      <p:ext uri="{BB962C8B-B14F-4D97-AF65-F5344CB8AC3E}">
        <p14:creationId xmlns:p14="http://schemas.microsoft.com/office/powerpoint/2010/main" val="2611108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D246CA7-E58E-84D2-8A80-0E6808E7D8E2}"/>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
        <p:nvSpPr>
          <p:cNvPr id="3" name="ZoneTexte 2">
            <a:extLst>
              <a:ext uri="{FF2B5EF4-FFF2-40B4-BE49-F238E27FC236}">
                <a16:creationId xmlns:a16="http://schemas.microsoft.com/office/drawing/2014/main" id="{67C0A8BB-382E-D969-5223-6C6388C887E8}"/>
              </a:ext>
            </a:extLst>
          </p:cNvPr>
          <p:cNvSpPr txBox="1"/>
          <p:nvPr/>
        </p:nvSpPr>
        <p:spPr>
          <a:xfrm>
            <a:off x="490451" y="764771"/>
            <a:ext cx="4262001" cy="369332"/>
          </a:xfrm>
          <a:prstGeom prst="rect">
            <a:avLst/>
          </a:prstGeom>
          <a:noFill/>
        </p:spPr>
        <p:txBody>
          <a:bodyPr wrap="none" rtlCol="0">
            <a:spAutoFit/>
          </a:bodyPr>
          <a:lstStyle/>
          <a:p>
            <a:r>
              <a:rPr lang="fr-FR" dirty="0"/>
              <a:t>Frontières non </a:t>
            </a:r>
            <a:r>
              <a:rPr lang="fr-FR" dirty="0" err="1"/>
              <a:t>linéraires</a:t>
            </a:r>
            <a:r>
              <a:rPr lang="fr-FR" dirty="0"/>
              <a:t> mais attention…</a:t>
            </a:r>
          </a:p>
        </p:txBody>
      </p:sp>
      <p:pic>
        <p:nvPicPr>
          <p:cNvPr id="5" name="Image 4">
            <a:extLst>
              <a:ext uri="{FF2B5EF4-FFF2-40B4-BE49-F238E27FC236}">
                <a16:creationId xmlns:a16="http://schemas.microsoft.com/office/drawing/2014/main" id="{217CC348-5FF0-A1ED-17F1-78A226DF099D}"/>
              </a:ext>
            </a:extLst>
          </p:cNvPr>
          <p:cNvPicPr>
            <a:picLocks noChangeAspect="1"/>
          </p:cNvPicPr>
          <p:nvPr/>
        </p:nvPicPr>
        <p:blipFill>
          <a:blip r:embed="rId2"/>
          <a:stretch>
            <a:fillRect/>
          </a:stretch>
        </p:blipFill>
        <p:spPr>
          <a:xfrm>
            <a:off x="401046" y="1167938"/>
            <a:ext cx="3603351" cy="2784764"/>
          </a:xfrm>
          <a:prstGeom prst="rect">
            <a:avLst/>
          </a:prstGeom>
        </p:spPr>
      </p:pic>
      <p:sp>
        <p:nvSpPr>
          <p:cNvPr id="6" name="ZoneTexte 5">
            <a:extLst>
              <a:ext uri="{FF2B5EF4-FFF2-40B4-BE49-F238E27FC236}">
                <a16:creationId xmlns:a16="http://schemas.microsoft.com/office/drawing/2014/main" id="{6473EC4F-C89D-12F5-6BC6-DA921646FB37}"/>
              </a:ext>
            </a:extLst>
          </p:cNvPr>
          <p:cNvSpPr txBox="1"/>
          <p:nvPr/>
        </p:nvSpPr>
        <p:spPr>
          <a:xfrm>
            <a:off x="673330" y="1391042"/>
            <a:ext cx="1219180" cy="276999"/>
          </a:xfrm>
          <a:prstGeom prst="rect">
            <a:avLst/>
          </a:prstGeom>
          <a:noFill/>
        </p:spPr>
        <p:txBody>
          <a:bodyPr wrap="none" rtlCol="0">
            <a:spAutoFit/>
          </a:bodyPr>
          <a:lstStyle/>
          <a:p>
            <a:r>
              <a:rPr lang="fr-FR" sz="1200" dirty="0"/>
              <a:t>Trop compliqué</a:t>
            </a:r>
          </a:p>
        </p:txBody>
      </p:sp>
      <p:pic>
        <p:nvPicPr>
          <p:cNvPr id="10" name="Image 9">
            <a:extLst>
              <a:ext uri="{FF2B5EF4-FFF2-40B4-BE49-F238E27FC236}">
                <a16:creationId xmlns:a16="http://schemas.microsoft.com/office/drawing/2014/main" id="{2B8A6075-A987-01C9-40EB-A74793E236F7}"/>
              </a:ext>
            </a:extLst>
          </p:cNvPr>
          <p:cNvPicPr>
            <a:picLocks noChangeAspect="1"/>
          </p:cNvPicPr>
          <p:nvPr/>
        </p:nvPicPr>
        <p:blipFill>
          <a:blip r:embed="rId3"/>
          <a:stretch>
            <a:fillRect/>
          </a:stretch>
        </p:blipFill>
        <p:spPr>
          <a:xfrm>
            <a:off x="450309" y="3952702"/>
            <a:ext cx="3432562" cy="2763982"/>
          </a:xfrm>
          <a:prstGeom prst="rect">
            <a:avLst/>
          </a:prstGeom>
        </p:spPr>
      </p:pic>
      <p:sp>
        <p:nvSpPr>
          <p:cNvPr id="11" name="ZoneTexte 10">
            <a:extLst>
              <a:ext uri="{FF2B5EF4-FFF2-40B4-BE49-F238E27FC236}">
                <a16:creationId xmlns:a16="http://schemas.microsoft.com/office/drawing/2014/main" id="{6353E0F1-B6CE-8812-FE4F-E51B60FE307D}"/>
              </a:ext>
            </a:extLst>
          </p:cNvPr>
          <p:cNvSpPr txBox="1"/>
          <p:nvPr/>
        </p:nvSpPr>
        <p:spPr>
          <a:xfrm>
            <a:off x="746759" y="4224296"/>
            <a:ext cx="385042" cy="276999"/>
          </a:xfrm>
          <a:prstGeom prst="rect">
            <a:avLst/>
          </a:prstGeom>
          <a:noFill/>
        </p:spPr>
        <p:txBody>
          <a:bodyPr wrap="none" rtlCol="0">
            <a:spAutoFit/>
          </a:bodyPr>
          <a:lstStyle/>
          <a:p>
            <a:r>
              <a:rPr lang="fr-FR" sz="1200" dirty="0"/>
              <a:t>OK</a:t>
            </a:r>
          </a:p>
        </p:txBody>
      </p:sp>
      <p:pic>
        <p:nvPicPr>
          <p:cNvPr id="13" name="Image 12">
            <a:extLst>
              <a:ext uri="{FF2B5EF4-FFF2-40B4-BE49-F238E27FC236}">
                <a16:creationId xmlns:a16="http://schemas.microsoft.com/office/drawing/2014/main" id="{39087269-2250-7248-ED3B-C6FB8B7E6149}"/>
              </a:ext>
            </a:extLst>
          </p:cNvPr>
          <p:cNvPicPr>
            <a:picLocks noChangeAspect="1"/>
          </p:cNvPicPr>
          <p:nvPr/>
        </p:nvPicPr>
        <p:blipFill>
          <a:blip r:embed="rId4"/>
          <a:stretch>
            <a:fillRect/>
          </a:stretch>
        </p:blipFill>
        <p:spPr>
          <a:xfrm>
            <a:off x="4459368" y="2103479"/>
            <a:ext cx="3479286" cy="2738684"/>
          </a:xfrm>
          <a:prstGeom prst="rect">
            <a:avLst/>
          </a:prstGeom>
        </p:spPr>
      </p:pic>
      <p:sp>
        <p:nvSpPr>
          <p:cNvPr id="14" name="ZoneTexte 13">
            <a:extLst>
              <a:ext uri="{FF2B5EF4-FFF2-40B4-BE49-F238E27FC236}">
                <a16:creationId xmlns:a16="http://schemas.microsoft.com/office/drawing/2014/main" id="{9F9815C9-E3AE-D09E-577E-136FB6DCB2F1}"/>
              </a:ext>
            </a:extLst>
          </p:cNvPr>
          <p:cNvSpPr txBox="1"/>
          <p:nvPr/>
        </p:nvSpPr>
        <p:spPr>
          <a:xfrm>
            <a:off x="4752452" y="2324838"/>
            <a:ext cx="710066" cy="276999"/>
          </a:xfrm>
          <a:prstGeom prst="rect">
            <a:avLst/>
          </a:prstGeom>
          <a:noFill/>
        </p:spPr>
        <p:txBody>
          <a:bodyPr wrap="none" rtlCol="0">
            <a:spAutoFit/>
          </a:bodyPr>
          <a:lstStyle/>
          <a:p>
            <a:r>
              <a:rPr lang="fr-FR" sz="1200" dirty="0"/>
              <a:t>Pas mal</a:t>
            </a:r>
          </a:p>
        </p:txBody>
      </p:sp>
      <p:sp>
        <p:nvSpPr>
          <p:cNvPr id="15" name="ZoneTexte 14">
            <a:extLst>
              <a:ext uri="{FF2B5EF4-FFF2-40B4-BE49-F238E27FC236}">
                <a16:creationId xmlns:a16="http://schemas.microsoft.com/office/drawing/2014/main" id="{05C3C738-6142-9234-D541-2FC43A83080D}"/>
              </a:ext>
            </a:extLst>
          </p:cNvPr>
          <p:cNvSpPr txBox="1"/>
          <p:nvPr/>
        </p:nvSpPr>
        <p:spPr>
          <a:xfrm>
            <a:off x="4875414" y="4800601"/>
            <a:ext cx="2020297" cy="276999"/>
          </a:xfrm>
          <a:prstGeom prst="rect">
            <a:avLst/>
          </a:prstGeom>
          <a:noFill/>
        </p:spPr>
        <p:txBody>
          <a:bodyPr wrap="none" rtlCol="0">
            <a:spAutoFit/>
          </a:bodyPr>
          <a:lstStyle/>
          <a:p>
            <a:r>
              <a:rPr lang="fr-FR" sz="1200" dirty="0"/>
              <a:t>k=pair est un mauvais choix</a:t>
            </a:r>
          </a:p>
        </p:txBody>
      </p:sp>
      <p:sp>
        <p:nvSpPr>
          <p:cNvPr id="16" name="ZoneTexte 15">
            <a:extLst>
              <a:ext uri="{FF2B5EF4-FFF2-40B4-BE49-F238E27FC236}">
                <a16:creationId xmlns:a16="http://schemas.microsoft.com/office/drawing/2014/main" id="{3CC420E4-FCF8-5279-B449-3327E604A43B}"/>
              </a:ext>
            </a:extLst>
          </p:cNvPr>
          <p:cNvSpPr txBox="1"/>
          <p:nvPr/>
        </p:nvSpPr>
        <p:spPr>
          <a:xfrm>
            <a:off x="4572000" y="5831378"/>
            <a:ext cx="3960700" cy="369332"/>
          </a:xfrm>
          <a:prstGeom prst="rect">
            <a:avLst/>
          </a:prstGeom>
          <a:noFill/>
        </p:spPr>
        <p:txBody>
          <a:bodyPr wrap="none" rtlCol="0">
            <a:spAutoFit/>
          </a:bodyPr>
          <a:lstStyle/>
          <a:p>
            <a:r>
              <a:rPr lang="fr-FR" dirty="0"/>
              <a:t>La valeur de k mérite d’être optimisée!</a:t>
            </a:r>
          </a:p>
        </p:txBody>
      </p:sp>
    </p:spTree>
    <p:extLst>
      <p:ext uri="{BB962C8B-B14F-4D97-AF65-F5344CB8AC3E}">
        <p14:creationId xmlns:p14="http://schemas.microsoft.com/office/powerpoint/2010/main" val="1650756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8180F7C-EF56-0CBD-DFAA-F7F674D60822}"/>
                  </a:ext>
                </a:extLst>
              </p:cNvPr>
              <p:cNvSpPr txBox="1"/>
              <p:nvPr/>
            </p:nvSpPr>
            <p:spPr>
              <a:xfrm>
                <a:off x="640079" y="864524"/>
                <a:ext cx="7901247" cy="4260590"/>
              </a:xfrm>
              <a:prstGeom prst="rect">
                <a:avLst/>
              </a:prstGeom>
              <a:noFill/>
            </p:spPr>
            <p:txBody>
              <a:bodyPr wrap="square" rtlCol="0">
                <a:spAutoFit/>
              </a:bodyPr>
              <a:lstStyle/>
              <a:p>
                <a:r>
                  <a:rPr lang="en-US" b="1" dirty="0" err="1"/>
                  <a:t>Variante</a:t>
                </a:r>
                <a:r>
                  <a:rPr lang="en-US" b="1" dirty="0"/>
                  <a:t> </a:t>
                </a:r>
                <a:r>
                  <a:rPr lang="en-US" b="1" dirty="0" err="1"/>
                  <a:t>pondérée</a:t>
                </a:r>
                <a:r>
                  <a:rPr lang="en-US" b="1" dirty="0"/>
                  <a:t> (</a:t>
                </a:r>
                <a:r>
                  <a:rPr lang="en-US" b="1" dirty="0" err="1"/>
                  <a:t>une</a:t>
                </a:r>
                <a:r>
                  <a:rPr lang="en-US" b="1" dirty="0"/>
                  <a:t> option </a:t>
                </a:r>
                <a:r>
                  <a:rPr lang="en-US" b="1" dirty="0" err="1"/>
                  <a:t>interessante</a:t>
                </a:r>
                <a:r>
                  <a:rPr lang="en-US" b="1" dirty="0"/>
                  <a:t>)</a:t>
                </a:r>
              </a:p>
              <a:p>
                <a:endParaRPr lang="fr-FR" b="1" noProof="0" dirty="0"/>
              </a:p>
              <a:p>
                <a:r>
                  <a:rPr lang="fr-FR" noProof="0" dirty="0"/>
                  <a:t>Les voisins n’ont pas tous le même poids (voir cours L3 STE, méthodes d’interpolation </a:t>
                </a:r>
                <a:r>
                  <a:rPr lang="fr-FR" noProof="0" dirty="0" err="1"/>
                  <a:t>idw</a:t>
                </a:r>
                <a:r>
                  <a:rPr lang="fr-FR" noProof="0" dirty="0"/>
                  <a:t>):</a:t>
                </a:r>
              </a:p>
              <a:p>
                <a:endParaRPr lang="en-US" dirty="0"/>
              </a:p>
              <a:p>
                <a:endParaRPr lang="en-US" dirty="0"/>
              </a:p>
              <a:p>
                <a:endParaRPr lang="en-US" dirty="0"/>
              </a:p>
              <a:p>
                <a:pPr/>
                <a14:m>
                  <m:oMathPara xmlns:m="http://schemas.openxmlformats.org/officeDocument/2006/math">
                    <m:oMathParaPr>
                      <m:jc m:val="centerGroup"/>
                    </m:oMathParaPr>
                    <m:oMath xmlns:m="http://schemas.openxmlformats.org/officeDocument/2006/math">
                      <m:r>
                        <m:rPr>
                          <m:nor/>
                        </m:rPr>
                        <a:rPr lang="en-US" b="0"/>
                        <m:t>Poids</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b="0" i="1">
                                  <a:latin typeface="Cambria Math" panose="02040503050406030204" pitchFamily="18" charset="0"/>
                                </a:rPr>
                                <m:t>𝑥</m:t>
                              </m:r>
                            </m:e>
                            <m:sub>
                              <m:r>
                                <a:rPr lang="ar-AE" b="0" i="1">
                                  <a:latin typeface="Cambria Math" panose="02040503050406030204" pitchFamily="18" charset="0"/>
                                </a:rPr>
                                <m:t>𝑖</m:t>
                              </m:r>
                            </m:sub>
                          </m:sSub>
                        </m:e>
                      </m:d>
                      <m:r>
                        <a:rPr lang="ar-AE">
                          <a:latin typeface="Cambria Math" panose="02040503050406030204" pitchFamily="18" charset="0"/>
                        </a:rPr>
                        <m:t>=</m:t>
                      </m:r>
                      <m:f>
                        <m:fPr>
                          <m:ctrlPr>
                            <a:rPr lang="ar-AE" i="1">
                              <a:latin typeface="Cambria Math" panose="02040503050406030204" pitchFamily="18" charset="0"/>
                            </a:rPr>
                          </m:ctrlPr>
                        </m:fPr>
                        <m:num>
                          <m:r>
                            <a:rPr lang="ar-AE">
                              <a:latin typeface="Cambria Math" panose="02040503050406030204" pitchFamily="18" charset="0"/>
                            </a:rPr>
                            <m:t>1</m:t>
                          </m:r>
                        </m:num>
                        <m:den>
                          <m:r>
                            <a:rPr lang="ar-AE" i="1">
                              <a:latin typeface="Cambria Math" panose="02040503050406030204" pitchFamily="18" charset="0"/>
                            </a:rPr>
                            <m:t>𝑑</m:t>
                          </m:r>
                          <m:d>
                            <m:dPr>
                              <m:sepChr m:val=","/>
                              <m:ctrlPr>
                                <a:rPr lang="ar-AE" i="1">
                                  <a:latin typeface="Cambria Math" panose="02040503050406030204" pitchFamily="18" charset="0"/>
                                </a:rPr>
                              </m:ctrlPr>
                            </m:dPr>
                            <m:e>
                              <m:r>
                                <a:rPr lang="ar-AE" i="1">
                                  <a:latin typeface="Cambria Math" panose="02040503050406030204" pitchFamily="18" charset="0"/>
                                </a:rPr>
                                <m:t>𝑥</m:t>
                              </m:r>
                            </m:e>
                            <m:e>
                              <m:sSub>
                                <m:sSubPr>
                                  <m:ctrlPr>
                                    <a:rPr lang="ar-AE" i="1">
                                      <a:latin typeface="Cambria Math" panose="02040503050406030204" pitchFamily="18" charset="0"/>
                                    </a:rPr>
                                  </m:ctrlPr>
                                </m:sSubPr>
                                <m:e>
                                  <m:r>
                                    <a:rPr lang="ar-AE" i="1">
                                      <a:latin typeface="Cambria Math" panose="02040503050406030204" pitchFamily="18" charset="0"/>
                                    </a:rPr>
                                    <m:t>𝑥</m:t>
                                  </m:r>
                                </m:e>
                                <m:sub>
                                  <m:r>
                                    <a:rPr lang="ar-AE" i="1">
                                      <a:latin typeface="Cambria Math" panose="02040503050406030204" pitchFamily="18" charset="0"/>
                                    </a:rPr>
                                    <m:t>𝑖</m:t>
                                  </m:r>
                                </m:sub>
                              </m:sSub>
                            </m:e>
                          </m:d>
                        </m:den>
                      </m:f>
                    </m:oMath>
                  </m:oMathPara>
                </a14:m>
                <a:endParaRPr lang="ar-AE" b="0" dirty="0"/>
              </a:p>
              <a:p>
                <a:endParaRPr lang="en-US" dirty="0"/>
              </a:p>
              <a:p>
                <a:endParaRPr lang="en-US" dirty="0"/>
              </a:p>
              <a:p>
                <a:endParaRPr lang="en-US" dirty="0"/>
              </a:p>
              <a:p>
                <a:r>
                  <a:rPr lang="fr-FR" noProof="0" dirty="0"/>
                  <a:t>Les plus proches comptent davantage que les plus éloignés.</a:t>
                </a:r>
              </a:p>
              <a:p>
                <a:r>
                  <a:rPr lang="fr-FR" noProof="0" dirty="0"/>
                  <a:t>Améliore souvent la robustesse</a:t>
                </a:r>
              </a:p>
              <a:p>
                <a:endParaRPr lang="fr-FR" dirty="0"/>
              </a:p>
            </p:txBody>
          </p:sp>
        </mc:Choice>
        <mc:Fallback xmlns="">
          <p:sp>
            <p:nvSpPr>
              <p:cNvPr id="2" name="ZoneTexte 1">
                <a:extLst>
                  <a:ext uri="{FF2B5EF4-FFF2-40B4-BE49-F238E27FC236}">
                    <a16:creationId xmlns:a16="http://schemas.microsoft.com/office/drawing/2014/main" id="{B8180F7C-EF56-0CBD-DFAA-F7F674D60822}"/>
                  </a:ext>
                </a:extLst>
              </p:cNvPr>
              <p:cNvSpPr txBox="1">
                <a:spLocks noRot="1" noChangeAspect="1" noMove="1" noResize="1" noEditPoints="1" noAdjustHandles="1" noChangeArrowheads="1" noChangeShapeType="1" noTextEdit="1"/>
              </p:cNvSpPr>
              <p:nvPr/>
            </p:nvSpPr>
            <p:spPr>
              <a:xfrm>
                <a:off x="640079" y="864524"/>
                <a:ext cx="7901247" cy="4260590"/>
              </a:xfrm>
              <a:prstGeom prst="rect">
                <a:avLst/>
              </a:prstGeom>
              <a:blipFill>
                <a:blip r:embed="rId2"/>
                <a:stretch>
                  <a:fillRect l="-617" t="-715"/>
                </a:stretch>
              </a:blipFill>
            </p:spPr>
            <p:txBody>
              <a:bodyPr/>
              <a:lstStyle/>
              <a:p>
                <a:r>
                  <a:rPr lang="fr-FR">
                    <a:noFill/>
                  </a:rPr>
                  <a:t> </a:t>
                </a:r>
              </a:p>
            </p:txBody>
          </p:sp>
        </mc:Fallback>
      </mc:AlternateContent>
      <p:sp>
        <p:nvSpPr>
          <p:cNvPr id="3" name="Text Box 4">
            <a:extLst>
              <a:ext uri="{FF2B5EF4-FFF2-40B4-BE49-F238E27FC236}">
                <a16:creationId xmlns:a16="http://schemas.microsoft.com/office/drawing/2014/main" id="{15793AD8-FD5D-E48B-DB77-B06948DB38F8}"/>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Tree>
    <p:extLst>
      <p:ext uri="{BB962C8B-B14F-4D97-AF65-F5344CB8AC3E}">
        <p14:creationId xmlns:p14="http://schemas.microsoft.com/office/powerpoint/2010/main" val="35992797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0D0DBC-6C59-FF19-07D6-53C48D5F6D21}"/>
              </a:ext>
            </a:extLst>
          </p:cNvPr>
          <p:cNvSpPr txBox="1"/>
          <p:nvPr/>
        </p:nvSpPr>
        <p:spPr>
          <a:xfrm>
            <a:off x="789710" y="1105593"/>
            <a:ext cx="7955280" cy="3970318"/>
          </a:xfrm>
          <a:prstGeom prst="rect">
            <a:avLst/>
          </a:prstGeom>
          <a:noFill/>
        </p:spPr>
        <p:txBody>
          <a:bodyPr wrap="square" rtlCol="0">
            <a:spAutoFit/>
          </a:bodyPr>
          <a:lstStyle/>
          <a:p>
            <a:r>
              <a:rPr lang="fr-FR" b="1" dirty="0"/>
              <a:t>Avantages et limites</a:t>
            </a:r>
          </a:p>
          <a:p>
            <a:endParaRPr lang="fr-FR" b="1" dirty="0"/>
          </a:p>
          <a:p>
            <a:endParaRPr lang="fr-FR" b="1" dirty="0"/>
          </a:p>
          <a:p>
            <a:r>
              <a:rPr lang="fr-FR" b="1" dirty="0"/>
              <a:t>Avantages</a:t>
            </a:r>
            <a:r>
              <a:rPr lang="fr-FR" dirty="0"/>
              <a:t> :</a:t>
            </a:r>
          </a:p>
          <a:p>
            <a:r>
              <a:rPr lang="fr-FR" dirty="0"/>
              <a:t>Simple, intuitif, pas d’hypothèse forte.</a:t>
            </a:r>
          </a:p>
          <a:p>
            <a:r>
              <a:rPr lang="fr-FR" dirty="0"/>
              <a:t>Capture des frontières complexes.</a:t>
            </a:r>
          </a:p>
          <a:p>
            <a:endParaRPr lang="fr-FR" b="1" dirty="0"/>
          </a:p>
          <a:p>
            <a:endParaRPr lang="fr-FR" b="1" dirty="0"/>
          </a:p>
          <a:p>
            <a:r>
              <a:rPr lang="fr-FR" b="1" dirty="0"/>
              <a:t>Limites</a:t>
            </a:r>
            <a:r>
              <a:rPr lang="fr-FR" dirty="0"/>
              <a:t> :</a:t>
            </a:r>
          </a:p>
          <a:p>
            <a:r>
              <a:rPr lang="fr-FR" dirty="0"/>
              <a:t>Lourd à calculer si beaucoup de données.</a:t>
            </a:r>
          </a:p>
          <a:p>
            <a:r>
              <a:rPr lang="fr-FR" dirty="0"/>
              <a:t>Sensible au bruit et aux variables non pertinentes.</a:t>
            </a:r>
          </a:p>
          <a:p>
            <a:r>
              <a:rPr lang="fr-FR" dirty="0"/>
              <a:t>Moins performant en </a:t>
            </a:r>
            <a:r>
              <a:rPr lang="fr-FR" b="1" dirty="0"/>
              <a:t>haute dimension</a:t>
            </a:r>
            <a:r>
              <a:rPr lang="fr-FR" dirty="0"/>
              <a:t> (malédiction de la dimension – </a:t>
            </a:r>
            <a:r>
              <a:rPr lang="fr-FR" i="1" dirty="0" err="1"/>
              <a:t>curse</a:t>
            </a:r>
            <a:r>
              <a:rPr lang="fr-FR" i="1" dirty="0"/>
              <a:t> of </a:t>
            </a:r>
            <a:r>
              <a:rPr lang="fr-FR" i="1" dirty="0" err="1"/>
              <a:t>dimensionality</a:t>
            </a:r>
            <a:r>
              <a:rPr lang="fr-FR" dirty="0"/>
              <a:t>).</a:t>
            </a:r>
          </a:p>
          <a:p>
            <a:endParaRPr lang="fr-FR" dirty="0"/>
          </a:p>
        </p:txBody>
      </p:sp>
      <p:sp>
        <p:nvSpPr>
          <p:cNvPr id="3" name="Text Box 4">
            <a:extLst>
              <a:ext uri="{FF2B5EF4-FFF2-40B4-BE49-F238E27FC236}">
                <a16:creationId xmlns:a16="http://schemas.microsoft.com/office/drawing/2014/main" id="{CA5E24D9-3B68-A465-1B1C-67205FF9F75C}"/>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Tree>
    <p:extLst>
      <p:ext uri="{BB962C8B-B14F-4D97-AF65-F5344CB8AC3E}">
        <p14:creationId xmlns:p14="http://schemas.microsoft.com/office/powerpoint/2010/main" val="2457052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637C09C-6F73-E01C-C69C-A71D30D0B07D}"/>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
        <p:nvSpPr>
          <p:cNvPr id="3" name="ZoneTexte 2">
            <a:extLst>
              <a:ext uri="{FF2B5EF4-FFF2-40B4-BE49-F238E27FC236}">
                <a16:creationId xmlns:a16="http://schemas.microsoft.com/office/drawing/2014/main" id="{9EB1865C-3048-FC5F-40F1-E7210F5E0B78}"/>
              </a:ext>
            </a:extLst>
          </p:cNvPr>
          <p:cNvSpPr txBox="1"/>
          <p:nvPr/>
        </p:nvSpPr>
        <p:spPr>
          <a:xfrm>
            <a:off x="166255" y="552796"/>
            <a:ext cx="3293466" cy="369332"/>
          </a:xfrm>
          <a:prstGeom prst="rect">
            <a:avLst/>
          </a:prstGeom>
          <a:noFill/>
        </p:spPr>
        <p:txBody>
          <a:bodyPr wrap="none" rtlCol="0">
            <a:spAutoFit/>
          </a:bodyPr>
          <a:lstStyle/>
          <a:p>
            <a:r>
              <a:rPr lang="fr-FR" dirty="0"/>
              <a:t>Les données sont dans </a:t>
            </a:r>
            <a:r>
              <a:rPr lang="fr-FR" dirty="0" err="1"/>
              <a:t>wine_df</a:t>
            </a:r>
            <a:endParaRPr lang="fr-FR" dirty="0"/>
          </a:p>
        </p:txBody>
      </p:sp>
      <p:pic>
        <p:nvPicPr>
          <p:cNvPr id="5" name="Image 4">
            <a:extLst>
              <a:ext uri="{FF2B5EF4-FFF2-40B4-BE49-F238E27FC236}">
                <a16:creationId xmlns:a16="http://schemas.microsoft.com/office/drawing/2014/main" id="{14B7875B-782B-B059-2B7F-535309D86F29}"/>
              </a:ext>
            </a:extLst>
          </p:cNvPr>
          <p:cNvPicPr>
            <a:picLocks noChangeAspect="1"/>
          </p:cNvPicPr>
          <p:nvPr/>
        </p:nvPicPr>
        <p:blipFill>
          <a:blip r:embed="rId2"/>
          <a:stretch>
            <a:fillRect/>
          </a:stretch>
        </p:blipFill>
        <p:spPr>
          <a:xfrm>
            <a:off x="270164" y="1267229"/>
            <a:ext cx="7510549" cy="3797000"/>
          </a:xfrm>
          <a:prstGeom prst="rect">
            <a:avLst/>
          </a:prstGeom>
        </p:spPr>
      </p:pic>
    </p:spTree>
    <p:extLst>
      <p:ext uri="{BB962C8B-B14F-4D97-AF65-F5344CB8AC3E}">
        <p14:creationId xmlns:p14="http://schemas.microsoft.com/office/powerpoint/2010/main" val="13000684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A158033-EC7D-BC14-E672-4A7B4D74DFCF}"/>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pic>
        <p:nvPicPr>
          <p:cNvPr id="4" name="Image 3">
            <a:extLst>
              <a:ext uri="{FF2B5EF4-FFF2-40B4-BE49-F238E27FC236}">
                <a16:creationId xmlns:a16="http://schemas.microsoft.com/office/drawing/2014/main" id="{23C044EA-865C-3216-2958-B871BFE920B0}"/>
              </a:ext>
            </a:extLst>
          </p:cNvPr>
          <p:cNvPicPr>
            <a:picLocks noChangeAspect="1"/>
          </p:cNvPicPr>
          <p:nvPr/>
        </p:nvPicPr>
        <p:blipFill>
          <a:blip r:embed="rId2"/>
          <a:stretch>
            <a:fillRect/>
          </a:stretch>
        </p:blipFill>
        <p:spPr>
          <a:xfrm>
            <a:off x="247042" y="3371763"/>
            <a:ext cx="6058161" cy="809162"/>
          </a:xfrm>
          <a:prstGeom prst="rect">
            <a:avLst/>
          </a:prstGeom>
        </p:spPr>
      </p:pic>
      <p:sp>
        <p:nvSpPr>
          <p:cNvPr id="5" name="ZoneTexte 4">
            <a:extLst>
              <a:ext uri="{FF2B5EF4-FFF2-40B4-BE49-F238E27FC236}">
                <a16:creationId xmlns:a16="http://schemas.microsoft.com/office/drawing/2014/main" id="{DF3A6969-37DB-DE29-B3BC-423C64E27B40}"/>
              </a:ext>
            </a:extLst>
          </p:cNvPr>
          <p:cNvSpPr txBox="1"/>
          <p:nvPr/>
        </p:nvSpPr>
        <p:spPr>
          <a:xfrm>
            <a:off x="247042" y="2225191"/>
            <a:ext cx="6428235" cy="369332"/>
          </a:xfrm>
          <a:prstGeom prst="rect">
            <a:avLst/>
          </a:prstGeom>
          <a:noFill/>
        </p:spPr>
        <p:txBody>
          <a:bodyPr wrap="none" rtlCol="0">
            <a:spAutoFit/>
          </a:bodyPr>
          <a:lstStyle/>
          <a:p>
            <a:r>
              <a:rPr lang="fr-FR" dirty="0"/>
              <a:t>Une étape indispensable, compte tenu des unités des données.</a:t>
            </a:r>
          </a:p>
        </p:txBody>
      </p:sp>
      <p:sp>
        <p:nvSpPr>
          <p:cNvPr id="6" name="ZoneTexte 5">
            <a:extLst>
              <a:ext uri="{FF2B5EF4-FFF2-40B4-BE49-F238E27FC236}">
                <a16:creationId xmlns:a16="http://schemas.microsoft.com/office/drawing/2014/main" id="{E450BA22-5FE9-964D-3A8B-C2E9A50BE563}"/>
              </a:ext>
            </a:extLst>
          </p:cNvPr>
          <p:cNvSpPr txBox="1"/>
          <p:nvPr/>
        </p:nvSpPr>
        <p:spPr>
          <a:xfrm>
            <a:off x="378229" y="893618"/>
            <a:ext cx="3135923" cy="369332"/>
          </a:xfrm>
          <a:prstGeom prst="rect">
            <a:avLst/>
          </a:prstGeom>
          <a:noFill/>
        </p:spPr>
        <p:txBody>
          <a:bodyPr wrap="none" rtlCol="0">
            <a:spAutoFit/>
          </a:bodyPr>
          <a:lstStyle/>
          <a:p>
            <a:r>
              <a:rPr lang="fr-FR" b="1" dirty="0"/>
              <a:t>Normalisation des données</a:t>
            </a:r>
            <a:r>
              <a:rPr lang="fr-FR" dirty="0"/>
              <a:t>.</a:t>
            </a:r>
          </a:p>
        </p:txBody>
      </p:sp>
    </p:spTree>
    <p:extLst>
      <p:ext uri="{BB962C8B-B14F-4D97-AF65-F5344CB8AC3E}">
        <p14:creationId xmlns:p14="http://schemas.microsoft.com/office/powerpoint/2010/main" val="35464651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EE15F04-2AC8-EDAF-153E-418FAE3D9E2F}"/>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pic>
        <p:nvPicPr>
          <p:cNvPr id="5" name="Image 4">
            <a:extLst>
              <a:ext uri="{FF2B5EF4-FFF2-40B4-BE49-F238E27FC236}">
                <a16:creationId xmlns:a16="http://schemas.microsoft.com/office/drawing/2014/main" id="{18C6B885-A504-4D58-83E4-B4B4BC8C2C7F}"/>
              </a:ext>
            </a:extLst>
          </p:cNvPr>
          <p:cNvPicPr>
            <a:picLocks noChangeAspect="1"/>
          </p:cNvPicPr>
          <p:nvPr/>
        </p:nvPicPr>
        <p:blipFill>
          <a:blip r:embed="rId2"/>
          <a:stretch>
            <a:fillRect/>
          </a:stretch>
        </p:blipFill>
        <p:spPr>
          <a:xfrm>
            <a:off x="257694" y="823944"/>
            <a:ext cx="6513021" cy="4640605"/>
          </a:xfrm>
          <a:prstGeom prst="rect">
            <a:avLst/>
          </a:prstGeom>
        </p:spPr>
      </p:pic>
    </p:spTree>
    <p:extLst>
      <p:ext uri="{BB962C8B-B14F-4D97-AF65-F5344CB8AC3E}">
        <p14:creationId xmlns:p14="http://schemas.microsoft.com/office/powerpoint/2010/main" val="884192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C70AE-BB71-8014-818A-E08966E859C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D4C085F-2476-5EE0-C255-D1ECFC894520}"/>
              </a:ext>
            </a:extLst>
          </p:cNvPr>
          <p:cNvPicPr>
            <a:picLocks noChangeAspect="1"/>
          </p:cNvPicPr>
          <p:nvPr/>
        </p:nvPicPr>
        <p:blipFill>
          <a:blip r:embed="rId2"/>
          <a:stretch>
            <a:fillRect/>
          </a:stretch>
        </p:blipFill>
        <p:spPr>
          <a:xfrm>
            <a:off x="1169371" y="1001684"/>
            <a:ext cx="7371956" cy="5362176"/>
          </a:xfrm>
          <a:prstGeom prst="rect">
            <a:avLst/>
          </a:prstGeom>
        </p:spPr>
      </p:pic>
      <p:sp>
        <p:nvSpPr>
          <p:cNvPr id="4" name="Text Box 4">
            <a:extLst>
              <a:ext uri="{FF2B5EF4-FFF2-40B4-BE49-F238E27FC236}">
                <a16:creationId xmlns:a16="http://schemas.microsoft.com/office/drawing/2014/main" id="{ED0F9DBF-1AC3-BB56-BB00-5A7B096E94F0}"/>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spTree>
    <p:extLst>
      <p:ext uri="{BB962C8B-B14F-4D97-AF65-F5344CB8AC3E}">
        <p14:creationId xmlns:p14="http://schemas.microsoft.com/office/powerpoint/2010/main" val="20368889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CCFD9B6-6F12-79A7-4FB5-F9A13F6384B9}"/>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Les k – </a:t>
            </a:r>
            <a:r>
              <a:rPr lang="fr-FR" b="1" i="1" dirty="0" err="1">
                <a:solidFill>
                  <a:schemeClr val="bg1"/>
                </a:solidFill>
              </a:rPr>
              <a:t>nearest</a:t>
            </a:r>
            <a:r>
              <a:rPr lang="fr-FR" b="1" i="1" dirty="0">
                <a:solidFill>
                  <a:schemeClr val="bg1"/>
                </a:solidFill>
              </a:rPr>
              <a:t> </a:t>
            </a:r>
            <a:r>
              <a:rPr lang="fr-FR" b="1" i="1" dirty="0" err="1">
                <a:solidFill>
                  <a:schemeClr val="bg1"/>
                </a:solidFill>
              </a:rPr>
              <a:t>neighbours</a:t>
            </a:r>
            <a:r>
              <a:rPr lang="fr-FR" b="1" i="1" dirty="0">
                <a:solidFill>
                  <a:schemeClr val="bg1"/>
                </a:solidFill>
              </a:rPr>
              <a:t> (k-NN)</a:t>
            </a:r>
          </a:p>
        </p:txBody>
      </p:sp>
      <p:pic>
        <p:nvPicPr>
          <p:cNvPr id="4" name="Image 3">
            <a:extLst>
              <a:ext uri="{FF2B5EF4-FFF2-40B4-BE49-F238E27FC236}">
                <a16:creationId xmlns:a16="http://schemas.microsoft.com/office/drawing/2014/main" id="{552A83AE-4D83-29FC-14A8-F52A68CE93E0}"/>
              </a:ext>
            </a:extLst>
          </p:cNvPr>
          <p:cNvPicPr>
            <a:picLocks noChangeAspect="1"/>
          </p:cNvPicPr>
          <p:nvPr/>
        </p:nvPicPr>
        <p:blipFill>
          <a:blip r:embed="rId2"/>
          <a:stretch>
            <a:fillRect/>
          </a:stretch>
        </p:blipFill>
        <p:spPr>
          <a:xfrm>
            <a:off x="153786" y="1385934"/>
            <a:ext cx="8512233" cy="2941132"/>
          </a:xfrm>
          <a:prstGeom prst="rect">
            <a:avLst/>
          </a:prstGeom>
        </p:spPr>
      </p:pic>
      <p:sp>
        <p:nvSpPr>
          <p:cNvPr id="5" name="ZoneTexte 4">
            <a:extLst>
              <a:ext uri="{FF2B5EF4-FFF2-40B4-BE49-F238E27FC236}">
                <a16:creationId xmlns:a16="http://schemas.microsoft.com/office/drawing/2014/main" id="{0E8DE4B0-8FAF-A990-8FE4-986CEBB804E0}"/>
              </a:ext>
            </a:extLst>
          </p:cNvPr>
          <p:cNvSpPr txBox="1"/>
          <p:nvPr/>
        </p:nvSpPr>
        <p:spPr>
          <a:xfrm>
            <a:off x="3192087" y="719051"/>
            <a:ext cx="3999941" cy="338554"/>
          </a:xfrm>
          <a:prstGeom prst="rect">
            <a:avLst/>
          </a:prstGeom>
          <a:noFill/>
        </p:spPr>
        <p:txBody>
          <a:bodyPr wrap="none" rtlCol="0">
            <a:spAutoFit/>
          </a:bodyPr>
          <a:lstStyle/>
          <a:p>
            <a:r>
              <a:rPr lang="fr-FR" sz="1600" dirty="0"/>
              <a:t>On peut regrouper à cette étape train et val.</a:t>
            </a:r>
          </a:p>
        </p:txBody>
      </p:sp>
      <p:cxnSp>
        <p:nvCxnSpPr>
          <p:cNvPr id="7" name="Connecteur droit avec flèche 6">
            <a:extLst>
              <a:ext uri="{FF2B5EF4-FFF2-40B4-BE49-F238E27FC236}">
                <a16:creationId xmlns:a16="http://schemas.microsoft.com/office/drawing/2014/main" id="{F2D588D5-EC9E-358D-87EB-4583E6177838}"/>
              </a:ext>
            </a:extLst>
          </p:cNvPr>
          <p:cNvCxnSpPr/>
          <p:nvPr/>
        </p:nvCxnSpPr>
        <p:spPr>
          <a:xfrm flipH="1">
            <a:off x="2680855" y="1022465"/>
            <a:ext cx="569421" cy="4073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F73A0166-FC61-DB29-083E-D1EEF55203E0}"/>
              </a:ext>
            </a:extLst>
          </p:cNvPr>
          <p:cNvSpPr txBox="1"/>
          <p:nvPr/>
        </p:nvSpPr>
        <p:spPr>
          <a:xfrm>
            <a:off x="3192087" y="3287683"/>
            <a:ext cx="4811125" cy="338554"/>
          </a:xfrm>
          <a:prstGeom prst="rect">
            <a:avLst/>
          </a:prstGeom>
          <a:noFill/>
        </p:spPr>
        <p:txBody>
          <a:bodyPr wrap="none" rtlCol="0">
            <a:spAutoFit/>
          </a:bodyPr>
          <a:lstStyle/>
          <a:p>
            <a:r>
              <a:rPr lang="fr-FR" sz="1600" dirty="0"/>
              <a:t>Toujours le même qui ne se classe pas correctement</a:t>
            </a:r>
          </a:p>
        </p:txBody>
      </p:sp>
      <p:cxnSp>
        <p:nvCxnSpPr>
          <p:cNvPr id="10" name="Connecteur droit avec flèche 9">
            <a:extLst>
              <a:ext uri="{FF2B5EF4-FFF2-40B4-BE49-F238E27FC236}">
                <a16:creationId xmlns:a16="http://schemas.microsoft.com/office/drawing/2014/main" id="{F1E24804-A18B-09E8-CD9F-DDBB36737BFE}"/>
              </a:ext>
            </a:extLst>
          </p:cNvPr>
          <p:cNvCxnSpPr/>
          <p:nvPr/>
        </p:nvCxnSpPr>
        <p:spPr>
          <a:xfrm flipH="1">
            <a:off x="2572789" y="3458095"/>
            <a:ext cx="482138" cy="170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249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Traitement des données – rappels: Analyse en composantes principales</a:t>
            </a:r>
          </a:p>
        </p:txBody>
      </p:sp>
      <p:sp>
        <p:nvSpPr>
          <p:cNvPr id="2" name="AutoShape 2">
            <a:extLst>
              <a:ext uri="{FF2B5EF4-FFF2-40B4-BE49-F238E27FC236}">
                <a16:creationId xmlns:a16="http://schemas.microsoft.com/office/drawing/2014/main" id="{F5BE58E4-EB83-B1B9-75CF-F0B7CF04E3B4}"/>
              </a:ext>
            </a:extLst>
          </p:cNvPr>
          <p:cNvSpPr>
            <a:spLocks noChangeAspect="1" noChangeArrowheads="1"/>
          </p:cNvSpPr>
          <p:nvPr/>
        </p:nvSpPr>
        <p:spPr bwMode="auto">
          <a:xfrm>
            <a:off x="2183475" y="1481050"/>
            <a:ext cx="4096789" cy="4096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a:extLst>
              <a:ext uri="{FF2B5EF4-FFF2-40B4-BE49-F238E27FC236}">
                <a16:creationId xmlns:a16="http://schemas.microsoft.com/office/drawing/2014/main" id="{84C8A821-3967-2347-F4EE-62F83B699A75}"/>
              </a:ext>
            </a:extLst>
          </p:cNvPr>
          <p:cNvPicPr>
            <a:picLocks noChangeAspect="1"/>
          </p:cNvPicPr>
          <p:nvPr/>
        </p:nvPicPr>
        <p:blipFill>
          <a:blip r:embed="rId2"/>
          <a:stretch>
            <a:fillRect/>
          </a:stretch>
        </p:blipFill>
        <p:spPr>
          <a:xfrm>
            <a:off x="1185605" y="888532"/>
            <a:ext cx="6628360" cy="5939070"/>
          </a:xfrm>
          <a:prstGeom prst="rect">
            <a:avLst/>
          </a:prstGeom>
        </p:spPr>
      </p:pic>
      <p:pic>
        <p:nvPicPr>
          <p:cNvPr id="6" name="Image 5">
            <a:extLst>
              <a:ext uri="{FF2B5EF4-FFF2-40B4-BE49-F238E27FC236}">
                <a16:creationId xmlns:a16="http://schemas.microsoft.com/office/drawing/2014/main" id="{CFE594D7-276D-8EA1-6B53-86F99D103344}"/>
              </a:ext>
            </a:extLst>
          </p:cNvPr>
          <p:cNvPicPr>
            <a:picLocks noChangeAspect="1"/>
          </p:cNvPicPr>
          <p:nvPr/>
        </p:nvPicPr>
        <p:blipFill>
          <a:blip r:embed="rId3"/>
          <a:stretch>
            <a:fillRect/>
          </a:stretch>
        </p:blipFill>
        <p:spPr>
          <a:xfrm>
            <a:off x="1372552" y="520671"/>
            <a:ext cx="2009775" cy="5048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2"/>
          </p:nvPr>
        </p:nvSpPr>
        <p:spPr/>
        <p:txBody>
          <a:bodyPr/>
          <a:lstStyle/>
          <a:p>
            <a:fld id="{07E8D823-8035-4DC9-84BC-082217CC6672}" type="slidenum">
              <a:rPr lang="fr-FR"/>
              <a:pPr/>
              <a:t>13</a:t>
            </a:fld>
            <a:endParaRPr lang="fr-FR"/>
          </a:p>
        </p:txBody>
      </p:sp>
      <p:sp>
        <p:nvSpPr>
          <p:cNvPr id="45060" name="Text Box 4"/>
          <p:cNvSpPr txBox="1">
            <a:spLocks noChangeArrowheads="1"/>
          </p:cNvSpPr>
          <p:nvPr/>
        </p:nvSpPr>
        <p:spPr bwMode="auto">
          <a:xfrm>
            <a:off x="517527" y="1162052"/>
            <a:ext cx="184731" cy="584775"/>
          </a:xfrm>
          <a:prstGeom prst="rect">
            <a:avLst/>
          </a:prstGeom>
          <a:noFill/>
          <a:ln w="9525">
            <a:noFill/>
            <a:miter lim="800000"/>
            <a:headEnd/>
            <a:tailEnd/>
          </a:ln>
          <a:effectLst/>
        </p:spPr>
        <p:txBody>
          <a:bodyPr wrap="none">
            <a:spAutoFit/>
          </a:bodyPr>
          <a:lstStyle/>
          <a:p>
            <a:endParaRPr lang="fr-FR" sz="3200"/>
          </a:p>
        </p:txBody>
      </p:sp>
      <p:sp>
        <p:nvSpPr>
          <p:cNvPr id="6" name="ZoneTexte 5"/>
          <p:cNvSpPr txBox="1"/>
          <p:nvPr/>
        </p:nvSpPr>
        <p:spPr>
          <a:xfrm>
            <a:off x="395539" y="1052736"/>
            <a:ext cx="3315395" cy="369332"/>
          </a:xfrm>
          <a:prstGeom prst="rect">
            <a:avLst/>
          </a:prstGeom>
          <a:noFill/>
        </p:spPr>
        <p:txBody>
          <a:bodyPr wrap="none" rtlCol="0">
            <a:spAutoFit/>
          </a:bodyPr>
          <a:lstStyle/>
          <a:p>
            <a:r>
              <a:rPr lang="fr-FR" b="1" dirty="0"/>
              <a:t>Avant tout quelques rappels…</a:t>
            </a:r>
          </a:p>
        </p:txBody>
      </p:sp>
      <p:pic>
        <p:nvPicPr>
          <p:cNvPr id="57346" name="Picture 2"/>
          <p:cNvPicPr>
            <a:picLocks noChangeAspect="1" noChangeArrowheads="1"/>
          </p:cNvPicPr>
          <p:nvPr/>
        </p:nvPicPr>
        <p:blipFill>
          <a:blip r:embed="rId2" cstate="print"/>
          <a:srcRect/>
          <a:stretch>
            <a:fillRect/>
          </a:stretch>
        </p:blipFill>
        <p:spPr bwMode="auto">
          <a:xfrm>
            <a:off x="683568" y="1772817"/>
            <a:ext cx="7812360" cy="3745755"/>
          </a:xfrm>
          <a:prstGeom prst="rect">
            <a:avLst/>
          </a:prstGeom>
          <a:noFill/>
          <a:ln w="9525">
            <a:noFill/>
            <a:miter lim="800000"/>
            <a:headEnd/>
            <a:tailEnd/>
          </a:ln>
        </p:spPr>
      </p:pic>
      <p:sp>
        <p:nvSpPr>
          <p:cNvPr id="9" name="ZoneTexte 8"/>
          <p:cNvSpPr txBox="1"/>
          <p:nvPr/>
        </p:nvSpPr>
        <p:spPr>
          <a:xfrm>
            <a:off x="4067947" y="5877272"/>
            <a:ext cx="1307987" cy="369332"/>
          </a:xfrm>
          <a:prstGeom prst="rect">
            <a:avLst/>
          </a:prstGeom>
          <a:noFill/>
        </p:spPr>
        <p:txBody>
          <a:bodyPr wrap="none" rtlCol="0">
            <a:spAutoFit/>
          </a:bodyPr>
          <a:lstStyle/>
          <a:p>
            <a:r>
              <a:rPr lang="fr-FR" dirty="0"/>
              <a:t>Corrélation</a:t>
            </a:r>
          </a:p>
        </p:txBody>
      </p:sp>
      <p:sp>
        <p:nvSpPr>
          <p:cNvPr id="2" name="Text Box 4">
            <a:extLst>
              <a:ext uri="{FF2B5EF4-FFF2-40B4-BE49-F238E27FC236}">
                <a16:creationId xmlns:a16="http://schemas.microsoft.com/office/drawing/2014/main" id="{89DFB61E-0DF2-7F41-0198-3E880E7B80D9}"/>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a:t>
            </a:r>
          </a:p>
        </p:txBody>
      </p:sp>
    </p:spTree>
    <p:extLst>
      <p:ext uri="{BB962C8B-B14F-4D97-AF65-F5344CB8AC3E}">
        <p14:creationId xmlns:p14="http://schemas.microsoft.com/office/powerpoint/2010/main" val="2718220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Espace réservé du pied de page 2"/>
          <p:cNvSpPr>
            <a:spLocks noGrp="1"/>
          </p:cNvSpPr>
          <p:nvPr>
            <p:ph type="ftr" sz="quarter" idx="11"/>
          </p:nvPr>
        </p:nvSpPr>
        <p:spPr>
          <a:xfrm>
            <a:off x="3124200" y="5439448"/>
            <a:ext cx="2895600" cy="365125"/>
          </a:xfrm>
          <a:noFill/>
        </p:spPr>
        <p:txBody>
          <a:bodyPr/>
          <a:lstStyle/>
          <a:p>
            <a:r>
              <a:rPr lang="fr-FR"/>
              <a:t>Statistiques</a:t>
            </a:r>
          </a:p>
        </p:txBody>
      </p:sp>
      <p:sp>
        <p:nvSpPr>
          <p:cNvPr id="3080" name="Espace réservé du numéro de diapositive 3"/>
          <p:cNvSpPr>
            <a:spLocks noGrp="1"/>
          </p:cNvSpPr>
          <p:nvPr>
            <p:ph type="sldNum" sz="quarter" idx="12"/>
          </p:nvPr>
        </p:nvSpPr>
        <p:spPr>
          <a:xfrm>
            <a:off x="6553200" y="5439448"/>
            <a:ext cx="2133600" cy="365125"/>
          </a:xfrm>
          <a:noFill/>
        </p:spPr>
        <p:txBody>
          <a:bodyPr/>
          <a:lstStyle/>
          <a:p>
            <a:fld id="{DC10A154-2E62-4111-B021-5F7D4820CA7C}" type="slidenum">
              <a:rPr lang="fr-FR" smtClean="0"/>
              <a:pPr/>
              <a:t>14</a:t>
            </a:fld>
            <a:endParaRPr lang="fr-FR"/>
          </a:p>
        </p:txBody>
      </p:sp>
      <p:sp>
        <p:nvSpPr>
          <p:cNvPr id="3081" name="Rectangle 2"/>
          <p:cNvSpPr>
            <a:spLocks noChangeArrowheads="1"/>
          </p:cNvSpPr>
          <p:nvPr/>
        </p:nvSpPr>
        <p:spPr bwMode="auto">
          <a:xfrm>
            <a:off x="152400" y="1445295"/>
            <a:ext cx="5181600" cy="4343400"/>
          </a:xfrm>
          <a:prstGeom prst="rect">
            <a:avLst/>
          </a:prstGeom>
          <a:solidFill>
            <a:srgbClr val="DDDDDD"/>
          </a:solidFill>
          <a:ln w="12700">
            <a:solidFill>
              <a:schemeClr val="tx1"/>
            </a:solidFill>
            <a:miter lim="800000"/>
            <a:headEnd type="none" w="sm" len="sm"/>
            <a:tailEnd type="none" w="sm" len="sm"/>
          </a:ln>
        </p:spPr>
        <p:txBody>
          <a:bodyPr wrap="none" anchor="ctr"/>
          <a:lstStyle/>
          <a:p>
            <a:endParaRPr lang="fr-FR"/>
          </a:p>
        </p:txBody>
      </p:sp>
      <p:sp>
        <p:nvSpPr>
          <p:cNvPr id="3083" name="Text Box 5"/>
          <p:cNvSpPr txBox="1">
            <a:spLocks noChangeArrowheads="1"/>
          </p:cNvSpPr>
          <p:nvPr/>
        </p:nvSpPr>
        <p:spPr bwMode="auto">
          <a:xfrm>
            <a:off x="194923" y="697354"/>
            <a:ext cx="6431056" cy="646331"/>
          </a:xfrm>
          <a:prstGeom prst="rect">
            <a:avLst/>
          </a:prstGeom>
          <a:noFill/>
          <a:ln w="12700">
            <a:noFill/>
            <a:miter lim="800000"/>
            <a:headEnd type="none" w="sm" len="sm"/>
            <a:tailEnd type="none" w="sm" len="sm"/>
          </a:ln>
        </p:spPr>
        <p:txBody>
          <a:bodyPr wrap="none">
            <a:spAutoFit/>
          </a:bodyPr>
          <a:lstStyle/>
          <a:p>
            <a:pPr eaLnBrk="0" hangingPunct="0"/>
            <a:r>
              <a:rPr lang="fr-FR" i="1" dirty="0"/>
              <a:t>Rappels: Régression linéaire – Matrice de variance – covariance</a:t>
            </a:r>
          </a:p>
          <a:p>
            <a:pPr eaLnBrk="0" hangingPunct="0"/>
            <a:r>
              <a:rPr lang="fr-FR" i="1" dirty="0"/>
              <a:t>Approche géométrique:</a:t>
            </a:r>
          </a:p>
        </p:txBody>
      </p:sp>
      <p:sp>
        <p:nvSpPr>
          <p:cNvPr id="3084" name="Line 6"/>
          <p:cNvSpPr>
            <a:spLocks noChangeShapeType="1"/>
          </p:cNvSpPr>
          <p:nvPr/>
        </p:nvSpPr>
        <p:spPr bwMode="auto">
          <a:xfrm flipV="1">
            <a:off x="282575" y="2283495"/>
            <a:ext cx="0" cy="3276600"/>
          </a:xfrm>
          <a:prstGeom prst="line">
            <a:avLst/>
          </a:prstGeom>
          <a:noFill/>
          <a:ln w="12700">
            <a:solidFill>
              <a:schemeClr val="tx1"/>
            </a:solidFill>
            <a:round/>
            <a:headEnd type="none" w="sm" len="sm"/>
            <a:tailEnd type="triangle" w="lg" len="lg"/>
          </a:ln>
        </p:spPr>
        <p:txBody>
          <a:bodyPr wrap="none" anchor="ctr"/>
          <a:lstStyle/>
          <a:p>
            <a:endParaRPr lang="fr-FR"/>
          </a:p>
        </p:txBody>
      </p:sp>
      <p:sp>
        <p:nvSpPr>
          <p:cNvPr id="3085" name="Line 7"/>
          <p:cNvSpPr>
            <a:spLocks noChangeShapeType="1"/>
          </p:cNvSpPr>
          <p:nvPr/>
        </p:nvSpPr>
        <p:spPr bwMode="auto">
          <a:xfrm>
            <a:off x="282575" y="5560095"/>
            <a:ext cx="4495800" cy="0"/>
          </a:xfrm>
          <a:prstGeom prst="line">
            <a:avLst/>
          </a:prstGeom>
          <a:noFill/>
          <a:ln w="12700">
            <a:solidFill>
              <a:schemeClr val="tx1"/>
            </a:solidFill>
            <a:round/>
            <a:headEnd type="none" w="sm" len="sm"/>
            <a:tailEnd type="triangle" w="lg" len="lg"/>
          </a:ln>
        </p:spPr>
        <p:txBody>
          <a:bodyPr wrap="none" anchor="ctr"/>
          <a:lstStyle/>
          <a:p>
            <a:endParaRPr lang="fr-FR"/>
          </a:p>
        </p:txBody>
      </p:sp>
      <p:sp>
        <p:nvSpPr>
          <p:cNvPr id="3086" name="Oval 8"/>
          <p:cNvSpPr>
            <a:spLocks noChangeArrowheads="1"/>
          </p:cNvSpPr>
          <p:nvPr/>
        </p:nvSpPr>
        <p:spPr bwMode="auto">
          <a:xfrm>
            <a:off x="511175" y="52552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87" name="Oval 9"/>
          <p:cNvSpPr>
            <a:spLocks noChangeArrowheads="1"/>
          </p:cNvSpPr>
          <p:nvPr/>
        </p:nvSpPr>
        <p:spPr bwMode="auto">
          <a:xfrm>
            <a:off x="739775" y="50266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88" name="Oval 10"/>
          <p:cNvSpPr>
            <a:spLocks noChangeArrowheads="1"/>
          </p:cNvSpPr>
          <p:nvPr/>
        </p:nvSpPr>
        <p:spPr bwMode="auto">
          <a:xfrm>
            <a:off x="1196975" y="51028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89" name="Oval 11"/>
          <p:cNvSpPr>
            <a:spLocks noChangeArrowheads="1"/>
          </p:cNvSpPr>
          <p:nvPr/>
        </p:nvSpPr>
        <p:spPr bwMode="auto">
          <a:xfrm>
            <a:off x="1273175" y="45694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0" name="Oval 12"/>
          <p:cNvSpPr>
            <a:spLocks noChangeArrowheads="1"/>
          </p:cNvSpPr>
          <p:nvPr/>
        </p:nvSpPr>
        <p:spPr bwMode="auto">
          <a:xfrm>
            <a:off x="1654175" y="46456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1" name="Oval 13"/>
          <p:cNvSpPr>
            <a:spLocks noChangeArrowheads="1"/>
          </p:cNvSpPr>
          <p:nvPr/>
        </p:nvSpPr>
        <p:spPr bwMode="auto">
          <a:xfrm>
            <a:off x="1349375" y="41122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2" name="Oval 14"/>
          <p:cNvSpPr>
            <a:spLocks noChangeArrowheads="1"/>
          </p:cNvSpPr>
          <p:nvPr/>
        </p:nvSpPr>
        <p:spPr bwMode="auto">
          <a:xfrm>
            <a:off x="2568575" y="39598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3" name="Oval 15"/>
          <p:cNvSpPr>
            <a:spLocks noChangeArrowheads="1"/>
          </p:cNvSpPr>
          <p:nvPr/>
        </p:nvSpPr>
        <p:spPr bwMode="auto">
          <a:xfrm>
            <a:off x="2111375" y="41122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4" name="Oval 16"/>
          <p:cNvSpPr>
            <a:spLocks noChangeArrowheads="1"/>
          </p:cNvSpPr>
          <p:nvPr/>
        </p:nvSpPr>
        <p:spPr bwMode="auto">
          <a:xfrm>
            <a:off x="1958975" y="36550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5" name="Oval 17"/>
          <p:cNvSpPr>
            <a:spLocks noChangeArrowheads="1"/>
          </p:cNvSpPr>
          <p:nvPr/>
        </p:nvSpPr>
        <p:spPr bwMode="auto">
          <a:xfrm>
            <a:off x="2949575" y="31216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6" name="Oval 18"/>
          <p:cNvSpPr>
            <a:spLocks noChangeArrowheads="1"/>
          </p:cNvSpPr>
          <p:nvPr/>
        </p:nvSpPr>
        <p:spPr bwMode="auto">
          <a:xfrm>
            <a:off x="2568575" y="31216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7" name="Oval 19"/>
          <p:cNvSpPr>
            <a:spLocks noChangeArrowheads="1"/>
          </p:cNvSpPr>
          <p:nvPr/>
        </p:nvSpPr>
        <p:spPr bwMode="auto">
          <a:xfrm>
            <a:off x="3178175" y="33502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8" name="Oval 20"/>
          <p:cNvSpPr>
            <a:spLocks noChangeArrowheads="1"/>
          </p:cNvSpPr>
          <p:nvPr/>
        </p:nvSpPr>
        <p:spPr bwMode="auto">
          <a:xfrm>
            <a:off x="2797175" y="39598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099" name="Oval 21"/>
          <p:cNvSpPr>
            <a:spLocks noChangeArrowheads="1"/>
          </p:cNvSpPr>
          <p:nvPr/>
        </p:nvSpPr>
        <p:spPr bwMode="auto">
          <a:xfrm>
            <a:off x="3635375" y="20548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100" name="Oval 22"/>
          <p:cNvSpPr>
            <a:spLocks noChangeArrowheads="1"/>
          </p:cNvSpPr>
          <p:nvPr/>
        </p:nvSpPr>
        <p:spPr bwMode="auto">
          <a:xfrm>
            <a:off x="4244975" y="25882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101" name="Oval 23"/>
          <p:cNvSpPr>
            <a:spLocks noChangeArrowheads="1"/>
          </p:cNvSpPr>
          <p:nvPr/>
        </p:nvSpPr>
        <p:spPr bwMode="auto">
          <a:xfrm>
            <a:off x="3635375" y="2664495"/>
            <a:ext cx="152400" cy="152400"/>
          </a:xfrm>
          <a:prstGeom prst="ellipse">
            <a:avLst/>
          </a:prstGeom>
          <a:solidFill>
            <a:srgbClr val="0000FF"/>
          </a:solidFill>
          <a:ln w="12700">
            <a:solidFill>
              <a:schemeClr val="tx1"/>
            </a:solidFill>
            <a:round/>
            <a:headEnd type="none" w="sm" len="sm"/>
            <a:tailEnd type="none" w="sm" len="sm"/>
          </a:ln>
        </p:spPr>
        <p:txBody>
          <a:bodyPr wrap="none" anchor="ctr"/>
          <a:lstStyle/>
          <a:p>
            <a:endParaRPr lang="fr-FR"/>
          </a:p>
        </p:txBody>
      </p:sp>
      <p:sp>
        <p:nvSpPr>
          <p:cNvPr id="3102" name="Line 24"/>
          <p:cNvSpPr>
            <a:spLocks noChangeShapeType="1"/>
          </p:cNvSpPr>
          <p:nvPr/>
        </p:nvSpPr>
        <p:spPr bwMode="auto">
          <a:xfrm flipV="1">
            <a:off x="282575" y="3807495"/>
            <a:ext cx="4572000" cy="0"/>
          </a:xfrm>
          <a:prstGeom prst="line">
            <a:avLst/>
          </a:prstGeom>
          <a:noFill/>
          <a:ln w="25400">
            <a:solidFill>
              <a:srgbClr val="FF6600"/>
            </a:solidFill>
            <a:round/>
            <a:headEnd type="none" w="sm" len="sm"/>
            <a:tailEnd type="none" w="sm" len="sm"/>
          </a:ln>
        </p:spPr>
        <p:txBody>
          <a:bodyPr wrap="none" anchor="ctr"/>
          <a:lstStyle/>
          <a:p>
            <a:endParaRPr lang="fr-FR"/>
          </a:p>
        </p:txBody>
      </p:sp>
      <p:sp>
        <p:nvSpPr>
          <p:cNvPr id="3103" name="Line 25"/>
          <p:cNvSpPr>
            <a:spLocks noChangeShapeType="1"/>
          </p:cNvSpPr>
          <p:nvPr/>
        </p:nvSpPr>
        <p:spPr bwMode="auto">
          <a:xfrm>
            <a:off x="2416175" y="1978695"/>
            <a:ext cx="0" cy="3581400"/>
          </a:xfrm>
          <a:prstGeom prst="line">
            <a:avLst/>
          </a:prstGeom>
          <a:noFill/>
          <a:ln w="25400">
            <a:solidFill>
              <a:srgbClr val="FF6600"/>
            </a:solidFill>
            <a:round/>
            <a:headEnd type="none" w="sm" len="sm"/>
            <a:tailEnd type="none" w="sm" len="sm"/>
          </a:ln>
        </p:spPr>
        <p:txBody>
          <a:bodyPr wrap="none" anchor="ctr"/>
          <a:lstStyle/>
          <a:p>
            <a:endParaRPr lang="fr-FR"/>
          </a:p>
        </p:txBody>
      </p:sp>
      <p:graphicFrame>
        <p:nvGraphicFramePr>
          <p:cNvPr id="3074" name="Object 26"/>
          <p:cNvGraphicFramePr>
            <a:graphicFrameLocks noChangeAspect="1"/>
          </p:cNvGraphicFramePr>
          <p:nvPr/>
        </p:nvGraphicFramePr>
        <p:xfrm>
          <a:off x="2373316" y="1543723"/>
          <a:ext cx="249237" cy="296863"/>
        </p:xfrm>
        <a:graphic>
          <a:graphicData uri="http://schemas.openxmlformats.org/presentationml/2006/ole">
            <mc:AlternateContent xmlns:mc="http://schemas.openxmlformats.org/markup-compatibility/2006">
              <mc:Choice xmlns:v="urn:schemas-microsoft-com:vml" Requires="v">
                <p:oleObj name="Equation" r:id="rId2" imgW="139680" imgH="164880" progId="Equation.3">
                  <p:embed/>
                </p:oleObj>
              </mc:Choice>
              <mc:Fallback>
                <p:oleObj name="Equation" r:id="rId2" imgW="139680" imgH="164880" progId="Equation.3">
                  <p:embed/>
                  <p:pic>
                    <p:nvPicPr>
                      <p:cNvPr id="3074" name="Object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6" y="1543723"/>
                        <a:ext cx="249237"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27"/>
          <p:cNvGraphicFramePr>
            <a:graphicFrameLocks noChangeAspect="1"/>
          </p:cNvGraphicFramePr>
          <p:nvPr/>
        </p:nvGraphicFramePr>
        <p:xfrm>
          <a:off x="4964116" y="3655095"/>
          <a:ext cx="249237" cy="342900"/>
        </p:xfrm>
        <a:graphic>
          <a:graphicData uri="http://schemas.openxmlformats.org/presentationml/2006/ole">
            <mc:AlternateContent xmlns:mc="http://schemas.openxmlformats.org/markup-compatibility/2006">
              <mc:Choice xmlns:v="urn:schemas-microsoft-com:vml" Requires="v">
                <p:oleObj name="Equation" r:id="rId4" imgW="139680" imgH="190440" progId="Equation.3">
                  <p:embed/>
                </p:oleObj>
              </mc:Choice>
              <mc:Fallback>
                <p:oleObj name="Equation" r:id="rId4" imgW="139680" imgH="190440" progId="Equation.3">
                  <p:embed/>
                  <p:pic>
                    <p:nvPicPr>
                      <p:cNvPr id="3075"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116" y="3655095"/>
                        <a:ext cx="249237"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28"/>
          <p:cNvGraphicFramePr>
            <a:graphicFrameLocks noChangeAspect="1"/>
          </p:cNvGraphicFramePr>
          <p:nvPr/>
        </p:nvGraphicFramePr>
        <p:xfrm>
          <a:off x="4876803" y="5453736"/>
          <a:ext cx="225425" cy="249237"/>
        </p:xfrm>
        <a:graphic>
          <a:graphicData uri="http://schemas.openxmlformats.org/presentationml/2006/ole">
            <mc:AlternateContent xmlns:mc="http://schemas.openxmlformats.org/markup-compatibility/2006">
              <mc:Choice xmlns:v="urn:schemas-microsoft-com:vml" Requires="v">
                <p:oleObj name="Equation" r:id="rId6" imgW="126720" imgH="139680" progId="Equation.3">
                  <p:embed/>
                </p:oleObj>
              </mc:Choice>
              <mc:Fallback>
                <p:oleObj name="Equation" r:id="rId6" imgW="126720" imgH="139680" progId="Equation.3">
                  <p:embed/>
                  <p:pic>
                    <p:nvPicPr>
                      <p:cNvPr id="3076"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3" y="5453736"/>
                        <a:ext cx="22542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29"/>
          <p:cNvGraphicFramePr>
            <a:graphicFrameLocks noChangeAspect="1"/>
          </p:cNvGraphicFramePr>
          <p:nvPr/>
        </p:nvGraphicFramePr>
        <p:xfrm>
          <a:off x="163514" y="1891387"/>
          <a:ext cx="247651" cy="293687"/>
        </p:xfrm>
        <a:graphic>
          <a:graphicData uri="http://schemas.openxmlformats.org/presentationml/2006/ole">
            <mc:AlternateContent xmlns:mc="http://schemas.openxmlformats.org/markup-compatibility/2006">
              <mc:Choice xmlns:v="urn:schemas-microsoft-com:vml" Requires="v">
                <p:oleObj name="Equation" r:id="rId8" imgW="139680" imgH="164880" progId="Equation.3">
                  <p:embed/>
                </p:oleObj>
              </mc:Choice>
              <mc:Fallback>
                <p:oleObj name="Equation" r:id="rId8" imgW="139680" imgH="164880" progId="Equation.3">
                  <p:embed/>
                  <p:pic>
                    <p:nvPicPr>
                      <p:cNvPr id="3077"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514" y="1891387"/>
                        <a:ext cx="247651" cy="29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04" name="Text Box 30"/>
          <p:cNvSpPr txBox="1">
            <a:spLocks noChangeArrowheads="1"/>
          </p:cNvSpPr>
          <p:nvPr/>
        </p:nvSpPr>
        <p:spPr bwMode="auto">
          <a:xfrm>
            <a:off x="2949576" y="2207297"/>
            <a:ext cx="561372" cy="461665"/>
          </a:xfrm>
          <a:prstGeom prst="rect">
            <a:avLst/>
          </a:prstGeom>
          <a:noFill/>
          <a:ln w="12700">
            <a:noFill/>
            <a:miter lim="800000"/>
            <a:headEnd type="none" w="sm" len="sm"/>
            <a:tailEnd type="none" w="sm" len="sm"/>
          </a:ln>
        </p:spPr>
        <p:txBody>
          <a:bodyPr wrap="none">
            <a:spAutoFit/>
          </a:bodyPr>
          <a:lstStyle/>
          <a:p>
            <a:pPr eaLnBrk="0" hangingPunct="0"/>
            <a:r>
              <a:rPr lang="fr-FR" sz="2400">
                <a:solidFill>
                  <a:schemeClr val="tx2"/>
                </a:solidFill>
                <a:latin typeface="Times New Roman" pitchFamily="18" charset="0"/>
              </a:rPr>
              <a:t>Q1</a:t>
            </a:r>
          </a:p>
        </p:txBody>
      </p:sp>
      <p:sp>
        <p:nvSpPr>
          <p:cNvPr id="3105" name="Text Box 31"/>
          <p:cNvSpPr txBox="1">
            <a:spLocks noChangeArrowheads="1"/>
          </p:cNvSpPr>
          <p:nvPr/>
        </p:nvSpPr>
        <p:spPr bwMode="auto">
          <a:xfrm>
            <a:off x="587376" y="4188497"/>
            <a:ext cx="561372" cy="461665"/>
          </a:xfrm>
          <a:prstGeom prst="rect">
            <a:avLst/>
          </a:prstGeom>
          <a:noFill/>
          <a:ln w="12700">
            <a:noFill/>
            <a:miter lim="800000"/>
            <a:headEnd type="none" w="sm" len="sm"/>
            <a:tailEnd type="none" w="sm" len="sm"/>
          </a:ln>
        </p:spPr>
        <p:txBody>
          <a:bodyPr wrap="none">
            <a:spAutoFit/>
          </a:bodyPr>
          <a:lstStyle/>
          <a:p>
            <a:pPr eaLnBrk="0" hangingPunct="0"/>
            <a:r>
              <a:rPr lang="fr-FR" sz="2400">
                <a:solidFill>
                  <a:schemeClr val="tx2"/>
                </a:solidFill>
                <a:latin typeface="Times New Roman" pitchFamily="18" charset="0"/>
              </a:rPr>
              <a:t>Q3</a:t>
            </a:r>
          </a:p>
        </p:txBody>
      </p:sp>
      <p:sp>
        <p:nvSpPr>
          <p:cNvPr id="3106" name="Text Box 32"/>
          <p:cNvSpPr txBox="1">
            <a:spLocks noChangeArrowheads="1"/>
          </p:cNvSpPr>
          <p:nvPr/>
        </p:nvSpPr>
        <p:spPr bwMode="auto">
          <a:xfrm>
            <a:off x="1044576" y="2207297"/>
            <a:ext cx="561372" cy="461665"/>
          </a:xfrm>
          <a:prstGeom prst="rect">
            <a:avLst/>
          </a:prstGeom>
          <a:noFill/>
          <a:ln w="12700">
            <a:noFill/>
            <a:miter lim="800000"/>
            <a:headEnd type="none" w="sm" len="sm"/>
            <a:tailEnd type="none" w="sm" len="sm"/>
          </a:ln>
        </p:spPr>
        <p:txBody>
          <a:bodyPr wrap="none">
            <a:spAutoFit/>
          </a:bodyPr>
          <a:lstStyle/>
          <a:p>
            <a:pPr eaLnBrk="0" hangingPunct="0"/>
            <a:r>
              <a:rPr lang="fr-FR" sz="2400" dirty="0">
                <a:solidFill>
                  <a:schemeClr val="tx2"/>
                </a:solidFill>
                <a:latin typeface="Times New Roman" pitchFamily="18" charset="0"/>
              </a:rPr>
              <a:t>Q2</a:t>
            </a:r>
          </a:p>
        </p:txBody>
      </p:sp>
      <p:sp>
        <p:nvSpPr>
          <p:cNvPr id="3107" name="Text Box 33"/>
          <p:cNvSpPr txBox="1">
            <a:spLocks noChangeArrowheads="1"/>
          </p:cNvSpPr>
          <p:nvPr/>
        </p:nvSpPr>
        <p:spPr bwMode="auto">
          <a:xfrm>
            <a:off x="3025776" y="4417097"/>
            <a:ext cx="561372" cy="461665"/>
          </a:xfrm>
          <a:prstGeom prst="rect">
            <a:avLst/>
          </a:prstGeom>
          <a:noFill/>
          <a:ln w="12700">
            <a:noFill/>
            <a:miter lim="800000"/>
            <a:headEnd type="none" w="sm" len="sm"/>
            <a:tailEnd type="none" w="sm" len="sm"/>
          </a:ln>
        </p:spPr>
        <p:txBody>
          <a:bodyPr wrap="none">
            <a:spAutoFit/>
          </a:bodyPr>
          <a:lstStyle/>
          <a:p>
            <a:pPr eaLnBrk="0" hangingPunct="0"/>
            <a:r>
              <a:rPr lang="fr-FR" sz="2400">
                <a:solidFill>
                  <a:schemeClr val="tx2"/>
                </a:solidFill>
                <a:latin typeface="Times New Roman" pitchFamily="18" charset="0"/>
              </a:rPr>
              <a:t>Q4</a:t>
            </a:r>
          </a:p>
        </p:txBody>
      </p:sp>
      <p:graphicFrame>
        <p:nvGraphicFramePr>
          <p:cNvPr id="3078" name="Object 34"/>
          <p:cNvGraphicFramePr>
            <a:graphicFrameLocks noChangeAspect="1"/>
          </p:cNvGraphicFramePr>
          <p:nvPr/>
        </p:nvGraphicFramePr>
        <p:xfrm>
          <a:off x="4572002" y="1340770"/>
          <a:ext cx="10725151" cy="2103439"/>
        </p:xfrm>
        <a:graphic>
          <a:graphicData uri="http://schemas.openxmlformats.org/presentationml/2006/ole">
            <mc:AlternateContent xmlns:mc="http://schemas.openxmlformats.org/markup-compatibility/2006">
              <mc:Choice xmlns:v="urn:schemas-microsoft-com:vml" Requires="v">
                <p:oleObj name="Document" r:id="rId10" imgW="6073778" imgH="1194286" progId="Word.Document.8">
                  <p:embed/>
                </p:oleObj>
              </mc:Choice>
              <mc:Fallback>
                <p:oleObj name="Document" r:id="rId10" imgW="6073778" imgH="1194286" progId="Word.Document.8">
                  <p:embed/>
                  <p:pic>
                    <p:nvPicPr>
                      <p:cNvPr id="3078" name="Object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340770"/>
                        <a:ext cx="10725151" cy="210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 name="Text Box 4"/>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a:t>
            </a:r>
          </a:p>
        </p:txBody>
      </p:sp>
    </p:spTree>
    <p:extLst>
      <p:ext uri="{BB962C8B-B14F-4D97-AF65-F5344CB8AC3E}">
        <p14:creationId xmlns:p14="http://schemas.microsoft.com/office/powerpoint/2010/main" val="280330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pied de page 2"/>
          <p:cNvSpPr>
            <a:spLocks noGrp="1"/>
          </p:cNvSpPr>
          <p:nvPr>
            <p:ph type="ftr" sz="quarter" idx="11"/>
          </p:nvPr>
        </p:nvSpPr>
        <p:spPr>
          <a:noFill/>
        </p:spPr>
        <p:txBody>
          <a:bodyPr/>
          <a:lstStyle/>
          <a:p>
            <a:r>
              <a:rPr lang="fr-FR"/>
              <a:t>Statistiques</a:t>
            </a:r>
          </a:p>
        </p:txBody>
      </p:sp>
      <p:sp>
        <p:nvSpPr>
          <p:cNvPr id="4102" name="Espace réservé du numéro de diapositive 3"/>
          <p:cNvSpPr>
            <a:spLocks noGrp="1"/>
          </p:cNvSpPr>
          <p:nvPr>
            <p:ph type="sldNum" sz="quarter" idx="12"/>
          </p:nvPr>
        </p:nvSpPr>
        <p:spPr>
          <a:noFill/>
        </p:spPr>
        <p:txBody>
          <a:bodyPr/>
          <a:lstStyle/>
          <a:p>
            <a:fld id="{3BF598F9-34A8-44BE-803C-778A473164FB}" type="slidenum">
              <a:rPr lang="fr-FR" smtClean="0"/>
              <a:pPr/>
              <a:t>15</a:t>
            </a:fld>
            <a:endParaRPr lang="fr-FR"/>
          </a:p>
        </p:txBody>
      </p:sp>
      <p:sp>
        <p:nvSpPr>
          <p:cNvPr id="4103" name="Rectangle 2"/>
          <p:cNvSpPr>
            <a:spLocks noChangeArrowheads="1"/>
          </p:cNvSpPr>
          <p:nvPr/>
        </p:nvSpPr>
        <p:spPr bwMode="auto">
          <a:xfrm>
            <a:off x="611188" y="2781303"/>
            <a:ext cx="7848600" cy="1368425"/>
          </a:xfrm>
          <a:prstGeom prst="rect">
            <a:avLst/>
          </a:prstGeom>
          <a:solidFill>
            <a:srgbClr val="FFFF99"/>
          </a:solidFill>
          <a:ln w="12700">
            <a:solidFill>
              <a:schemeClr val="tx1"/>
            </a:solidFill>
            <a:miter lim="800000"/>
            <a:headEnd type="none" w="sm" len="sm"/>
            <a:tailEnd type="none" w="sm" len="sm"/>
          </a:ln>
        </p:spPr>
        <p:txBody>
          <a:bodyPr wrap="none" anchor="ctr"/>
          <a:lstStyle/>
          <a:p>
            <a:endParaRPr lang="fr-FR"/>
          </a:p>
        </p:txBody>
      </p:sp>
      <p:graphicFrame>
        <p:nvGraphicFramePr>
          <p:cNvPr id="4098" name="Object 4"/>
          <p:cNvGraphicFramePr>
            <a:graphicFrameLocks noChangeAspect="1"/>
          </p:cNvGraphicFramePr>
          <p:nvPr/>
        </p:nvGraphicFramePr>
        <p:xfrm>
          <a:off x="684214" y="908054"/>
          <a:ext cx="2533651" cy="987425"/>
        </p:xfrm>
        <a:graphic>
          <a:graphicData uri="http://schemas.openxmlformats.org/presentationml/2006/ole">
            <mc:AlternateContent xmlns:mc="http://schemas.openxmlformats.org/markup-compatibility/2006">
              <mc:Choice xmlns:v="urn:schemas-microsoft-com:vml" Requires="v">
                <p:oleObj name="Equation" r:id="rId2" imgW="1104840" imgH="431640" progId="Equation.3">
                  <p:embed/>
                </p:oleObj>
              </mc:Choice>
              <mc:Fallback>
                <p:oleObj name="Equation" r:id="rId2" imgW="1104840" imgH="431640" progId="Equation.3">
                  <p:embed/>
                  <p:pic>
                    <p:nvPicPr>
                      <p:cNvPr id="409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4" y="908054"/>
                        <a:ext cx="2533651"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4" name="Text Box 5"/>
          <p:cNvSpPr txBox="1">
            <a:spLocks noChangeArrowheads="1"/>
          </p:cNvSpPr>
          <p:nvPr/>
        </p:nvSpPr>
        <p:spPr bwMode="auto">
          <a:xfrm>
            <a:off x="381003" y="1951039"/>
            <a:ext cx="6949851" cy="923330"/>
          </a:xfrm>
          <a:prstGeom prst="rect">
            <a:avLst/>
          </a:prstGeom>
          <a:noFill/>
          <a:ln w="12700">
            <a:noFill/>
            <a:miter lim="800000"/>
            <a:headEnd type="none" w="sm" len="sm"/>
            <a:tailEnd type="none" w="sm" len="sm"/>
          </a:ln>
        </p:spPr>
        <p:txBody>
          <a:bodyPr wrap="none">
            <a:spAutoFit/>
          </a:bodyPr>
          <a:lstStyle/>
          <a:p>
            <a:pPr eaLnBrk="0" hangingPunct="0"/>
            <a:r>
              <a:rPr lang="fr-FR"/>
              <a:t>Évidemment cette somme dépend de n. On va donc diviser par (n-1).</a:t>
            </a:r>
          </a:p>
          <a:p>
            <a:pPr eaLnBrk="0" hangingPunct="0"/>
            <a:r>
              <a:rPr lang="fr-FR">
                <a:solidFill>
                  <a:srgbClr val="000099"/>
                </a:solidFill>
              </a:rPr>
              <a:t>Au fait, pourquoi (n-1) et pas simplement n???</a:t>
            </a:r>
            <a:endParaRPr lang="fr-FR"/>
          </a:p>
          <a:p>
            <a:pPr eaLnBrk="0" hangingPunct="0"/>
            <a:r>
              <a:rPr lang="fr-FR"/>
              <a:t> </a:t>
            </a:r>
          </a:p>
        </p:txBody>
      </p:sp>
      <p:graphicFrame>
        <p:nvGraphicFramePr>
          <p:cNvPr id="4099" name="Object 6"/>
          <p:cNvGraphicFramePr>
            <a:graphicFrameLocks noChangeAspect="1"/>
          </p:cNvGraphicFramePr>
          <p:nvPr/>
        </p:nvGraphicFramePr>
        <p:xfrm>
          <a:off x="1360490" y="2708277"/>
          <a:ext cx="6559551" cy="1381125"/>
        </p:xfrm>
        <a:graphic>
          <a:graphicData uri="http://schemas.openxmlformats.org/presentationml/2006/ole">
            <mc:AlternateContent xmlns:mc="http://schemas.openxmlformats.org/markup-compatibility/2006">
              <mc:Choice xmlns:v="urn:schemas-microsoft-com:vml" Requires="v">
                <p:oleObj name="Equation" r:id="rId4" imgW="2882880" imgH="609480" progId="Equation.3">
                  <p:embed/>
                </p:oleObj>
              </mc:Choice>
              <mc:Fallback>
                <p:oleObj name="Equation" r:id="rId4" imgW="2882880" imgH="609480" progId="Equation.3">
                  <p:embed/>
                  <p:pic>
                    <p:nvPicPr>
                      <p:cNvPr id="409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490" y="2708277"/>
                        <a:ext cx="6559551" cy="1381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5" name="Text Box 8"/>
          <p:cNvSpPr txBox="1">
            <a:spLocks noChangeArrowheads="1"/>
          </p:cNvSpPr>
          <p:nvPr/>
        </p:nvSpPr>
        <p:spPr bwMode="auto">
          <a:xfrm>
            <a:off x="395291" y="4411663"/>
            <a:ext cx="2794419" cy="369332"/>
          </a:xfrm>
          <a:prstGeom prst="rect">
            <a:avLst/>
          </a:prstGeom>
          <a:noFill/>
          <a:ln w="12700">
            <a:noFill/>
            <a:miter lim="800000"/>
            <a:headEnd type="none" w="sm" len="sm"/>
            <a:tailEnd type="none" w="sm" len="sm"/>
          </a:ln>
        </p:spPr>
        <p:txBody>
          <a:bodyPr wrap="none">
            <a:spAutoFit/>
          </a:bodyPr>
          <a:lstStyle/>
          <a:p>
            <a:pPr eaLnBrk="0" hangingPunct="0"/>
            <a:r>
              <a:rPr lang="fr-FR" i="1" dirty="0" err="1"/>
              <a:t>Cov</a:t>
            </a:r>
            <a:r>
              <a:rPr lang="fr-FR" i="1" dirty="0"/>
              <a:t>(</a:t>
            </a:r>
            <a:r>
              <a:rPr lang="fr-FR" i="1" dirty="0" err="1"/>
              <a:t>x,y</a:t>
            </a:r>
            <a:r>
              <a:rPr lang="fr-FR" i="1" dirty="0"/>
              <a:t>)</a:t>
            </a:r>
            <a:r>
              <a:rPr lang="fr-FR" dirty="0"/>
              <a:t> est la covariance. </a:t>
            </a:r>
          </a:p>
        </p:txBody>
      </p:sp>
      <p:sp>
        <p:nvSpPr>
          <p:cNvPr id="4107" name="Text Box 11"/>
          <p:cNvSpPr txBox="1">
            <a:spLocks noChangeArrowheads="1"/>
          </p:cNvSpPr>
          <p:nvPr/>
        </p:nvSpPr>
        <p:spPr bwMode="auto">
          <a:xfrm>
            <a:off x="3492503" y="1243013"/>
            <a:ext cx="3046411" cy="369332"/>
          </a:xfrm>
          <a:prstGeom prst="rect">
            <a:avLst/>
          </a:prstGeom>
          <a:noFill/>
          <a:ln w="12700">
            <a:noFill/>
            <a:miter lim="800000"/>
            <a:headEnd type="none" w="sm" len="sm"/>
            <a:tailEnd type="none" w="sm" len="sm"/>
          </a:ln>
        </p:spPr>
        <p:txBody>
          <a:bodyPr wrap="none">
            <a:spAutoFit/>
          </a:bodyPr>
          <a:lstStyle/>
          <a:p>
            <a:pPr eaLnBrk="0" hangingPunct="0"/>
            <a:r>
              <a:rPr lang="fr-FR"/>
              <a:t>est un paramètre intéressant</a:t>
            </a:r>
          </a:p>
        </p:txBody>
      </p:sp>
      <p:sp>
        <p:nvSpPr>
          <p:cNvPr id="2" name="Text Box 4">
            <a:extLst>
              <a:ext uri="{FF2B5EF4-FFF2-40B4-BE49-F238E27FC236}">
                <a16:creationId xmlns:a16="http://schemas.microsoft.com/office/drawing/2014/main" id="{26ABCAB1-9EE4-CA98-0BFC-BB4A74BB7E34}"/>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 corrélation </a:t>
            </a:r>
          </a:p>
        </p:txBody>
      </p:sp>
    </p:spTree>
    <p:extLst>
      <p:ext uri="{BB962C8B-B14F-4D97-AF65-F5344CB8AC3E}">
        <p14:creationId xmlns:p14="http://schemas.microsoft.com/office/powerpoint/2010/main" val="2577772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2"/>
          </p:nvPr>
        </p:nvSpPr>
        <p:spPr/>
        <p:txBody>
          <a:bodyPr/>
          <a:lstStyle/>
          <a:p>
            <a:fld id="{07E8D823-8035-4DC9-84BC-082217CC6672}" type="slidenum">
              <a:rPr lang="fr-FR"/>
              <a:pPr/>
              <a:t>16</a:t>
            </a:fld>
            <a:endParaRPr lang="fr-FR"/>
          </a:p>
        </p:txBody>
      </p:sp>
      <p:sp>
        <p:nvSpPr>
          <p:cNvPr id="45060" name="Text Box 4"/>
          <p:cNvSpPr txBox="1">
            <a:spLocks noChangeArrowheads="1"/>
          </p:cNvSpPr>
          <p:nvPr/>
        </p:nvSpPr>
        <p:spPr bwMode="auto">
          <a:xfrm>
            <a:off x="517527" y="1162052"/>
            <a:ext cx="184731" cy="584775"/>
          </a:xfrm>
          <a:prstGeom prst="rect">
            <a:avLst/>
          </a:prstGeom>
          <a:noFill/>
          <a:ln w="9525">
            <a:noFill/>
            <a:miter lim="800000"/>
            <a:headEnd/>
            <a:tailEnd/>
          </a:ln>
          <a:effectLst/>
        </p:spPr>
        <p:txBody>
          <a:bodyPr wrap="none">
            <a:spAutoFit/>
          </a:bodyPr>
          <a:lstStyle/>
          <a:p>
            <a:endParaRPr lang="fr-FR" sz="3200"/>
          </a:p>
        </p:txBody>
      </p:sp>
      <p:pic>
        <p:nvPicPr>
          <p:cNvPr id="61442" name="Picture 2"/>
          <p:cNvPicPr>
            <a:picLocks noChangeAspect="1" noChangeArrowheads="1"/>
          </p:cNvPicPr>
          <p:nvPr/>
        </p:nvPicPr>
        <p:blipFill>
          <a:blip r:embed="rId2" cstate="print"/>
          <a:srcRect/>
          <a:stretch>
            <a:fillRect/>
          </a:stretch>
        </p:blipFill>
        <p:spPr bwMode="auto">
          <a:xfrm>
            <a:off x="2627785" y="2348881"/>
            <a:ext cx="4381500" cy="1085851"/>
          </a:xfrm>
          <a:prstGeom prst="rect">
            <a:avLst/>
          </a:prstGeom>
          <a:noFill/>
          <a:ln w="9525">
            <a:noFill/>
            <a:miter lim="800000"/>
            <a:headEnd/>
            <a:tailEnd/>
          </a:ln>
        </p:spPr>
      </p:pic>
      <p:sp>
        <p:nvSpPr>
          <p:cNvPr id="8" name="ZoneTexte 7"/>
          <p:cNvSpPr txBox="1"/>
          <p:nvPr/>
        </p:nvSpPr>
        <p:spPr>
          <a:xfrm>
            <a:off x="683569" y="1124745"/>
            <a:ext cx="7920880" cy="923330"/>
          </a:xfrm>
          <a:prstGeom prst="rect">
            <a:avLst/>
          </a:prstGeom>
          <a:noFill/>
        </p:spPr>
        <p:txBody>
          <a:bodyPr wrap="square" rtlCol="0">
            <a:spAutoFit/>
          </a:bodyPr>
          <a:lstStyle/>
          <a:p>
            <a:r>
              <a:rPr lang="fr-FR" dirty="0"/>
              <a:t>Prenons un jeu de données, avec </a:t>
            </a:r>
            <a:r>
              <a:rPr lang="fr-FR" b="1" dirty="0"/>
              <a:t>x = </a:t>
            </a:r>
            <a:r>
              <a:rPr lang="fr-FR" dirty="0"/>
              <a:t>[</a:t>
            </a:r>
            <a:r>
              <a:rPr lang="fr-FR" i="1" dirty="0"/>
              <a:t>X</a:t>
            </a:r>
            <a:r>
              <a:rPr lang="fr-FR" i="1" baseline="-25000" dirty="0"/>
              <a:t>1</a:t>
            </a:r>
            <a:r>
              <a:rPr lang="fr-FR" i="1" dirty="0"/>
              <a:t> X</a:t>
            </a:r>
            <a:r>
              <a:rPr lang="fr-FR" i="1" baseline="-25000" dirty="0"/>
              <a:t>2</a:t>
            </a:r>
            <a:r>
              <a:rPr lang="fr-FR" i="1" dirty="0"/>
              <a:t> … </a:t>
            </a:r>
            <a:r>
              <a:rPr lang="fr-FR" i="1" dirty="0" err="1"/>
              <a:t>X</a:t>
            </a:r>
            <a:r>
              <a:rPr lang="fr-FR" i="1" baseline="-25000" dirty="0" err="1"/>
              <a:t>d</a:t>
            </a:r>
            <a:r>
              <a:rPr lang="fr-FR" i="1" dirty="0"/>
              <a:t>]’,</a:t>
            </a:r>
          </a:p>
          <a:p>
            <a:r>
              <a:rPr lang="fr-FR" b="1" i="1" dirty="0"/>
              <a:t> S </a:t>
            </a:r>
            <a:r>
              <a:rPr lang="fr-FR" dirty="0"/>
              <a:t>correspond à la matrice de variance covariance des données, où chaque élément </a:t>
            </a:r>
            <a:r>
              <a:rPr lang="fr-FR" i="1" dirty="0" err="1"/>
              <a:t>s</a:t>
            </a:r>
            <a:r>
              <a:rPr lang="fr-FR" i="1" baseline="-25000" dirty="0" err="1"/>
              <a:t>ij</a:t>
            </a:r>
            <a:r>
              <a:rPr lang="fr-FR" i="1" dirty="0"/>
              <a:t> </a:t>
            </a:r>
            <a:r>
              <a:rPr lang="fr-FR" dirty="0"/>
              <a:t>est la covariance entre les variables </a:t>
            </a:r>
            <a:r>
              <a:rPr lang="fr-FR" i="1" dirty="0"/>
              <a:t>X</a:t>
            </a:r>
            <a:r>
              <a:rPr lang="fr-FR" i="1" baseline="-25000" dirty="0"/>
              <a:t>i</a:t>
            </a:r>
            <a:r>
              <a:rPr lang="fr-FR" i="1" dirty="0"/>
              <a:t> </a:t>
            </a:r>
            <a:r>
              <a:rPr lang="fr-FR" dirty="0"/>
              <a:t>et</a:t>
            </a:r>
            <a:r>
              <a:rPr lang="fr-FR" i="1" dirty="0"/>
              <a:t> </a:t>
            </a:r>
            <a:r>
              <a:rPr lang="fr-FR" i="1" dirty="0" err="1"/>
              <a:t>X</a:t>
            </a:r>
            <a:r>
              <a:rPr lang="fr-FR" i="1" baseline="-25000" dirty="0" err="1"/>
              <a:t>j</a:t>
            </a:r>
            <a:r>
              <a:rPr lang="fr-FR" i="1" dirty="0"/>
              <a:t>, </a:t>
            </a:r>
            <a:endParaRPr lang="fr-FR" dirty="0"/>
          </a:p>
        </p:txBody>
      </p:sp>
      <p:sp>
        <p:nvSpPr>
          <p:cNvPr id="9" name="ZoneTexte 8"/>
          <p:cNvSpPr txBox="1"/>
          <p:nvPr/>
        </p:nvSpPr>
        <p:spPr>
          <a:xfrm>
            <a:off x="899592" y="3356992"/>
            <a:ext cx="6768752" cy="923330"/>
          </a:xfrm>
          <a:prstGeom prst="rect">
            <a:avLst/>
          </a:prstGeom>
          <a:noFill/>
        </p:spPr>
        <p:txBody>
          <a:bodyPr wrap="square" rtlCol="0">
            <a:spAutoFit/>
          </a:bodyPr>
          <a:lstStyle/>
          <a:p>
            <a:r>
              <a:rPr lang="en-US" i="1" dirty="0" err="1"/>
              <a:t>s</a:t>
            </a:r>
            <a:r>
              <a:rPr lang="en-US" i="1" baseline="-25000" dirty="0" err="1"/>
              <a:t>ij</a:t>
            </a:r>
            <a:r>
              <a:rPr lang="en-US" i="1" dirty="0"/>
              <a:t> = </a:t>
            </a:r>
            <a:r>
              <a:rPr lang="en-US" i="1" dirty="0" err="1"/>
              <a:t>s</a:t>
            </a:r>
            <a:r>
              <a:rPr lang="en-US" i="1" baseline="-25000" dirty="0" err="1"/>
              <a:t>ji</a:t>
            </a:r>
            <a:r>
              <a:rPr lang="en-US" i="1" dirty="0"/>
              <a:t>, </a:t>
            </a:r>
          </a:p>
          <a:p>
            <a:r>
              <a:rPr lang="en-US" i="1" dirty="0" err="1"/>
              <a:t>s</a:t>
            </a:r>
            <a:r>
              <a:rPr lang="en-US" i="1" baseline="-25000" dirty="0" err="1"/>
              <a:t>ii</a:t>
            </a:r>
            <a:r>
              <a:rPr lang="en-US" i="1" dirty="0"/>
              <a:t> </a:t>
            </a:r>
            <a:r>
              <a:rPr lang="en-US" i="1" dirty="0" err="1"/>
              <a:t>est</a:t>
            </a:r>
            <a:r>
              <a:rPr lang="en-US" i="1" dirty="0"/>
              <a:t> </a:t>
            </a:r>
            <a:r>
              <a:rPr lang="en-US" i="1" dirty="0" err="1"/>
              <a:t>l’estimation</a:t>
            </a:r>
            <a:r>
              <a:rPr lang="en-US" i="1" dirty="0"/>
              <a:t> de la </a:t>
            </a:r>
            <a:r>
              <a:rPr lang="en-US" dirty="0"/>
              <a:t>variance of </a:t>
            </a:r>
            <a:r>
              <a:rPr lang="en-US" i="1" dirty="0"/>
              <a:t>Xi</a:t>
            </a:r>
          </a:p>
          <a:p>
            <a:r>
              <a:rPr lang="fr-FR" dirty="0"/>
              <a:t>La covariance est liée à la corrélation:</a:t>
            </a:r>
          </a:p>
        </p:txBody>
      </p:sp>
      <p:pic>
        <p:nvPicPr>
          <p:cNvPr id="61443" name="Picture 3"/>
          <p:cNvPicPr>
            <a:picLocks noChangeAspect="1" noChangeArrowheads="1"/>
          </p:cNvPicPr>
          <p:nvPr/>
        </p:nvPicPr>
        <p:blipFill>
          <a:blip r:embed="rId3" cstate="print"/>
          <a:srcRect/>
          <a:stretch>
            <a:fillRect/>
          </a:stretch>
        </p:blipFill>
        <p:spPr bwMode="auto">
          <a:xfrm>
            <a:off x="755579" y="4653137"/>
            <a:ext cx="7553325" cy="1695451"/>
          </a:xfrm>
          <a:prstGeom prst="rect">
            <a:avLst/>
          </a:prstGeom>
          <a:noFill/>
          <a:ln w="9525">
            <a:noFill/>
            <a:miter lim="800000"/>
            <a:headEnd/>
            <a:tailEnd/>
          </a:ln>
        </p:spPr>
      </p:pic>
      <p:sp>
        <p:nvSpPr>
          <p:cNvPr id="3" name="Text Box 4">
            <a:extLst>
              <a:ext uri="{FF2B5EF4-FFF2-40B4-BE49-F238E27FC236}">
                <a16:creationId xmlns:a16="http://schemas.microsoft.com/office/drawing/2014/main" id="{6B6ECC72-E109-895C-85EE-71DC930B008F}"/>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 corrélation </a:t>
            </a:r>
          </a:p>
        </p:txBody>
      </p:sp>
    </p:spTree>
    <p:extLst>
      <p:ext uri="{BB962C8B-B14F-4D97-AF65-F5344CB8AC3E}">
        <p14:creationId xmlns:p14="http://schemas.microsoft.com/office/powerpoint/2010/main" val="876572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6A823D9-9923-A122-4315-9FCE5183A154}"/>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 corrélation </a:t>
            </a:r>
          </a:p>
        </p:txBody>
      </p:sp>
      <p:pic>
        <p:nvPicPr>
          <p:cNvPr id="6" name="Image 5">
            <a:extLst>
              <a:ext uri="{FF2B5EF4-FFF2-40B4-BE49-F238E27FC236}">
                <a16:creationId xmlns:a16="http://schemas.microsoft.com/office/drawing/2014/main" id="{A1A83C7C-AB32-77F3-5A74-3FB2DA6F645E}"/>
              </a:ext>
            </a:extLst>
          </p:cNvPr>
          <p:cNvPicPr>
            <a:picLocks noChangeAspect="1"/>
          </p:cNvPicPr>
          <p:nvPr/>
        </p:nvPicPr>
        <p:blipFill>
          <a:blip r:embed="rId2"/>
          <a:stretch>
            <a:fillRect/>
          </a:stretch>
        </p:blipFill>
        <p:spPr>
          <a:xfrm>
            <a:off x="2462646" y="1433252"/>
            <a:ext cx="3886200" cy="1905000"/>
          </a:xfrm>
          <a:prstGeom prst="rect">
            <a:avLst/>
          </a:prstGeom>
        </p:spPr>
      </p:pic>
      <p:sp>
        <p:nvSpPr>
          <p:cNvPr id="7" name="ZoneTexte 6">
            <a:extLst>
              <a:ext uri="{FF2B5EF4-FFF2-40B4-BE49-F238E27FC236}">
                <a16:creationId xmlns:a16="http://schemas.microsoft.com/office/drawing/2014/main" id="{A266CBD7-E179-9343-E225-8398BF425D7C}"/>
              </a:ext>
            </a:extLst>
          </p:cNvPr>
          <p:cNvSpPr txBox="1"/>
          <p:nvPr/>
        </p:nvSpPr>
        <p:spPr>
          <a:xfrm>
            <a:off x="1537854" y="1151312"/>
            <a:ext cx="6367769" cy="369332"/>
          </a:xfrm>
          <a:prstGeom prst="rect">
            <a:avLst/>
          </a:prstGeom>
          <a:noFill/>
        </p:spPr>
        <p:txBody>
          <a:bodyPr wrap="none" rtlCol="0">
            <a:spAutoFit/>
          </a:bodyPr>
          <a:lstStyle/>
          <a:p>
            <a:r>
              <a:rPr lang="fr-FR" dirty="0"/>
              <a:t>Transformation Z (centré, réduit) -&gt; moyenne = 0, écart type = 1</a:t>
            </a:r>
          </a:p>
        </p:txBody>
      </p:sp>
      <p:sp>
        <p:nvSpPr>
          <p:cNvPr id="8" name="ZoneTexte 7">
            <a:extLst>
              <a:ext uri="{FF2B5EF4-FFF2-40B4-BE49-F238E27FC236}">
                <a16:creationId xmlns:a16="http://schemas.microsoft.com/office/drawing/2014/main" id="{936DBB00-D784-435D-CF85-98F981280478}"/>
              </a:ext>
            </a:extLst>
          </p:cNvPr>
          <p:cNvSpPr txBox="1"/>
          <p:nvPr/>
        </p:nvSpPr>
        <p:spPr>
          <a:xfrm>
            <a:off x="1417320" y="3911138"/>
            <a:ext cx="6672404" cy="1754326"/>
          </a:xfrm>
          <a:prstGeom prst="rect">
            <a:avLst/>
          </a:prstGeom>
          <a:noFill/>
        </p:spPr>
        <p:txBody>
          <a:bodyPr wrap="none" rtlCol="0">
            <a:spAutoFit/>
          </a:bodyPr>
          <a:lstStyle/>
          <a:p>
            <a:r>
              <a:rPr lang="fr-FR" dirty="0"/>
              <a:t>La matrice de corrélation est identique à la matrice de covariance</a:t>
            </a:r>
          </a:p>
          <a:p>
            <a:r>
              <a:rPr lang="fr-FR" dirty="0"/>
              <a:t>calculée à partir des données centrées réduites</a:t>
            </a:r>
          </a:p>
          <a:p>
            <a:endParaRPr lang="fr-FR" dirty="0"/>
          </a:p>
          <a:p>
            <a:endParaRPr lang="fr-FR" dirty="0"/>
          </a:p>
          <a:p>
            <a:endParaRPr lang="fr-FR" dirty="0"/>
          </a:p>
          <a:p>
            <a:r>
              <a:rPr lang="fr-FR" dirty="0"/>
              <a:t>Vérifions…</a:t>
            </a:r>
          </a:p>
        </p:txBody>
      </p:sp>
    </p:spTree>
    <p:extLst>
      <p:ext uri="{BB962C8B-B14F-4D97-AF65-F5344CB8AC3E}">
        <p14:creationId xmlns:p14="http://schemas.microsoft.com/office/powerpoint/2010/main" val="3993868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B1D3-9D9D-C005-C4C9-15818A5A1A4B}"/>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FD8434DB-12F1-317D-7D32-270B5A47A32C}"/>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 corrélation </a:t>
            </a:r>
          </a:p>
        </p:txBody>
      </p:sp>
      <p:pic>
        <p:nvPicPr>
          <p:cNvPr id="3" name="Image 2">
            <a:extLst>
              <a:ext uri="{FF2B5EF4-FFF2-40B4-BE49-F238E27FC236}">
                <a16:creationId xmlns:a16="http://schemas.microsoft.com/office/drawing/2014/main" id="{1D69A647-0A2D-E1B9-FA1D-13EA720D66CC}"/>
              </a:ext>
            </a:extLst>
          </p:cNvPr>
          <p:cNvPicPr>
            <a:picLocks noChangeAspect="1"/>
          </p:cNvPicPr>
          <p:nvPr/>
        </p:nvPicPr>
        <p:blipFill>
          <a:blip r:embed="rId2"/>
          <a:stretch>
            <a:fillRect/>
          </a:stretch>
        </p:blipFill>
        <p:spPr>
          <a:xfrm>
            <a:off x="457201" y="2182068"/>
            <a:ext cx="8138160" cy="1960595"/>
          </a:xfrm>
          <a:prstGeom prst="rect">
            <a:avLst/>
          </a:prstGeom>
        </p:spPr>
      </p:pic>
      <p:sp>
        <p:nvSpPr>
          <p:cNvPr id="2" name="ZoneTexte 1">
            <a:extLst>
              <a:ext uri="{FF2B5EF4-FFF2-40B4-BE49-F238E27FC236}">
                <a16:creationId xmlns:a16="http://schemas.microsoft.com/office/drawing/2014/main" id="{34785EC7-2234-91E2-F52E-60D3EF33B677}"/>
              </a:ext>
            </a:extLst>
          </p:cNvPr>
          <p:cNvSpPr txBox="1"/>
          <p:nvPr/>
        </p:nvSpPr>
        <p:spPr>
          <a:xfrm>
            <a:off x="457201" y="922713"/>
            <a:ext cx="7980219" cy="923330"/>
          </a:xfrm>
          <a:prstGeom prst="rect">
            <a:avLst/>
          </a:prstGeom>
          <a:noFill/>
        </p:spPr>
        <p:txBody>
          <a:bodyPr wrap="square" rtlCol="0">
            <a:spAutoFit/>
          </a:bodyPr>
          <a:lstStyle/>
          <a:p>
            <a:r>
              <a:rPr lang="fr-FR" dirty="0"/>
              <a:t>On normalise les données car autrement on mélange des torchons et des serviettes. On fait face à un problème d’unité. Attention, ce n’est pas toujours le cas…</a:t>
            </a:r>
          </a:p>
        </p:txBody>
      </p:sp>
    </p:spTree>
    <p:extLst>
      <p:ext uri="{BB962C8B-B14F-4D97-AF65-F5344CB8AC3E}">
        <p14:creationId xmlns:p14="http://schemas.microsoft.com/office/powerpoint/2010/main" val="752087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DE6045-DB45-4A7D-9BEF-CE9D163EDE9C}"/>
              </a:ext>
            </a:extLst>
          </p:cNvPr>
          <p:cNvPicPr>
            <a:picLocks noChangeAspect="1"/>
          </p:cNvPicPr>
          <p:nvPr/>
        </p:nvPicPr>
        <p:blipFill>
          <a:blip r:embed="rId2"/>
          <a:stretch>
            <a:fillRect/>
          </a:stretch>
        </p:blipFill>
        <p:spPr>
          <a:xfrm>
            <a:off x="1072341" y="3545379"/>
            <a:ext cx="6808607" cy="2808887"/>
          </a:xfrm>
          <a:prstGeom prst="rect">
            <a:avLst/>
          </a:prstGeom>
        </p:spPr>
      </p:pic>
      <p:pic>
        <p:nvPicPr>
          <p:cNvPr id="5" name="Image 4">
            <a:extLst>
              <a:ext uri="{FF2B5EF4-FFF2-40B4-BE49-F238E27FC236}">
                <a16:creationId xmlns:a16="http://schemas.microsoft.com/office/drawing/2014/main" id="{4B1B7D81-34CD-B1EE-3DB4-3B0BAA1411A4}"/>
              </a:ext>
            </a:extLst>
          </p:cNvPr>
          <p:cNvPicPr>
            <a:picLocks noChangeAspect="1"/>
          </p:cNvPicPr>
          <p:nvPr/>
        </p:nvPicPr>
        <p:blipFill>
          <a:blip r:embed="rId3"/>
          <a:stretch>
            <a:fillRect/>
          </a:stretch>
        </p:blipFill>
        <p:spPr>
          <a:xfrm>
            <a:off x="1072341" y="536171"/>
            <a:ext cx="6698684" cy="2776450"/>
          </a:xfrm>
          <a:prstGeom prst="rect">
            <a:avLst/>
          </a:prstGeom>
        </p:spPr>
      </p:pic>
      <p:sp>
        <p:nvSpPr>
          <p:cNvPr id="6" name="Text Box 4">
            <a:extLst>
              <a:ext uri="{FF2B5EF4-FFF2-40B4-BE49-F238E27FC236}">
                <a16:creationId xmlns:a16="http://schemas.microsoft.com/office/drawing/2014/main" id="{138A70BE-DF82-786E-9391-A911E9909B12}"/>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covariance corrélation </a:t>
            </a:r>
          </a:p>
        </p:txBody>
      </p:sp>
      <p:sp>
        <p:nvSpPr>
          <p:cNvPr id="2" name="ZoneTexte 1">
            <a:extLst>
              <a:ext uri="{FF2B5EF4-FFF2-40B4-BE49-F238E27FC236}">
                <a16:creationId xmlns:a16="http://schemas.microsoft.com/office/drawing/2014/main" id="{F6BB18E9-C7DA-6FAB-6831-0C02A7BA92AA}"/>
              </a:ext>
            </a:extLst>
          </p:cNvPr>
          <p:cNvSpPr txBox="1"/>
          <p:nvPr/>
        </p:nvSpPr>
        <p:spPr>
          <a:xfrm>
            <a:off x="4476644" y="3075057"/>
            <a:ext cx="1637607" cy="707886"/>
          </a:xfrm>
          <a:prstGeom prst="rect">
            <a:avLst/>
          </a:prstGeom>
          <a:noFill/>
        </p:spPr>
        <p:txBody>
          <a:bodyPr wrap="square" rtlCol="0">
            <a:spAutoFit/>
          </a:bodyPr>
          <a:lstStyle/>
          <a:p>
            <a:r>
              <a:rPr lang="fr-FR" sz="4000" dirty="0"/>
              <a:t>=</a:t>
            </a:r>
          </a:p>
        </p:txBody>
      </p:sp>
    </p:spTree>
    <p:extLst>
      <p:ext uri="{BB962C8B-B14F-4D97-AF65-F5344CB8AC3E}">
        <p14:creationId xmlns:p14="http://schemas.microsoft.com/office/powerpoint/2010/main" val="371758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1569802D-B660-6535-380D-D9368B0C0672}"/>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Initiation aux statistiques multivariées et au ‘machine </a:t>
            </a:r>
            <a:r>
              <a:rPr lang="fr-FR" b="1" i="1" dirty="0" err="1">
                <a:solidFill>
                  <a:schemeClr val="bg1"/>
                </a:solidFill>
              </a:rPr>
              <a:t>learning</a:t>
            </a:r>
            <a:r>
              <a:rPr lang="fr-FR" b="1" i="1" dirty="0">
                <a:solidFill>
                  <a:schemeClr val="bg1"/>
                </a:solidFill>
              </a:rPr>
              <a:t>’</a:t>
            </a:r>
          </a:p>
        </p:txBody>
      </p:sp>
      <p:pic>
        <p:nvPicPr>
          <p:cNvPr id="3074" name="Picture 2" descr="Theatre d'opera spatial">
            <a:extLst>
              <a:ext uri="{FF2B5EF4-FFF2-40B4-BE49-F238E27FC236}">
                <a16:creationId xmlns:a16="http://schemas.microsoft.com/office/drawing/2014/main" id="{5B43ADF3-F1A3-5D9F-A4C5-B765EAC9C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30" y="369333"/>
            <a:ext cx="8624455" cy="574215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76CC9DD-4BD6-FE67-55D9-E393C6672AF4}"/>
              </a:ext>
            </a:extLst>
          </p:cNvPr>
          <p:cNvSpPr txBox="1"/>
          <p:nvPr/>
        </p:nvSpPr>
        <p:spPr>
          <a:xfrm>
            <a:off x="369915" y="5893723"/>
            <a:ext cx="8285855" cy="646331"/>
          </a:xfrm>
          <a:prstGeom prst="rect">
            <a:avLst/>
          </a:prstGeom>
          <a:noFill/>
        </p:spPr>
        <p:txBody>
          <a:bodyPr wrap="square" rtlCol="0">
            <a:spAutoFit/>
          </a:bodyPr>
          <a:lstStyle/>
          <a:p>
            <a:r>
              <a:rPr lang="fr-FR" sz="1200" dirty="0"/>
              <a:t>2022: « </a:t>
            </a:r>
            <a:r>
              <a:rPr lang="fr-FR" sz="1200" i="1" dirty="0"/>
              <a:t>Un tableau a gagné le premier prix d’un concours au Colorado, mais son auteur a utilisé le système d’intelligence artificielle </a:t>
            </a:r>
            <a:r>
              <a:rPr lang="fr-FR" sz="1200" i="1" dirty="0" err="1"/>
              <a:t>Midjourney</a:t>
            </a:r>
            <a:r>
              <a:rPr lang="fr-FR" sz="1200" i="1" dirty="0"/>
              <a:t> pour le concevoir. S’agit-il alors d’un plagiat ou d’une véritable œuvre artistique </a:t>
            </a:r>
            <a:r>
              <a:rPr lang="fr-FR" sz="1200" dirty="0"/>
              <a:t>? » (01net). </a:t>
            </a:r>
            <a:r>
              <a:rPr lang="fr-FR" sz="1200" b="1" dirty="0"/>
              <a:t>Intéressant, mais avant d’arriver à ça…</a:t>
            </a:r>
          </a:p>
        </p:txBody>
      </p:sp>
    </p:spTree>
    <p:extLst>
      <p:ext uri="{BB962C8B-B14F-4D97-AF65-F5344CB8AC3E}">
        <p14:creationId xmlns:p14="http://schemas.microsoft.com/office/powerpoint/2010/main" val="225297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BFCD33D8-C1D3-FBF6-8986-E9BD2A8FF607}"/>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quelques définitions</a:t>
            </a:r>
          </a:p>
        </p:txBody>
      </p:sp>
      <p:pic>
        <p:nvPicPr>
          <p:cNvPr id="4" name="Image 3">
            <a:extLst>
              <a:ext uri="{FF2B5EF4-FFF2-40B4-BE49-F238E27FC236}">
                <a16:creationId xmlns:a16="http://schemas.microsoft.com/office/drawing/2014/main" id="{7CD66472-4EE4-ED43-3063-6FC95423EEB3}"/>
              </a:ext>
            </a:extLst>
          </p:cNvPr>
          <p:cNvPicPr>
            <a:picLocks noChangeAspect="1"/>
          </p:cNvPicPr>
          <p:nvPr/>
        </p:nvPicPr>
        <p:blipFill>
          <a:blip r:embed="rId2"/>
          <a:stretch>
            <a:fillRect/>
          </a:stretch>
        </p:blipFill>
        <p:spPr>
          <a:xfrm>
            <a:off x="0" y="416640"/>
            <a:ext cx="9144000" cy="6282415"/>
          </a:xfrm>
          <a:prstGeom prst="rect">
            <a:avLst/>
          </a:prstGeom>
        </p:spPr>
      </p:pic>
      <p:sp>
        <p:nvSpPr>
          <p:cNvPr id="5" name="Rectangle 4">
            <a:extLst>
              <a:ext uri="{FF2B5EF4-FFF2-40B4-BE49-F238E27FC236}">
                <a16:creationId xmlns:a16="http://schemas.microsoft.com/office/drawing/2014/main" id="{52CCBA3C-FB5A-6E4E-C776-6FF1402CC5E2}"/>
              </a:ext>
            </a:extLst>
          </p:cNvPr>
          <p:cNvSpPr/>
          <p:nvPr/>
        </p:nvSpPr>
        <p:spPr>
          <a:xfrm>
            <a:off x="7859684" y="6151418"/>
            <a:ext cx="361603" cy="382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689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F44404-CD53-EE29-D86E-064CAB8350AB}"/>
              </a:ext>
            </a:extLst>
          </p:cNvPr>
          <p:cNvPicPr>
            <a:picLocks noChangeAspect="1"/>
          </p:cNvPicPr>
          <p:nvPr/>
        </p:nvPicPr>
        <p:blipFill>
          <a:blip r:embed="rId2"/>
          <a:stretch>
            <a:fillRect/>
          </a:stretch>
        </p:blipFill>
        <p:spPr>
          <a:xfrm>
            <a:off x="532013" y="533453"/>
            <a:ext cx="8304415" cy="6201987"/>
          </a:xfrm>
          <a:prstGeom prst="rect">
            <a:avLst/>
          </a:prstGeom>
        </p:spPr>
      </p:pic>
      <p:sp>
        <p:nvSpPr>
          <p:cNvPr id="4" name="Text Box 4">
            <a:extLst>
              <a:ext uri="{FF2B5EF4-FFF2-40B4-BE49-F238E27FC236}">
                <a16:creationId xmlns:a16="http://schemas.microsoft.com/office/drawing/2014/main" id="{ED2C6210-DD55-4BDB-B853-5CBD5A4FBE73}"/>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quelques définitions</a:t>
            </a:r>
          </a:p>
        </p:txBody>
      </p:sp>
      <p:sp>
        <p:nvSpPr>
          <p:cNvPr id="5" name="Rectangle 4">
            <a:extLst>
              <a:ext uri="{FF2B5EF4-FFF2-40B4-BE49-F238E27FC236}">
                <a16:creationId xmlns:a16="http://schemas.microsoft.com/office/drawing/2014/main" id="{78C17060-5751-8138-5028-26AF22CBF582}"/>
              </a:ext>
            </a:extLst>
          </p:cNvPr>
          <p:cNvSpPr/>
          <p:nvPr/>
        </p:nvSpPr>
        <p:spPr>
          <a:xfrm>
            <a:off x="7859684" y="6151418"/>
            <a:ext cx="361603" cy="382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6981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D3FD77-966B-50E5-72EB-194FB0DE1CC1}"/>
              </a:ext>
            </a:extLst>
          </p:cNvPr>
          <p:cNvPicPr>
            <a:picLocks noChangeAspect="1"/>
          </p:cNvPicPr>
          <p:nvPr/>
        </p:nvPicPr>
        <p:blipFill>
          <a:blip r:embed="rId2"/>
          <a:stretch>
            <a:fillRect/>
          </a:stretch>
        </p:blipFill>
        <p:spPr>
          <a:xfrm>
            <a:off x="307571" y="487181"/>
            <a:ext cx="8262851" cy="6157932"/>
          </a:xfrm>
          <a:prstGeom prst="rect">
            <a:avLst/>
          </a:prstGeom>
        </p:spPr>
      </p:pic>
      <p:sp>
        <p:nvSpPr>
          <p:cNvPr id="4" name="Text Box 4">
            <a:extLst>
              <a:ext uri="{FF2B5EF4-FFF2-40B4-BE49-F238E27FC236}">
                <a16:creationId xmlns:a16="http://schemas.microsoft.com/office/drawing/2014/main" id="{06D0BD18-E59D-C855-000E-E6580725A09B}"/>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Rappel – quelques définitions</a:t>
            </a:r>
          </a:p>
        </p:txBody>
      </p:sp>
      <p:sp>
        <p:nvSpPr>
          <p:cNvPr id="5" name="ZoneTexte 4">
            <a:extLst>
              <a:ext uri="{FF2B5EF4-FFF2-40B4-BE49-F238E27FC236}">
                <a16:creationId xmlns:a16="http://schemas.microsoft.com/office/drawing/2014/main" id="{2B98B095-49BB-3643-B8B7-2EAC738E27B6}"/>
              </a:ext>
            </a:extLst>
          </p:cNvPr>
          <p:cNvSpPr txBox="1"/>
          <p:nvPr/>
        </p:nvSpPr>
        <p:spPr>
          <a:xfrm>
            <a:off x="1562792" y="767761"/>
            <a:ext cx="6525492" cy="369332"/>
          </a:xfrm>
          <a:prstGeom prst="rect">
            <a:avLst/>
          </a:prstGeom>
          <a:noFill/>
        </p:spPr>
        <p:txBody>
          <a:bodyPr wrap="square" rtlCol="0">
            <a:spAutoFit/>
          </a:bodyPr>
          <a:lstStyle/>
          <a:p>
            <a:r>
              <a:rPr lang="fr-FR" dirty="0"/>
              <a:t>Somme des distances des points au centre de gravité</a:t>
            </a:r>
          </a:p>
        </p:txBody>
      </p:sp>
      <p:pic>
        <p:nvPicPr>
          <p:cNvPr id="7" name="Image 6">
            <a:extLst>
              <a:ext uri="{FF2B5EF4-FFF2-40B4-BE49-F238E27FC236}">
                <a16:creationId xmlns:a16="http://schemas.microsoft.com/office/drawing/2014/main" id="{F75B64EA-0816-67AF-F273-51123EF43485}"/>
              </a:ext>
            </a:extLst>
          </p:cNvPr>
          <p:cNvPicPr>
            <a:picLocks noChangeAspect="1"/>
          </p:cNvPicPr>
          <p:nvPr/>
        </p:nvPicPr>
        <p:blipFill>
          <a:blip r:embed="rId3"/>
          <a:stretch>
            <a:fillRect/>
          </a:stretch>
        </p:blipFill>
        <p:spPr>
          <a:xfrm>
            <a:off x="348008" y="5672451"/>
            <a:ext cx="2594697" cy="1093783"/>
          </a:xfrm>
          <a:prstGeom prst="rect">
            <a:avLst/>
          </a:prstGeom>
        </p:spPr>
      </p:pic>
      <p:sp>
        <p:nvSpPr>
          <p:cNvPr id="8" name="ZoneTexte 7">
            <a:extLst>
              <a:ext uri="{FF2B5EF4-FFF2-40B4-BE49-F238E27FC236}">
                <a16:creationId xmlns:a16="http://schemas.microsoft.com/office/drawing/2014/main" id="{4178409D-E699-5D2A-14D3-3E7C9CA66DEE}"/>
              </a:ext>
            </a:extLst>
          </p:cNvPr>
          <p:cNvSpPr txBox="1"/>
          <p:nvPr/>
        </p:nvSpPr>
        <p:spPr>
          <a:xfrm>
            <a:off x="4624907" y="5026120"/>
            <a:ext cx="3620543" cy="646331"/>
          </a:xfrm>
          <a:prstGeom prst="rect">
            <a:avLst/>
          </a:prstGeom>
          <a:noFill/>
        </p:spPr>
        <p:txBody>
          <a:bodyPr wrap="none" rtlCol="0">
            <a:spAutoFit/>
          </a:bodyPr>
          <a:lstStyle/>
          <a:p>
            <a:r>
              <a:rPr lang="fr-FR" dirty="0"/>
              <a:t>Quand les données sont </a:t>
            </a:r>
            <a:r>
              <a:rPr lang="fr-FR" b="1" dirty="0"/>
              <a:t>centrées</a:t>
            </a:r>
            <a:r>
              <a:rPr lang="fr-FR" dirty="0"/>
              <a:t> </a:t>
            </a:r>
          </a:p>
          <a:p>
            <a:r>
              <a:rPr lang="fr-FR" dirty="0"/>
              <a:t>(barycentre = 0),</a:t>
            </a:r>
          </a:p>
        </p:txBody>
      </p:sp>
      <p:pic>
        <p:nvPicPr>
          <p:cNvPr id="10" name="Image 9">
            <a:extLst>
              <a:ext uri="{FF2B5EF4-FFF2-40B4-BE49-F238E27FC236}">
                <a16:creationId xmlns:a16="http://schemas.microsoft.com/office/drawing/2014/main" id="{D7F021F7-BEC9-DD3F-7D87-6C9D0D3B32D6}"/>
              </a:ext>
            </a:extLst>
          </p:cNvPr>
          <p:cNvPicPr>
            <a:picLocks noChangeAspect="1"/>
          </p:cNvPicPr>
          <p:nvPr/>
        </p:nvPicPr>
        <p:blipFill>
          <a:blip r:embed="rId4"/>
          <a:stretch>
            <a:fillRect/>
          </a:stretch>
        </p:blipFill>
        <p:spPr>
          <a:xfrm>
            <a:off x="4825538" y="5630888"/>
            <a:ext cx="2468794" cy="1163110"/>
          </a:xfrm>
          <a:prstGeom prst="rect">
            <a:avLst/>
          </a:prstGeom>
        </p:spPr>
      </p:pic>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8D103D61-D035-854A-C055-8097E8AD26D4}"/>
                  </a:ext>
                </a:extLst>
              </p:cNvPr>
              <p:cNvSpPr txBox="1"/>
              <p:nvPr/>
            </p:nvSpPr>
            <p:spPr>
              <a:xfrm>
                <a:off x="267785" y="5075996"/>
                <a:ext cx="3516021" cy="712246"/>
              </a:xfrm>
              <a:prstGeom prst="rect">
                <a:avLst/>
              </a:prstGeom>
              <a:noFill/>
            </p:spPr>
            <p:txBody>
              <a:bodyPr wrap="square" rtlCol="0">
                <a:spAutoFit/>
              </a:bodyPr>
              <a:lstStyle/>
              <a:p>
                <a:r>
                  <a:rPr lang="en-US" dirty="0"/>
                  <a:t>Pour un </a:t>
                </a:r>
                <a:r>
                  <a:rPr lang="en-US" dirty="0" err="1"/>
                  <a:t>nuage</a:t>
                </a:r>
                <a:r>
                  <a:rPr lang="en-US" dirty="0"/>
                  <a:t> de </a:t>
                </a:r>
                <a14:m>
                  <m:oMath xmlns:m="http://schemas.openxmlformats.org/officeDocument/2006/math">
                    <m:r>
                      <a:rPr lang="en-US" i="1">
                        <a:latin typeface="Cambria Math" panose="02040503050406030204" pitchFamily="18" charset="0"/>
                      </a:rPr>
                      <m:t>𝑛</m:t>
                    </m:r>
                    <m:r>
                      <a:rPr lang="fr-FR" b="0" i="1" smtClean="0">
                        <a:latin typeface="Cambria Math" panose="02040503050406030204" pitchFamily="18" charset="0"/>
                      </a:rPr>
                      <m:t> </m:t>
                    </m:r>
                  </m:oMath>
                </a14:m>
                <a:r>
                  <a:rPr lang="en-US" dirty="0"/>
                  <a:t>points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𝑥</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i="1">
                            <a:latin typeface="Cambria Math" panose="02040503050406030204" pitchFamily="18" charset="0"/>
                          </a:rPr>
                          <m:t>𝑥</m:t>
                        </m:r>
                      </m:e>
                      <m:sub>
                        <m:r>
                          <a:rPr lang="ar-AE">
                            <a:latin typeface="Cambria Math" panose="02040503050406030204" pitchFamily="18" charset="0"/>
                          </a:rPr>
                          <m:t>2</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i="1">
                            <a:latin typeface="Cambria Math" panose="02040503050406030204" pitchFamily="18" charset="0"/>
                          </a:rPr>
                          <m:t>𝑥</m:t>
                        </m:r>
                      </m:e>
                      <m:sub>
                        <m:r>
                          <a:rPr lang="ar-AE" i="1">
                            <a:latin typeface="Cambria Math" panose="02040503050406030204" pitchFamily="18" charset="0"/>
                          </a:rPr>
                          <m:t>𝑛</m:t>
                        </m:r>
                      </m:sub>
                    </m:sSub>
                    <m:r>
                      <a:rPr lang="ar-AE">
                        <a:latin typeface="Cambria Math" panose="02040503050406030204" pitchFamily="18" charset="0"/>
                      </a:rPr>
                      <m:t>∈</m:t>
                    </m:r>
                    <m:sSup>
                      <m:sSupPr>
                        <m:ctrlPr>
                          <a:rPr lang="ar-AE" i="1">
                            <a:latin typeface="Cambria Math" panose="02040503050406030204" pitchFamily="18" charset="0"/>
                          </a:rPr>
                        </m:ctrlPr>
                      </m:sSupPr>
                      <m:e>
                        <m:r>
                          <a:rPr lang="ar-AE">
                            <a:latin typeface="Cambria Math" panose="02040503050406030204" pitchFamily="18" charset="0"/>
                          </a:rPr>
                          <m:t>ℝ</m:t>
                        </m:r>
                      </m:e>
                      <m:sup>
                        <m:r>
                          <a:rPr lang="ar-AE" i="1">
                            <a:latin typeface="Cambria Math" panose="02040503050406030204" pitchFamily="18" charset="0"/>
                          </a:rPr>
                          <m:t>𝑝</m:t>
                        </m:r>
                      </m:sup>
                    </m:sSup>
                  </m:oMath>
                </a14:m>
                <a:r>
                  <a:rPr lang="en-US" dirty="0"/>
                  <a:t>de </a:t>
                </a:r>
                <a:r>
                  <a:rPr lang="en-US" dirty="0" err="1"/>
                  <a:t>barycentre</a:t>
                </a:r>
                <a:r>
                  <a:rPr lang="en-US" dirty="0"/>
                  <a:t> </a:t>
                </a:r>
                <a14:m>
                  <m:oMath xmlns:m="http://schemas.openxmlformats.org/officeDocument/2006/math">
                    <m:r>
                      <a:rPr lang="en-US" i="1">
                        <a:latin typeface="Cambria Math" panose="02040503050406030204" pitchFamily="18" charset="0"/>
                      </a:rPr>
                      <m:t>𝑔</m:t>
                    </m:r>
                  </m:oMath>
                </a14:m>
                <a:r>
                  <a:rPr lang="en-US" dirty="0"/>
                  <a:t>:</a:t>
                </a:r>
                <a:endParaRPr lang="fr-FR" dirty="0"/>
              </a:p>
            </p:txBody>
          </p:sp>
        </mc:Choice>
        <mc:Fallback xmlns="">
          <p:sp>
            <p:nvSpPr>
              <p:cNvPr id="2" name="ZoneTexte 1">
                <a:extLst>
                  <a:ext uri="{FF2B5EF4-FFF2-40B4-BE49-F238E27FC236}">
                    <a16:creationId xmlns:a16="http://schemas.microsoft.com/office/drawing/2014/main" id="{8D103D61-D035-854A-C055-8097E8AD26D4}"/>
                  </a:ext>
                </a:extLst>
              </p:cNvPr>
              <p:cNvSpPr txBox="1">
                <a:spLocks noRot="1" noChangeAspect="1" noMove="1" noResize="1" noEditPoints="1" noAdjustHandles="1" noChangeArrowheads="1" noChangeShapeType="1" noTextEdit="1"/>
              </p:cNvSpPr>
              <p:nvPr/>
            </p:nvSpPr>
            <p:spPr>
              <a:xfrm>
                <a:off x="267785" y="5075996"/>
                <a:ext cx="3516021" cy="712246"/>
              </a:xfrm>
              <a:prstGeom prst="rect">
                <a:avLst/>
              </a:prstGeom>
              <a:blipFill>
                <a:blip r:embed="rId5"/>
                <a:stretch>
                  <a:fillRect l="-1560" t="-4274" r="-1213" b="-13675"/>
                </a:stretch>
              </a:blipFill>
            </p:spPr>
            <p:txBody>
              <a:bodyPr/>
              <a:lstStyle/>
              <a:p>
                <a:r>
                  <a:rPr lang="fr-FR">
                    <a:noFill/>
                  </a:rPr>
                  <a:t> </a:t>
                </a:r>
              </a:p>
            </p:txBody>
          </p:sp>
        </mc:Fallback>
      </mc:AlternateContent>
    </p:spTree>
    <p:extLst>
      <p:ext uri="{BB962C8B-B14F-4D97-AF65-F5344CB8AC3E}">
        <p14:creationId xmlns:p14="http://schemas.microsoft.com/office/powerpoint/2010/main" val="3643778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1E473F-25F8-43A0-F804-7A9CE3444985}"/>
              </a:ext>
            </a:extLst>
          </p:cNvPr>
          <p:cNvPicPr>
            <a:picLocks noChangeAspect="1"/>
          </p:cNvPicPr>
          <p:nvPr/>
        </p:nvPicPr>
        <p:blipFill>
          <a:blip r:embed="rId2"/>
          <a:stretch>
            <a:fillRect/>
          </a:stretch>
        </p:blipFill>
        <p:spPr>
          <a:xfrm>
            <a:off x="0" y="331987"/>
            <a:ext cx="7092280" cy="4804218"/>
          </a:xfrm>
          <a:prstGeom prst="rect">
            <a:avLst/>
          </a:prstGeom>
        </p:spPr>
      </p:pic>
      <p:sp>
        <p:nvSpPr>
          <p:cNvPr id="2" name="Text Box 4">
            <a:extLst>
              <a:ext uri="{FF2B5EF4-FFF2-40B4-BE49-F238E27FC236}">
                <a16:creationId xmlns:a16="http://schemas.microsoft.com/office/drawing/2014/main" id="{08D35970-E655-9AF1-8DEA-CE4BCDBDF24D}"/>
              </a:ext>
            </a:extLst>
          </p:cNvPr>
          <p:cNvSpPr txBox="1">
            <a:spLocks noChangeArrowheads="1"/>
          </p:cNvSpPr>
          <p:nvPr/>
        </p:nvSpPr>
        <p:spPr bwMode="auto">
          <a:xfrm>
            <a:off x="0" y="1"/>
            <a:ext cx="9144000" cy="369332"/>
          </a:xfrm>
          <a:prstGeom prst="rect">
            <a:avLst/>
          </a:prstGeom>
          <a:solidFill>
            <a:schemeClr val="accent6"/>
          </a:solidFill>
          <a:ln w="9525">
            <a:noFill/>
            <a:miter lim="800000"/>
            <a:headEnd/>
            <a:tailEnd/>
          </a:ln>
        </p:spPr>
        <p:txBody>
          <a:bodyPr>
            <a:spAutoFit/>
          </a:bodyPr>
          <a:lstStyle/>
          <a:p>
            <a:pPr eaLnBrk="0" hangingPunct="0"/>
            <a:r>
              <a:rPr lang="fr-FR" b="1" i="1" dirty="0">
                <a:solidFill>
                  <a:schemeClr val="bg1"/>
                </a:solidFill>
              </a:rPr>
              <a:t>Multiplication de matrices</a:t>
            </a:r>
          </a:p>
        </p:txBody>
      </p:sp>
      <p:sp>
        <p:nvSpPr>
          <p:cNvPr id="4" name="ZoneTexte 3">
            <a:extLst>
              <a:ext uri="{FF2B5EF4-FFF2-40B4-BE49-F238E27FC236}">
                <a16:creationId xmlns:a16="http://schemas.microsoft.com/office/drawing/2014/main" id="{9F7E58D6-CD95-557B-3923-8B7C5E0D520A}"/>
              </a:ext>
            </a:extLst>
          </p:cNvPr>
          <p:cNvSpPr txBox="1"/>
          <p:nvPr/>
        </p:nvSpPr>
        <p:spPr>
          <a:xfrm>
            <a:off x="631768" y="5058295"/>
            <a:ext cx="8234120" cy="1200329"/>
          </a:xfrm>
          <a:prstGeom prst="rect">
            <a:avLst/>
          </a:prstGeom>
          <a:noFill/>
        </p:spPr>
        <p:txBody>
          <a:bodyPr wrap="square" rtlCol="0">
            <a:spAutoFit/>
          </a:bodyPr>
          <a:lstStyle/>
          <a:p>
            <a:r>
              <a:rPr lang="fr-FR"/>
              <a:t>Pour que le produit de deux matrices soit défini, il faut que le nombre de colonnes de la première matrice soit égal au nombre de lignes de la deuxième. Si la matrice produit existe, elle a le même nombre de lignes que la première matrice et le même nombre de colonnes que la deuxième.</a:t>
            </a:r>
            <a:endParaRPr lang="fr-FR" dirty="0"/>
          </a:p>
        </p:txBody>
      </p:sp>
    </p:spTree>
    <p:extLst>
      <p:ext uri="{BB962C8B-B14F-4D97-AF65-F5344CB8AC3E}">
        <p14:creationId xmlns:p14="http://schemas.microsoft.com/office/powerpoint/2010/main" val="1396288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13294" y="738073"/>
            <a:ext cx="7684732" cy="5724644"/>
          </a:xfrm>
          <a:prstGeom prst="rect">
            <a:avLst/>
          </a:prstGeom>
          <a:noFill/>
        </p:spPr>
        <p:txBody>
          <a:bodyPr wrap="none" rtlCol="0">
            <a:spAutoFit/>
          </a:bodyPr>
          <a:lstStyle/>
          <a:p>
            <a:r>
              <a:rPr lang="fr-FR" sz="2400" b="1" i="1" dirty="0"/>
              <a:t>La partie la plus délicate </a:t>
            </a:r>
          </a:p>
          <a:p>
            <a:endParaRPr lang="fr-FR" b="1" i="1" dirty="0"/>
          </a:p>
          <a:p>
            <a:r>
              <a:rPr lang="fr-FR" dirty="0"/>
              <a:t>On veut trouver des </a:t>
            </a:r>
            <a:r>
              <a:rPr lang="fr-FR" b="1" dirty="0"/>
              <a:t>directions privilégiées</a:t>
            </a:r>
            <a:r>
              <a:rPr lang="fr-FR" dirty="0"/>
              <a:t> (vecteurs v) dans lesquelles :</a:t>
            </a:r>
          </a:p>
          <a:p>
            <a:r>
              <a:rPr lang="fr-FR" dirty="0"/>
              <a:t>la projection des données (variance) est </a:t>
            </a:r>
            <a:r>
              <a:rPr lang="fr-FR" b="1" dirty="0"/>
              <a:t>maximale</a:t>
            </a:r>
            <a:r>
              <a:rPr lang="fr-FR" dirty="0"/>
              <a:t>, et ces directions sont </a:t>
            </a:r>
          </a:p>
          <a:p>
            <a:r>
              <a:rPr lang="fr-FR" b="1" dirty="0"/>
              <a:t>orthogonales</a:t>
            </a:r>
            <a:r>
              <a:rPr lang="fr-FR" dirty="0"/>
              <a:t> entre elles.</a:t>
            </a:r>
          </a:p>
          <a:p>
            <a:endParaRPr lang="fr-FR" b="1" i="1" dirty="0"/>
          </a:p>
          <a:p>
            <a:endParaRPr lang="fr-FR" b="1" i="1" dirty="0"/>
          </a:p>
          <a:p>
            <a:r>
              <a:rPr lang="fr-FR" b="1" i="1" dirty="0"/>
              <a:t>Calcul des vecteurs propres et des valeurs propres</a:t>
            </a:r>
          </a:p>
          <a:p>
            <a:endParaRPr lang="fr-FR" i="1" dirty="0"/>
          </a:p>
          <a:p>
            <a:endParaRPr lang="sv-SE" dirty="0"/>
          </a:p>
          <a:p>
            <a:r>
              <a:rPr lang="sv-SE" dirty="0"/>
              <a:t>Vecteurs v</a:t>
            </a:r>
            <a:r>
              <a:rPr lang="sv-SE" baseline="-25000" dirty="0"/>
              <a:t>i</a:t>
            </a:r>
            <a:r>
              <a:rPr lang="sv-SE" dirty="0"/>
              <a:t> orthogonaux</a:t>
            </a:r>
            <a:endParaRPr lang="en-US" i="1" dirty="0"/>
          </a:p>
          <a:p>
            <a:endParaRPr lang="en-US" i="1" dirty="0"/>
          </a:p>
          <a:p>
            <a:endParaRPr lang="en-US" i="1" dirty="0"/>
          </a:p>
          <a:p>
            <a:r>
              <a:rPr lang="sv-SE" dirty="0"/>
              <a:t>Vecteurs v</a:t>
            </a:r>
            <a:r>
              <a:rPr lang="sv-SE" baseline="-25000" dirty="0"/>
              <a:t>i</a:t>
            </a:r>
            <a:r>
              <a:rPr lang="sv-SE" dirty="0"/>
              <a:t> de norme 1</a:t>
            </a:r>
          </a:p>
          <a:p>
            <a:endParaRPr lang="sv-SE" i="1" dirty="0"/>
          </a:p>
          <a:p>
            <a:endParaRPr lang="sv-SE" i="1" dirty="0"/>
          </a:p>
          <a:p>
            <a:endParaRPr lang="sv-SE" i="1" dirty="0"/>
          </a:p>
          <a:p>
            <a:endParaRPr lang="sv-SE" i="1" dirty="0"/>
          </a:p>
          <a:p>
            <a:endParaRPr lang="sv-SE" i="1" dirty="0"/>
          </a:p>
          <a:p>
            <a:endParaRPr lang="fr-FR" dirty="0"/>
          </a:p>
        </p:txBody>
      </p:sp>
      <p:pic>
        <p:nvPicPr>
          <p:cNvPr id="109569" name="Picture 1" descr="http://www2.bpe.es.osaka-u.ac.jp/multineuron/multineuron_resource/pcafig.gif"/>
          <p:cNvPicPr>
            <a:picLocks noChangeAspect="1" noChangeArrowheads="1"/>
          </p:cNvPicPr>
          <p:nvPr/>
        </p:nvPicPr>
        <p:blipFill>
          <a:blip r:embed="rId3"/>
          <a:srcRect/>
          <a:stretch>
            <a:fillRect/>
          </a:stretch>
        </p:blipFill>
        <p:spPr bwMode="auto">
          <a:xfrm>
            <a:off x="5497318" y="3429000"/>
            <a:ext cx="2857500" cy="2533651"/>
          </a:xfrm>
          <a:prstGeom prst="rect">
            <a:avLst/>
          </a:prstGeom>
          <a:noFill/>
        </p:spPr>
      </p:pic>
      <p:sp>
        <p:nvSpPr>
          <p:cNvPr id="2" name="Text Box 4">
            <a:extLst>
              <a:ext uri="{FF2B5EF4-FFF2-40B4-BE49-F238E27FC236}">
                <a16:creationId xmlns:a16="http://schemas.microsoft.com/office/drawing/2014/main" id="{B1305E77-B03C-D0D3-CA20-DA0A1FD881C8}"/>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74809EEA-F176-F152-035F-709213728165}"/>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3" name="ZoneTexte 2">
            <a:extLst>
              <a:ext uri="{FF2B5EF4-FFF2-40B4-BE49-F238E27FC236}">
                <a16:creationId xmlns:a16="http://schemas.microsoft.com/office/drawing/2014/main" id="{718C5122-0C65-2F96-A059-171706D5230F}"/>
              </a:ext>
            </a:extLst>
          </p:cNvPr>
          <p:cNvSpPr txBox="1"/>
          <p:nvPr/>
        </p:nvSpPr>
        <p:spPr>
          <a:xfrm>
            <a:off x="723207" y="1084811"/>
            <a:ext cx="6767045" cy="5078313"/>
          </a:xfrm>
          <a:prstGeom prst="rect">
            <a:avLst/>
          </a:prstGeom>
          <a:noFill/>
        </p:spPr>
        <p:txBody>
          <a:bodyPr wrap="none" rtlCol="0">
            <a:spAutoFit/>
          </a:bodyPr>
          <a:lstStyle/>
          <a:p>
            <a:r>
              <a:rPr lang="fr-FR" dirty="0"/>
              <a:t>Mathématiquement, ça revient à chercher des vecteurs v tels que :</a:t>
            </a:r>
          </a:p>
          <a:p>
            <a:endParaRPr lang="fr-FR" dirty="0"/>
          </a:p>
          <a:p>
            <a:endParaRPr lang="fr-FR" dirty="0"/>
          </a:p>
          <a:p>
            <a:endParaRPr lang="fr-FR" dirty="0"/>
          </a:p>
          <a:p>
            <a:endParaRPr lang="fr-FR" dirty="0"/>
          </a:p>
          <a:p>
            <a:r>
              <a:rPr lang="fr-FR" dirty="0"/>
              <a:t>où S est la matrice de covariance.</a:t>
            </a:r>
            <a:br>
              <a:rPr lang="fr-FR" dirty="0"/>
            </a:br>
            <a:r>
              <a:rPr lang="fr-FR" dirty="0"/>
              <a:t>C’est l’</a:t>
            </a:r>
            <a:r>
              <a:rPr lang="fr-FR" b="1" dirty="0"/>
              <a:t>équation des vecteurs propres</a:t>
            </a:r>
          </a:p>
          <a:p>
            <a:endParaRPr lang="fr-FR" b="1" dirty="0"/>
          </a:p>
          <a:p>
            <a:r>
              <a:rPr lang="en-US" dirty="0"/>
              <a:t>On part de </a:t>
            </a:r>
            <a:r>
              <a:rPr lang="en-US" dirty="0" err="1"/>
              <a:t>l’équation</a:t>
            </a:r>
            <a:r>
              <a:rPr lang="en-US" dirty="0"/>
              <a:t> :</a:t>
            </a:r>
            <a:br>
              <a:rPr lang="en-US" dirty="0"/>
            </a:br>
            <a:br>
              <a:rPr lang="en-US" dirty="0"/>
            </a:br>
            <a:br>
              <a:rPr lang="en-US" dirty="0"/>
            </a:br>
            <a:br>
              <a:rPr lang="en-US" dirty="0"/>
            </a:br>
            <a:r>
              <a:rPr lang="en-US" dirty="0"/>
              <a:t>Pour </a:t>
            </a:r>
            <a:r>
              <a:rPr lang="en-US" dirty="0" err="1"/>
              <a:t>une</a:t>
            </a:r>
            <a:r>
              <a:rPr lang="en-US" dirty="0"/>
              <a:t> </a:t>
            </a:r>
            <a:r>
              <a:rPr lang="fr-FR" dirty="0"/>
              <a:t>solution non triviale (c’est-à-dire v≠0) :</a:t>
            </a:r>
          </a:p>
          <a:p>
            <a:endParaRPr lang="fr-FR" dirty="0"/>
          </a:p>
          <a:p>
            <a:endParaRPr lang="fr-FR" dirty="0"/>
          </a:p>
          <a:p>
            <a:endParaRPr lang="fr-FR" dirty="0"/>
          </a:p>
          <a:p>
            <a:endParaRPr lang="fr-FR" dirty="0"/>
          </a:p>
          <a:p>
            <a:r>
              <a:rPr lang="fr-FR" dirty="0"/>
              <a:t>Cette équation est le </a:t>
            </a:r>
            <a:r>
              <a:rPr lang="fr-FR" b="1" dirty="0"/>
              <a:t>polynôme caractéristique</a:t>
            </a:r>
            <a:r>
              <a:rPr lang="fr-FR" dirty="0"/>
              <a:t> de la matrice S.</a:t>
            </a:r>
          </a:p>
        </p:txBody>
      </p:sp>
      <p:pic>
        <p:nvPicPr>
          <p:cNvPr id="5" name="Image 4">
            <a:extLst>
              <a:ext uri="{FF2B5EF4-FFF2-40B4-BE49-F238E27FC236}">
                <a16:creationId xmlns:a16="http://schemas.microsoft.com/office/drawing/2014/main" id="{F92B8B81-6169-9147-B81D-971B97E8463C}"/>
              </a:ext>
            </a:extLst>
          </p:cNvPr>
          <p:cNvPicPr>
            <a:picLocks noChangeAspect="1"/>
          </p:cNvPicPr>
          <p:nvPr/>
        </p:nvPicPr>
        <p:blipFill>
          <a:blip r:embed="rId2"/>
          <a:stretch>
            <a:fillRect/>
          </a:stretch>
        </p:blipFill>
        <p:spPr>
          <a:xfrm>
            <a:off x="3107920" y="1481310"/>
            <a:ext cx="2628900" cy="1019175"/>
          </a:xfrm>
          <a:prstGeom prst="rect">
            <a:avLst/>
          </a:prstGeom>
        </p:spPr>
      </p:pic>
      <p:pic>
        <p:nvPicPr>
          <p:cNvPr id="7" name="Image 6">
            <a:extLst>
              <a:ext uri="{FF2B5EF4-FFF2-40B4-BE49-F238E27FC236}">
                <a16:creationId xmlns:a16="http://schemas.microsoft.com/office/drawing/2014/main" id="{0D440AB7-E4D4-434B-9F21-1BAA67572056}"/>
              </a:ext>
            </a:extLst>
          </p:cNvPr>
          <p:cNvPicPr>
            <a:picLocks noChangeAspect="1"/>
          </p:cNvPicPr>
          <p:nvPr/>
        </p:nvPicPr>
        <p:blipFill>
          <a:blip r:embed="rId3"/>
          <a:stretch>
            <a:fillRect/>
          </a:stretch>
        </p:blipFill>
        <p:spPr>
          <a:xfrm>
            <a:off x="3117445" y="3670134"/>
            <a:ext cx="2619375" cy="552450"/>
          </a:xfrm>
          <a:prstGeom prst="rect">
            <a:avLst/>
          </a:prstGeom>
        </p:spPr>
      </p:pic>
      <p:pic>
        <p:nvPicPr>
          <p:cNvPr id="9" name="Image 8">
            <a:extLst>
              <a:ext uri="{FF2B5EF4-FFF2-40B4-BE49-F238E27FC236}">
                <a16:creationId xmlns:a16="http://schemas.microsoft.com/office/drawing/2014/main" id="{86FA7909-4975-85D4-B44B-B19F4899270B}"/>
              </a:ext>
            </a:extLst>
          </p:cNvPr>
          <p:cNvPicPr>
            <a:picLocks noChangeAspect="1"/>
          </p:cNvPicPr>
          <p:nvPr/>
        </p:nvPicPr>
        <p:blipFill>
          <a:blip r:embed="rId4"/>
          <a:stretch>
            <a:fillRect/>
          </a:stretch>
        </p:blipFill>
        <p:spPr>
          <a:xfrm>
            <a:off x="2816023" y="4803133"/>
            <a:ext cx="3362325" cy="990600"/>
          </a:xfrm>
          <a:prstGeom prst="rect">
            <a:avLst/>
          </a:prstGeom>
        </p:spPr>
      </p:pic>
    </p:spTree>
    <p:extLst>
      <p:ext uri="{BB962C8B-B14F-4D97-AF65-F5344CB8AC3E}">
        <p14:creationId xmlns:p14="http://schemas.microsoft.com/office/powerpoint/2010/main" val="2633115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646479D-1A98-72AF-74B2-1B9D7DFFAE64}"/>
              </a:ext>
            </a:extLst>
          </p:cNvPr>
          <p:cNvSpPr txBox="1"/>
          <p:nvPr/>
        </p:nvSpPr>
        <p:spPr>
          <a:xfrm>
            <a:off x="577735" y="1286448"/>
            <a:ext cx="7751618" cy="1169551"/>
          </a:xfrm>
          <a:prstGeom prst="rect">
            <a:avLst/>
          </a:prstGeom>
          <a:noFill/>
        </p:spPr>
        <p:txBody>
          <a:bodyPr wrap="square">
            <a:spAutoFit/>
          </a:bodyPr>
          <a:lstStyle/>
          <a:p>
            <a:r>
              <a:rPr lang="fr-FR" sz="1400" dirty="0"/>
              <a:t>Les solutions λ sont les </a:t>
            </a:r>
            <a:r>
              <a:rPr lang="fr-FR" sz="1400" b="1" dirty="0"/>
              <a:t>valeurs propres</a:t>
            </a:r>
            <a:r>
              <a:rPr lang="fr-FR" sz="1400" dirty="0"/>
              <a:t> (</a:t>
            </a:r>
            <a:r>
              <a:rPr lang="fr-FR" sz="1400" dirty="0" err="1"/>
              <a:t>eigenvalues</a:t>
            </a:r>
            <a:r>
              <a:rPr lang="fr-FR" sz="1400" dirty="0"/>
              <a:t>), c’est-à-dire les variances expliquées par chaque axe.</a:t>
            </a:r>
          </a:p>
          <a:p>
            <a:r>
              <a:rPr lang="fr-FR" sz="1400" dirty="0"/>
              <a:t>Pour chaque λ, on trouve un vecteur v (</a:t>
            </a:r>
            <a:r>
              <a:rPr lang="fr-FR" sz="1400" dirty="0" err="1"/>
              <a:t>eigenvectors</a:t>
            </a:r>
            <a:r>
              <a:rPr lang="fr-FR" sz="1400" dirty="0"/>
              <a:t>) qui satisfait</a:t>
            </a:r>
          </a:p>
          <a:p>
            <a:endParaRPr lang="fr-FR" sz="1400" dirty="0"/>
          </a:p>
          <a:p>
            <a:r>
              <a:rPr lang="fr-FR" sz="1400" dirty="0"/>
              <a:t>Voyons ca sur un exemple:</a:t>
            </a:r>
          </a:p>
        </p:txBody>
      </p:sp>
      <p:pic>
        <p:nvPicPr>
          <p:cNvPr id="4" name="Image 3">
            <a:extLst>
              <a:ext uri="{FF2B5EF4-FFF2-40B4-BE49-F238E27FC236}">
                <a16:creationId xmlns:a16="http://schemas.microsoft.com/office/drawing/2014/main" id="{32CE87C8-5AF9-6541-50BB-383860BCDCB3}"/>
              </a:ext>
            </a:extLst>
          </p:cNvPr>
          <p:cNvPicPr>
            <a:picLocks noChangeAspect="1"/>
          </p:cNvPicPr>
          <p:nvPr/>
        </p:nvPicPr>
        <p:blipFill>
          <a:blip r:embed="rId2"/>
          <a:stretch>
            <a:fillRect/>
          </a:stretch>
        </p:blipFill>
        <p:spPr>
          <a:xfrm>
            <a:off x="2890837" y="369333"/>
            <a:ext cx="3362325" cy="990600"/>
          </a:xfrm>
          <a:prstGeom prst="rect">
            <a:avLst/>
          </a:prstGeom>
        </p:spPr>
      </p:pic>
      <p:pic>
        <p:nvPicPr>
          <p:cNvPr id="5" name="Image 4">
            <a:extLst>
              <a:ext uri="{FF2B5EF4-FFF2-40B4-BE49-F238E27FC236}">
                <a16:creationId xmlns:a16="http://schemas.microsoft.com/office/drawing/2014/main" id="{125AC8BC-42FD-2CC6-EF79-2BAE7A99821D}"/>
              </a:ext>
            </a:extLst>
          </p:cNvPr>
          <p:cNvPicPr>
            <a:picLocks noChangeAspect="1"/>
          </p:cNvPicPr>
          <p:nvPr/>
        </p:nvPicPr>
        <p:blipFill>
          <a:blip r:embed="rId3"/>
          <a:srcRect l="18844"/>
          <a:stretch>
            <a:fillRect/>
          </a:stretch>
        </p:blipFill>
        <p:spPr>
          <a:xfrm>
            <a:off x="5640099" y="1578361"/>
            <a:ext cx="1226126" cy="585723"/>
          </a:xfrm>
          <a:prstGeom prst="rect">
            <a:avLst/>
          </a:prstGeom>
        </p:spPr>
      </p:pic>
      <p:sp>
        <p:nvSpPr>
          <p:cNvPr id="6" name="Text Box 4">
            <a:extLst>
              <a:ext uri="{FF2B5EF4-FFF2-40B4-BE49-F238E27FC236}">
                <a16:creationId xmlns:a16="http://schemas.microsoft.com/office/drawing/2014/main" id="{B5FA35E4-D3EB-99CE-812E-D0EA13689804}"/>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8" name="Image 7">
            <a:extLst>
              <a:ext uri="{FF2B5EF4-FFF2-40B4-BE49-F238E27FC236}">
                <a16:creationId xmlns:a16="http://schemas.microsoft.com/office/drawing/2014/main" id="{45A45E7E-C3BB-54C4-194D-A262EC3A18D2}"/>
              </a:ext>
            </a:extLst>
          </p:cNvPr>
          <p:cNvPicPr>
            <a:picLocks noChangeAspect="1"/>
          </p:cNvPicPr>
          <p:nvPr/>
        </p:nvPicPr>
        <p:blipFill>
          <a:blip r:embed="rId4"/>
          <a:stretch>
            <a:fillRect/>
          </a:stretch>
        </p:blipFill>
        <p:spPr>
          <a:xfrm>
            <a:off x="1076498" y="2591082"/>
            <a:ext cx="7198822" cy="2611962"/>
          </a:xfrm>
          <a:prstGeom prst="rect">
            <a:avLst/>
          </a:prstGeom>
        </p:spPr>
      </p:pic>
      <p:sp>
        <p:nvSpPr>
          <p:cNvPr id="9" name="Rectangle 8">
            <a:extLst>
              <a:ext uri="{FF2B5EF4-FFF2-40B4-BE49-F238E27FC236}">
                <a16:creationId xmlns:a16="http://schemas.microsoft.com/office/drawing/2014/main" id="{7033686B-D5BF-BE65-0875-13C8AAB0E21A}"/>
              </a:ext>
            </a:extLst>
          </p:cNvPr>
          <p:cNvSpPr/>
          <p:nvPr/>
        </p:nvSpPr>
        <p:spPr>
          <a:xfrm>
            <a:off x="976746" y="2529987"/>
            <a:ext cx="7115695" cy="28720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F31A9408-E8A7-AB44-5416-0B8DC3C96BA4}"/>
              </a:ext>
            </a:extLst>
          </p:cNvPr>
          <p:cNvSpPr txBox="1"/>
          <p:nvPr/>
        </p:nvSpPr>
        <p:spPr>
          <a:xfrm>
            <a:off x="1076498" y="5600647"/>
            <a:ext cx="6728380" cy="307777"/>
          </a:xfrm>
          <a:prstGeom prst="rect">
            <a:avLst/>
          </a:prstGeom>
          <a:noFill/>
        </p:spPr>
        <p:txBody>
          <a:bodyPr wrap="none" rtlCol="0">
            <a:spAutoFit/>
          </a:bodyPr>
          <a:lstStyle/>
          <a:p>
            <a:r>
              <a:rPr lang="fr-FR" sz="1400" dirty="0"/>
              <a:t>On appelle discriminant du trinôme   ax</a:t>
            </a:r>
            <a:r>
              <a:rPr lang="fr-FR" sz="1400" baseline="30000" dirty="0"/>
              <a:t>2</a:t>
            </a:r>
            <a:r>
              <a:rPr lang="fr-FR" sz="1400" dirty="0"/>
              <a:t>+bx+c, le nombre réel, noté Δ, égal à   b</a:t>
            </a:r>
            <a:r>
              <a:rPr lang="fr-FR" sz="1400" baseline="30000" dirty="0"/>
              <a:t>2</a:t>
            </a:r>
            <a:r>
              <a:rPr lang="fr-FR" sz="1400" dirty="0"/>
              <a:t>−4ac</a:t>
            </a:r>
          </a:p>
        </p:txBody>
      </p:sp>
      <p:pic>
        <p:nvPicPr>
          <p:cNvPr id="14" name="Image 13">
            <a:extLst>
              <a:ext uri="{FF2B5EF4-FFF2-40B4-BE49-F238E27FC236}">
                <a16:creationId xmlns:a16="http://schemas.microsoft.com/office/drawing/2014/main" id="{733D4245-400E-562D-DBFB-E40367B58C85}"/>
              </a:ext>
            </a:extLst>
          </p:cNvPr>
          <p:cNvPicPr>
            <a:picLocks noChangeAspect="1"/>
          </p:cNvPicPr>
          <p:nvPr/>
        </p:nvPicPr>
        <p:blipFill>
          <a:blip r:embed="rId5"/>
          <a:stretch>
            <a:fillRect/>
          </a:stretch>
        </p:blipFill>
        <p:spPr>
          <a:xfrm>
            <a:off x="2107275" y="5836001"/>
            <a:ext cx="5469775" cy="832818"/>
          </a:xfrm>
          <a:prstGeom prst="rect">
            <a:avLst/>
          </a:prstGeom>
        </p:spPr>
      </p:pic>
    </p:spTree>
    <p:extLst>
      <p:ext uri="{BB962C8B-B14F-4D97-AF65-F5344CB8AC3E}">
        <p14:creationId xmlns:p14="http://schemas.microsoft.com/office/powerpoint/2010/main" val="1006097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C0ACE10-2EBF-671D-A699-D859841C2CAB}"/>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4" name="Image 3">
            <a:extLst>
              <a:ext uri="{FF2B5EF4-FFF2-40B4-BE49-F238E27FC236}">
                <a16:creationId xmlns:a16="http://schemas.microsoft.com/office/drawing/2014/main" id="{87DBD275-2E08-E800-7613-FB758B444DA0}"/>
              </a:ext>
            </a:extLst>
          </p:cNvPr>
          <p:cNvPicPr>
            <a:picLocks noChangeAspect="1"/>
          </p:cNvPicPr>
          <p:nvPr/>
        </p:nvPicPr>
        <p:blipFill>
          <a:blip r:embed="rId2"/>
          <a:stretch>
            <a:fillRect/>
          </a:stretch>
        </p:blipFill>
        <p:spPr>
          <a:xfrm>
            <a:off x="908435" y="1248651"/>
            <a:ext cx="6136602" cy="5326715"/>
          </a:xfrm>
          <a:prstGeom prst="rect">
            <a:avLst/>
          </a:prstGeom>
        </p:spPr>
      </p:pic>
      <p:pic>
        <p:nvPicPr>
          <p:cNvPr id="6" name="Image 5">
            <a:extLst>
              <a:ext uri="{FF2B5EF4-FFF2-40B4-BE49-F238E27FC236}">
                <a16:creationId xmlns:a16="http://schemas.microsoft.com/office/drawing/2014/main" id="{E879D117-3041-D94B-54D0-32D799108BEE}"/>
              </a:ext>
            </a:extLst>
          </p:cNvPr>
          <p:cNvPicPr>
            <a:picLocks noChangeAspect="1"/>
          </p:cNvPicPr>
          <p:nvPr/>
        </p:nvPicPr>
        <p:blipFill>
          <a:blip r:embed="rId3"/>
          <a:stretch>
            <a:fillRect/>
          </a:stretch>
        </p:blipFill>
        <p:spPr>
          <a:xfrm>
            <a:off x="5592215" y="978751"/>
            <a:ext cx="1452822" cy="437529"/>
          </a:xfrm>
          <a:prstGeom prst="rect">
            <a:avLst/>
          </a:prstGeom>
        </p:spPr>
      </p:pic>
      <p:pic>
        <p:nvPicPr>
          <p:cNvPr id="8" name="Image 7">
            <a:extLst>
              <a:ext uri="{FF2B5EF4-FFF2-40B4-BE49-F238E27FC236}">
                <a16:creationId xmlns:a16="http://schemas.microsoft.com/office/drawing/2014/main" id="{66338A3D-5B2E-311A-ED6F-4F5CB4AD6218}"/>
              </a:ext>
            </a:extLst>
          </p:cNvPr>
          <p:cNvPicPr>
            <a:picLocks noChangeAspect="1"/>
          </p:cNvPicPr>
          <p:nvPr/>
        </p:nvPicPr>
        <p:blipFill>
          <a:blip r:embed="rId4"/>
          <a:stretch>
            <a:fillRect/>
          </a:stretch>
        </p:blipFill>
        <p:spPr>
          <a:xfrm>
            <a:off x="5650404" y="1416280"/>
            <a:ext cx="1336443" cy="454068"/>
          </a:xfrm>
          <a:prstGeom prst="rect">
            <a:avLst/>
          </a:prstGeom>
        </p:spPr>
      </p:pic>
      <p:sp>
        <p:nvSpPr>
          <p:cNvPr id="9" name="Rectangle 8">
            <a:extLst>
              <a:ext uri="{FF2B5EF4-FFF2-40B4-BE49-F238E27FC236}">
                <a16:creationId xmlns:a16="http://schemas.microsoft.com/office/drawing/2014/main" id="{19A92F83-1361-0FD7-C24F-04C719800392}"/>
              </a:ext>
            </a:extLst>
          </p:cNvPr>
          <p:cNvSpPr/>
          <p:nvPr/>
        </p:nvSpPr>
        <p:spPr>
          <a:xfrm>
            <a:off x="5507182" y="864524"/>
            <a:ext cx="1637607" cy="12178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05086DE9-A273-2469-0729-D0ED8BACB232}"/>
              </a:ext>
            </a:extLst>
          </p:cNvPr>
          <p:cNvSpPr/>
          <p:nvPr/>
        </p:nvSpPr>
        <p:spPr>
          <a:xfrm rot="8897174">
            <a:off x="4857295" y="2120751"/>
            <a:ext cx="456859" cy="1823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E1CA76D-CE18-FC5E-C9C3-4D7202F2280D}"/>
              </a:ext>
            </a:extLst>
          </p:cNvPr>
          <p:cNvSpPr txBox="1"/>
          <p:nvPr/>
        </p:nvSpPr>
        <p:spPr>
          <a:xfrm>
            <a:off x="4862957" y="2934394"/>
            <a:ext cx="3668248" cy="646331"/>
          </a:xfrm>
          <a:prstGeom prst="rect">
            <a:avLst/>
          </a:prstGeom>
          <a:noFill/>
        </p:spPr>
        <p:txBody>
          <a:bodyPr wrap="none" rtlCol="0">
            <a:spAutoFit/>
          </a:bodyPr>
          <a:lstStyle/>
          <a:p>
            <a:r>
              <a:rPr lang="sv-SE" dirty="0"/>
              <a:t>ATTENTION: Vecteurs v</a:t>
            </a:r>
            <a:r>
              <a:rPr lang="sv-SE" baseline="-25000" dirty="0"/>
              <a:t>i</a:t>
            </a:r>
            <a:r>
              <a:rPr lang="sv-SE" dirty="0"/>
              <a:t> de norme 1</a:t>
            </a:r>
          </a:p>
          <a:p>
            <a:endParaRPr lang="fr-FR" dirty="0"/>
          </a:p>
        </p:txBody>
      </p:sp>
      <p:sp>
        <p:nvSpPr>
          <p:cNvPr id="12" name="Flèche : droite 11">
            <a:extLst>
              <a:ext uri="{FF2B5EF4-FFF2-40B4-BE49-F238E27FC236}">
                <a16:creationId xmlns:a16="http://schemas.microsoft.com/office/drawing/2014/main" id="{C71F0AF4-23DB-0872-0DCE-38D6DAF198F9}"/>
              </a:ext>
            </a:extLst>
          </p:cNvPr>
          <p:cNvSpPr/>
          <p:nvPr/>
        </p:nvSpPr>
        <p:spPr>
          <a:xfrm rot="7337344">
            <a:off x="4754865" y="3321657"/>
            <a:ext cx="216185" cy="1171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5A78F1C7-1003-0923-1B2A-3F3B341B3B94}"/>
              </a:ext>
            </a:extLst>
          </p:cNvPr>
          <p:cNvSpPr/>
          <p:nvPr/>
        </p:nvSpPr>
        <p:spPr>
          <a:xfrm>
            <a:off x="835429" y="652549"/>
            <a:ext cx="7622770" cy="60142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25890D2-50DD-674E-EC09-9C78F0C3633D}"/>
              </a:ext>
            </a:extLst>
          </p:cNvPr>
          <p:cNvSpPr txBox="1"/>
          <p:nvPr/>
        </p:nvSpPr>
        <p:spPr>
          <a:xfrm>
            <a:off x="4755705" y="5441720"/>
            <a:ext cx="3668248" cy="646331"/>
          </a:xfrm>
          <a:prstGeom prst="rect">
            <a:avLst/>
          </a:prstGeom>
          <a:noFill/>
        </p:spPr>
        <p:txBody>
          <a:bodyPr wrap="none" rtlCol="0">
            <a:spAutoFit/>
          </a:bodyPr>
          <a:lstStyle/>
          <a:p>
            <a:r>
              <a:rPr lang="sv-SE" dirty="0"/>
              <a:t>ATTENTION: Vecteurs v</a:t>
            </a:r>
            <a:r>
              <a:rPr lang="sv-SE" baseline="-25000" dirty="0"/>
              <a:t>i</a:t>
            </a:r>
            <a:r>
              <a:rPr lang="sv-SE" dirty="0"/>
              <a:t> de norme 1</a:t>
            </a:r>
          </a:p>
          <a:p>
            <a:endParaRPr lang="fr-FR" dirty="0"/>
          </a:p>
        </p:txBody>
      </p:sp>
      <p:sp>
        <p:nvSpPr>
          <p:cNvPr id="7" name="Flèche : droite 6">
            <a:extLst>
              <a:ext uri="{FF2B5EF4-FFF2-40B4-BE49-F238E27FC236}">
                <a16:creationId xmlns:a16="http://schemas.microsoft.com/office/drawing/2014/main" id="{BD0346F6-2937-30BC-CC15-F7086528E7E8}"/>
              </a:ext>
            </a:extLst>
          </p:cNvPr>
          <p:cNvSpPr/>
          <p:nvPr/>
        </p:nvSpPr>
        <p:spPr>
          <a:xfrm rot="7337344">
            <a:off x="4647613" y="5828983"/>
            <a:ext cx="216185" cy="1171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9491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CB13664-201C-5462-F990-1ACF271951A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4" name="Image 3">
            <a:extLst>
              <a:ext uri="{FF2B5EF4-FFF2-40B4-BE49-F238E27FC236}">
                <a16:creationId xmlns:a16="http://schemas.microsoft.com/office/drawing/2014/main" id="{0E99730A-B9F4-061A-784B-878B72970450}"/>
              </a:ext>
            </a:extLst>
          </p:cNvPr>
          <p:cNvPicPr>
            <a:picLocks noChangeAspect="1"/>
          </p:cNvPicPr>
          <p:nvPr/>
        </p:nvPicPr>
        <p:blipFill>
          <a:blip r:embed="rId2"/>
          <a:stretch>
            <a:fillRect/>
          </a:stretch>
        </p:blipFill>
        <p:spPr>
          <a:xfrm>
            <a:off x="261851" y="773084"/>
            <a:ext cx="8432016" cy="4294542"/>
          </a:xfrm>
          <a:prstGeom prst="rect">
            <a:avLst/>
          </a:prstGeom>
        </p:spPr>
      </p:pic>
      <p:sp>
        <p:nvSpPr>
          <p:cNvPr id="5" name="ZoneTexte 4">
            <a:extLst>
              <a:ext uri="{FF2B5EF4-FFF2-40B4-BE49-F238E27FC236}">
                <a16:creationId xmlns:a16="http://schemas.microsoft.com/office/drawing/2014/main" id="{8F7F6459-BA7A-CFB1-F70E-14678C8350C5}"/>
              </a:ext>
            </a:extLst>
          </p:cNvPr>
          <p:cNvSpPr txBox="1"/>
          <p:nvPr/>
        </p:nvSpPr>
        <p:spPr>
          <a:xfrm>
            <a:off x="207818" y="5047308"/>
            <a:ext cx="2256259" cy="1169551"/>
          </a:xfrm>
          <a:prstGeom prst="rect">
            <a:avLst/>
          </a:prstGeom>
          <a:noFill/>
        </p:spPr>
        <p:txBody>
          <a:bodyPr wrap="none" rtlCol="0">
            <a:spAutoFit/>
          </a:bodyPr>
          <a:lstStyle/>
          <a:p>
            <a:r>
              <a:rPr lang="fr-FR" sz="1400" dirty="0"/>
              <a:t>Sont-ils bien orthogonaux?</a:t>
            </a:r>
          </a:p>
          <a:p>
            <a:endParaRPr lang="fr-FR" sz="1400" dirty="0"/>
          </a:p>
          <a:p>
            <a:endParaRPr lang="fr-FR" sz="1400" dirty="0"/>
          </a:p>
          <a:p>
            <a:endParaRPr lang="fr-FR" sz="1400" dirty="0"/>
          </a:p>
          <a:p>
            <a:r>
              <a:rPr lang="fr-FR" sz="1400" dirty="0"/>
              <a:t>On-t-il une norme = 1 ?</a:t>
            </a:r>
          </a:p>
        </p:txBody>
      </p:sp>
      <p:pic>
        <p:nvPicPr>
          <p:cNvPr id="7" name="Image 6">
            <a:extLst>
              <a:ext uri="{FF2B5EF4-FFF2-40B4-BE49-F238E27FC236}">
                <a16:creationId xmlns:a16="http://schemas.microsoft.com/office/drawing/2014/main" id="{2E985169-7BC3-5741-A510-63F71D773106}"/>
              </a:ext>
            </a:extLst>
          </p:cNvPr>
          <p:cNvPicPr>
            <a:picLocks noChangeAspect="1"/>
          </p:cNvPicPr>
          <p:nvPr/>
        </p:nvPicPr>
        <p:blipFill>
          <a:blip r:embed="rId3"/>
          <a:stretch>
            <a:fillRect/>
          </a:stretch>
        </p:blipFill>
        <p:spPr>
          <a:xfrm>
            <a:off x="2676698" y="5143411"/>
            <a:ext cx="3079866" cy="444687"/>
          </a:xfrm>
          <a:prstGeom prst="rect">
            <a:avLst/>
          </a:prstGeom>
        </p:spPr>
      </p:pic>
      <p:pic>
        <p:nvPicPr>
          <p:cNvPr id="9" name="Image 8">
            <a:extLst>
              <a:ext uri="{FF2B5EF4-FFF2-40B4-BE49-F238E27FC236}">
                <a16:creationId xmlns:a16="http://schemas.microsoft.com/office/drawing/2014/main" id="{B6192B75-AF6D-072D-8142-50DE202308B3}"/>
              </a:ext>
            </a:extLst>
          </p:cNvPr>
          <p:cNvPicPr>
            <a:picLocks noChangeAspect="1"/>
          </p:cNvPicPr>
          <p:nvPr/>
        </p:nvPicPr>
        <p:blipFill>
          <a:blip r:embed="rId4"/>
          <a:stretch>
            <a:fillRect/>
          </a:stretch>
        </p:blipFill>
        <p:spPr>
          <a:xfrm>
            <a:off x="2676698" y="5965290"/>
            <a:ext cx="3249410" cy="419924"/>
          </a:xfrm>
          <a:prstGeom prst="rect">
            <a:avLst/>
          </a:prstGeom>
        </p:spPr>
      </p:pic>
      <p:pic>
        <p:nvPicPr>
          <p:cNvPr id="11" name="Image 10">
            <a:extLst>
              <a:ext uri="{FF2B5EF4-FFF2-40B4-BE49-F238E27FC236}">
                <a16:creationId xmlns:a16="http://schemas.microsoft.com/office/drawing/2014/main" id="{C980A8CF-598D-264D-CBA1-4CD23B186DC1}"/>
              </a:ext>
            </a:extLst>
          </p:cNvPr>
          <p:cNvPicPr>
            <a:picLocks noChangeAspect="1"/>
          </p:cNvPicPr>
          <p:nvPr/>
        </p:nvPicPr>
        <p:blipFill>
          <a:blip r:embed="rId5"/>
          <a:srcRect l="2873" b="9882"/>
          <a:stretch>
            <a:fillRect/>
          </a:stretch>
        </p:blipFill>
        <p:spPr>
          <a:xfrm>
            <a:off x="4168833" y="3940059"/>
            <a:ext cx="2544126" cy="532188"/>
          </a:xfrm>
          <a:prstGeom prst="rect">
            <a:avLst/>
          </a:prstGeom>
        </p:spPr>
      </p:pic>
      <p:sp>
        <p:nvSpPr>
          <p:cNvPr id="12" name="ZoneTexte 11">
            <a:extLst>
              <a:ext uri="{FF2B5EF4-FFF2-40B4-BE49-F238E27FC236}">
                <a16:creationId xmlns:a16="http://schemas.microsoft.com/office/drawing/2014/main" id="{10054E0E-58BA-A4D1-3E45-7CECC43F408B}"/>
              </a:ext>
            </a:extLst>
          </p:cNvPr>
          <p:cNvSpPr txBox="1"/>
          <p:nvPr/>
        </p:nvSpPr>
        <p:spPr>
          <a:xfrm>
            <a:off x="6654339" y="4139738"/>
            <a:ext cx="2093562" cy="1200329"/>
          </a:xfrm>
          <a:prstGeom prst="rect">
            <a:avLst/>
          </a:prstGeom>
          <a:noFill/>
        </p:spPr>
        <p:txBody>
          <a:bodyPr wrap="square" rtlCol="0">
            <a:spAutoFit/>
          </a:bodyPr>
          <a:lstStyle/>
          <a:p>
            <a:r>
              <a:rPr lang="fr-FR" dirty="0"/>
              <a:t>C’est normal car</a:t>
            </a:r>
          </a:p>
          <a:p>
            <a:r>
              <a:rPr lang="fr-FR" dirty="0"/>
              <a:t>13 variables, toutes normalisées!</a:t>
            </a:r>
          </a:p>
        </p:txBody>
      </p:sp>
      <p:cxnSp>
        <p:nvCxnSpPr>
          <p:cNvPr id="14" name="Connecteur droit avec flèche 13">
            <a:extLst>
              <a:ext uri="{FF2B5EF4-FFF2-40B4-BE49-F238E27FC236}">
                <a16:creationId xmlns:a16="http://schemas.microsoft.com/office/drawing/2014/main" id="{21CD543E-C5B4-0BAB-FF36-8EFD6AA42727}"/>
              </a:ext>
            </a:extLst>
          </p:cNvPr>
          <p:cNvCxnSpPr/>
          <p:nvPr/>
        </p:nvCxnSpPr>
        <p:spPr>
          <a:xfrm flipH="1" flipV="1">
            <a:off x="5756564" y="4409902"/>
            <a:ext cx="698269" cy="182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51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5C8315E-FD10-5A36-5810-222EB8B74ED6}"/>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6" name="ZoneTexte 5">
            <a:extLst>
              <a:ext uri="{FF2B5EF4-FFF2-40B4-BE49-F238E27FC236}">
                <a16:creationId xmlns:a16="http://schemas.microsoft.com/office/drawing/2014/main" id="{8261AEC0-4CEA-DCA8-0634-9FD5DC6F46F6}"/>
              </a:ext>
            </a:extLst>
          </p:cNvPr>
          <p:cNvSpPr txBox="1"/>
          <p:nvPr/>
        </p:nvSpPr>
        <p:spPr>
          <a:xfrm>
            <a:off x="432262" y="818803"/>
            <a:ext cx="8157041" cy="5355312"/>
          </a:xfrm>
          <a:prstGeom prst="rect">
            <a:avLst/>
          </a:prstGeom>
          <a:noFill/>
        </p:spPr>
        <p:txBody>
          <a:bodyPr wrap="none" rtlCol="0">
            <a:spAutoFit/>
          </a:bodyPr>
          <a:lstStyle/>
          <a:p>
            <a:r>
              <a:rPr lang="fr-FR" b="1" dirty="0"/>
              <a:t>Les individus</a:t>
            </a:r>
            <a:r>
              <a:rPr lang="fr-FR" dirty="0"/>
              <a:t> → projetés via les </a:t>
            </a:r>
            <a:r>
              <a:rPr lang="fr-FR" i="1" dirty="0"/>
              <a:t>scores</a:t>
            </a:r>
            <a:r>
              <a:rPr lang="fr-FR" dirty="0"/>
              <a:t> </a:t>
            </a:r>
            <a:r>
              <a:rPr lang="fr-FR" b="1" dirty="0"/>
              <a:t>Z = </a:t>
            </a:r>
            <a:r>
              <a:rPr lang="fr-FR" b="1" dirty="0" err="1"/>
              <a:t>X</a:t>
            </a:r>
            <a:r>
              <a:rPr lang="fr-FR" baseline="-25000" dirty="0" err="1"/>
              <a:t>c</a:t>
            </a:r>
            <a:r>
              <a:rPr lang="fr-FR" b="1" dirty="0"/>
              <a:t> V</a:t>
            </a:r>
          </a:p>
          <a:p>
            <a:endParaRPr lang="fr-FR" b="1" dirty="0"/>
          </a:p>
          <a:p>
            <a:endParaRPr lang="fr-FR" b="1" dirty="0"/>
          </a:p>
          <a:p>
            <a:endParaRPr lang="fr-FR" b="1" dirty="0"/>
          </a:p>
          <a:p>
            <a:r>
              <a:rPr lang="fr-FR" b="1" dirty="0"/>
              <a:t>On forme la matrice des vecteurs propres</a:t>
            </a:r>
            <a:endParaRPr lang="fr-FR" dirty="0"/>
          </a:p>
          <a:p>
            <a:r>
              <a:rPr lang="fr-FR" b="1" dirty="0"/>
              <a:t>V</a:t>
            </a:r>
            <a:r>
              <a:rPr lang="fr-FR" dirty="0"/>
              <a:t>=[v</a:t>
            </a:r>
            <a:r>
              <a:rPr lang="fr-FR" baseline="-25000" dirty="0"/>
              <a:t>1</a:t>
            </a:r>
            <a:r>
              <a:rPr lang="fr-FR" dirty="0"/>
              <a:t>  v</a:t>
            </a:r>
            <a:r>
              <a:rPr lang="fr-FR" baseline="-25000" dirty="0"/>
              <a:t>2</a:t>
            </a:r>
            <a:r>
              <a:rPr lang="fr-FR" dirty="0"/>
              <a:t>  …  </a:t>
            </a:r>
            <a:r>
              <a:rPr lang="fr-FR" dirty="0" err="1"/>
              <a:t>v</a:t>
            </a:r>
            <a:r>
              <a:rPr lang="fr-FR" baseline="-25000" dirty="0" err="1"/>
              <a:t>k</a:t>
            </a:r>
            <a:r>
              <a:rPr lang="fr-FR" dirty="0"/>
              <a:t>]</a:t>
            </a:r>
          </a:p>
          <a:p>
            <a:endParaRPr lang="fr-FR" dirty="0"/>
          </a:p>
          <a:p>
            <a:r>
              <a:rPr lang="fr-FR" dirty="0"/>
              <a:t>Les </a:t>
            </a:r>
            <a:r>
              <a:rPr lang="fr-FR" b="1" dirty="0"/>
              <a:t>scores</a:t>
            </a:r>
            <a:r>
              <a:rPr lang="fr-FR" dirty="0"/>
              <a:t> (coordonnées des individus dans le nouvel espace) sont donnés par :</a:t>
            </a:r>
          </a:p>
          <a:p>
            <a:endParaRPr lang="fr-FR" dirty="0"/>
          </a:p>
          <a:p>
            <a:r>
              <a:rPr lang="fr-FR" b="1" dirty="0"/>
              <a:t>Z = </a:t>
            </a:r>
            <a:r>
              <a:rPr lang="fr-FR" b="1" dirty="0" err="1"/>
              <a:t>X</a:t>
            </a:r>
            <a:r>
              <a:rPr lang="fr-FR" baseline="-25000" dirty="0" err="1"/>
              <a:t>c</a:t>
            </a:r>
            <a:r>
              <a:rPr lang="fr-FR" b="1" dirty="0"/>
              <a:t> V</a:t>
            </a:r>
          </a:p>
          <a:p>
            <a:endParaRPr lang="fr-FR" dirty="0"/>
          </a:p>
          <a:p>
            <a:r>
              <a:rPr lang="fr-FR" b="1" dirty="0" err="1"/>
              <a:t>X</a:t>
            </a:r>
            <a:r>
              <a:rPr lang="fr-FR" baseline="-25000" dirty="0" err="1"/>
              <a:t>c</a:t>
            </a:r>
            <a:r>
              <a:rPr lang="fr-FR" baseline="-25000" dirty="0"/>
              <a:t> </a:t>
            </a:r>
            <a:r>
              <a:rPr lang="fr-FR" dirty="0"/>
              <a:t>​ = données centrées ou centrées réduites (n × p)</a:t>
            </a:r>
          </a:p>
          <a:p>
            <a:r>
              <a:rPr lang="fr-FR" b="1" dirty="0"/>
              <a:t>V</a:t>
            </a:r>
            <a:r>
              <a:rPr lang="fr-FR" dirty="0"/>
              <a:t> = vecteurs propres (p × k)</a:t>
            </a:r>
          </a:p>
          <a:p>
            <a:r>
              <a:rPr lang="fr-FR" b="1" dirty="0"/>
              <a:t>Z</a:t>
            </a:r>
            <a:r>
              <a:rPr lang="fr-FR" dirty="0"/>
              <a:t> = scores (n × k)</a:t>
            </a:r>
          </a:p>
          <a:p>
            <a:endParaRPr lang="fr-FR" dirty="0"/>
          </a:p>
          <a:p>
            <a:endParaRPr lang="fr-FR" dirty="0"/>
          </a:p>
          <a:p>
            <a:r>
              <a:rPr lang="fr-FR" dirty="0"/>
              <a:t>Chaque ligne de </a:t>
            </a:r>
            <a:r>
              <a:rPr lang="fr-FR" b="1" dirty="0"/>
              <a:t>Z</a:t>
            </a:r>
            <a:r>
              <a:rPr lang="fr-FR" dirty="0"/>
              <a:t> = coordonnées d’un individu dans l’espace des composantes </a:t>
            </a:r>
          </a:p>
          <a:p>
            <a:r>
              <a:rPr lang="fr-FR" dirty="0"/>
              <a:t>principales! (ouf)</a:t>
            </a:r>
          </a:p>
          <a:p>
            <a:endParaRPr lang="fr-FR" dirty="0"/>
          </a:p>
        </p:txBody>
      </p:sp>
    </p:spTree>
    <p:extLst>
      <p:ext uri="{BB962C8B-B14F-4D97-AF65-F5344CB8AC3E}">
        <p14:creationId xmlns:p14="http://schemas.microsoft.com/office/powerpoint/2010/main" val="140239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D58BC59B-A83D-44B5-FA2B-63D63A5C2F22}"/>
              </a:ext>
            </a:extLst>
          </p:cNvPr>
          <p:cNvSpPr txBox="1"/>
          <p:nvPr/>
        </p:nvSpPr>
        <p:spPr>
          <a:xfrm>
            <a:off x="419793" y="764771"/>
            <a:ext cx="8336535" cy="4154984"/>
          </a:xfrm>
          <a:prstGeom prst="rect">
            <a:avLst/>
          </a:prstGeom>
          <a:noFill/>
        </p:spPr>
        <p:txBody>
          <a:bodyPr wrap="square" rtlCol="0">
            <a:spAutoFit/>
          </a:bodyPr>
          <a:lstStyle/>
          <a:p>
            <a:r>
              <a:rPr lang="fr-FR" sz="1200" b="1" dirty="0"/>
              <a:t>Début du XXe siècle : fondations</a:t>
            </a:r>
          </a:p>
          <a:p>
            <a:r>
              <a:rPr lang="fr-FR" sz="1200" b="1" dirty="0">
                <a:highlight>
                  <a:srgbClr val="FFFF00"/>
                </a:highlight>
              </a:rPr>
              <a:t>1901</a:t>
            </a:r>
            <a:r>
              <a:rPr lang="fr-FR" sz="1200" dirty="0">
                <a:highlight>
                  <a:srgbClr val="FFFF00"/>
                </a:highlight>
              </a:rPr>
              <a:t> – </a:t>
            </a:r>
            <a:r>
              <a:rPr lang="fr-FR" sz="1200" b="1" dirty="0">
                <a:highlight>
                  <a:srgbClr val="FFFF00"/>
                </a:highlight>
              </a:rPr>
              <a:t>Karl Pearson</a:t>
            </a:r>
            <a:r>
              <a:rPr lang="fr-FR" sz="1200" dirty="0">
                <a:highlight>
                  <a:srgbClr val="FFFF00"/>
                </a:highlight>
              </a:rPr>
              <a:t> publie l’</a:t>
            </a:r>
            <a:r>
              <a:rPr lang="fr-FR" sz="1200" b="1" dirty="0">
                <a:highlight>
                  <a:srgbClr val="FFFF00"/>
                </a:highlight>
              </a:rPr>
              <a:t>ACP (PCA)</a:t>
            </a:r>
            <a:r>
              <a:rPr lang="fr-FR" sz="1200" dirty="0">
                <a:highlight>
                  <a:srgbClr val="FFFF00"/>
                </a:highlight>
              </a:rPr>
              <a:t> → réduction de dimension non supervisée.</a:t>
            </a:r>
          </a:p>
          <a:p>
            <a:r>
              <a:rPr lang="fr-FR" sz="1200" b="1" dirty="0"/>
              <a:t>1920s</a:t>
            </a:r>
            <a:r>
              <a:rPr lang="fr-FR" sz="1200" dirty="0"/>
              <a:t> – Développement de la </a:t>
            </a:r>
            <a:r>
              <a:rPr lang="fr-FR" sz="1200" b="1" dirty="0"/>
              <a:t>régression linéaire multiple</a:t>
            </a:r>
            <a:r>
              <a:rPr lang="fr-FR" sz="1200" dirty="0"/>
              <a:t> et des premières idées de vraisemblance généralisée (Fisher, </a:t>
            </a:r>
            <a:r>
              <a:rPr lang="fr-FR" sz="1200" dirty="0" err="1"/>
              <a:t>Neyman</a:t>
            </a:r>
            <a:r>
              <a:rPr lang="fr-FR" sz="1200" dirty="0"/>
              <a:t>).</a:t>
            </a:r>
          </a:p>
          <a:p>
            <a:r>
              <a:rPr lang="fr-FR" sz="1200" b="1" dirty="0">
                <a:highlight>
                  <a:srgbClr val="FFFF00"/>
                </a:highlight>
              </a:rPr>
              <a:t>1936</a:t>
            </a:r>
            <a:r>
              <a:rPr lang="fr-FR" sz="1200" dirty="0">
                <a:highlight>
                  <a:srgbClr val="FFFF00"/>
                </a:highlight>
              </a:rPr>
              <a:t> – </a:t>
            </a:r>
            <a:r>
              <a:rPr lang="fr-FR" sz="1200" b="1" dirty="0">
                <a:highlight>
                  <a:srgbClr val="FFFF00"/>
                </a:highlight>
              </a:rPr>
              <a:t>Ronald A. Fisher</a:t>
            </a:r>
            <a:r>
              <a:rPr lang="fr-FR" sz="1200" dirty="0">
                <a:highlight>
                  <a:srgbClr val="FFFF00"/>
                </a:highlight>
              </a:rPr>
              <a:t> introduit l’</a:t>
            </a:r>
            <a:r>
              <a:rPr lang="fr-FR" sz="1200" b="1" dirty="0">
                <a:highlight>
                  <a:srgbClr val="FFFF00"/>
                </a:highlight>
              </a:rPr>
              <a:t>Analyse Discriminante Linéaire (LDA)</a:t>
            </a:r>
            <a:r>
              <a:rPr lang="fr-FR" sz="1200" dirty="0">
                <a:highlight>
                  <a:srgbClr val="FFFF00"/>
                </a:highlight>
              </a:rPr>
              <a:t>.</a:t>
            </a:r>
          </a:p>
          <a:p>
            <a:endParaRPr lang="fr-FR" sz="1200" b="1" dirty="0"/>
          </a:p>
          <a:p>
            <a:r>
              <a:rPr lang="fr-FR" sz="1200" b="1" dirty="0"/>
              <a:t>Milieu du XXe siècle : essor des modèles</a:t>
            </a:r>
          </a:p>
          <a:p>
            <a:r>
              <a:rPr lang="fr-FR" sz="1200" b="1" dirty="0"/>
              <a:t>1940s</a:t>
            </a:r>
            <a:r>
              <a:rPr lang="fr-FR" sz="1200" dirty="0"/>
              <a:t> – Début de l’usage de la </a:t>
            </a:r>
            <a:r>
              <a:rPr lang="fr-FR" sz="1200" b="1" dirty="0"/>
              <a:t>régression logistique</a:t>
            </a:r>
            <a:r>
              <a:rPr lang="fr-FR" sz="1200" dirty="0"/>
              <a:t> (David Cox, 1958 pour la forme moderne).</a:t>
            </a:r>
          </a:p>
          <a:p>
            <a:r>
              <a:rPr lang="fr-FR" sz="1200" b="1" dirty="0"/>
              <a:t>1950s</a:t>
            </a:r>
            <a:r>
              <a:rPr lang="fr-FR" sz="1200" dirty="0"/>
              <a:t> – Premiers </a:t>
            </a:r>
            <a:r>
              <a:rPr lang="fr-FR" sz="1200" b="1" dirty="0"/>
              <a:t>réseaux de neurones artificiels</a:t>
            </a:r>
            <a:r>
              <a:rPr lang="fr-FR" sz="1200" dirty="0"/>
              <a:t> (Perceptron de Frank </a:t>
            </a:r>
            <a:r>
              <a:rPr lang="fr-FR" sz="1200" dirty="0" err="1"/>
              <a:t>Rosenblatt</a:t>
            </a:r>
            <a:r>
              <a:rPr lang="fr-FR" sz="1200" dirty="0"/>
              <a:t>, 1957).</a:t>
            </a:r>
          </a:p>
          <a:p>
            <a:r>
              <a:rPr lang="fr-FR" sz="1200" b="1" dirty="0">
                <a:highlight>
                  <a:srgbClr val="FFFF00"/>
                </a:highlight>
              </a:rPr>
              <a:t>1950s</a:t>
            </a:r>
            <a:r>
              <a:rPr lang="fr-FR" sz="1200" dirty="0">
                <a:highlight>
                  <a:srgbClr val="FFFF00"/>
                </a:highlight>
              </a:rPr>
              <a:t> – Les premiers pas de la méthode des </a:t>
            </a:r>
            <a:r>
              <a:rPr lang="fr-FR" sz="1200" b="1" dirty="0">
                <a:highlight>
                  <a:srgbClr val="FFFF00"/>
                </a:highlight>
              </a:rPr>
              <a:t>k-NN</a:t>
            </a:r>
            <a:r>
              <a:rPr lang="fr-FR" sz="1200" dirty="0">
                <a:highlight>
                  <a:srgbClr val="FFFF00"/>
                </a:highlight>
              </a:rPr>
              <a:t> (Fix &amp; </a:t>
            </a:r>
            <a:r>
              <a:rPr lang="fr-FR" sz="1200" dirty="0" err="1">
                <a:highlight>
                  <a:srgbClr val="FFFF00"/>
                </a:highlight>
              </a:rPr>
              <a:t>Hodge</a:t>
            </a:r>
            <a:r>
              <a:rPr lang="fr-FR" sz="1200" dirty="0">
                <a:highlight>
                  <a:srgbClr val="FFFF00"/>
                </a:highlight>
              </a:rPr>
              <a:t>, 1951).</a:t>
            </a:r>
          </a:p>
          <a:p>
            <a:r>
              <a:rPr lang="fr-FR" sz="1200" b="1" dirty="0"/>
              <a:t>1960s</a:t>
            </a:r>
            <a:r>
              <a:rPr lang="fr-FR" sz="1200" dirty="0"/>
              <a:t> – Développement des méthodes bayésiennes computationnelles (Metropolis 1953, Hastings 1970).</a:t>
            </a:r>
          </a:p>
          <a:p>
            <a:endParaRPr lang="fr-FR" sz="1200" dirty="0"/>
          </a:p>
          <a:p>
            <a:r>
              <a:rPr lang="en-US" sz="1200" b="1" dirty="0"/>
              <a:t>Fin XXe siècle : machine learning </a:t>
            </a:r>
            <a:r>
              <a:rPr lang="en-US" sz="1200" b="1" dirty="0" err="1"/>
              <a:t>moderne</a:t>
            </a:r>
            <a:endParaRPr lang="en-US" sz="1200" b="1" dirty="0"/>
          </a:p>
          <a:p>
            <a:r>
              <a:rPr lang="en-US" sz="1200" b="1" dirty="0"/>
              <a:t>1963</a:t>
            </a:r>
            <a:r>
              <a:rPr lang="en-US" sz="1200" dirty="0"/>
              <a:t> – </a:t>
            </a:r>
            <a:r>
              <a:rPr lang="en-US" sz="1200" b="1" dirty="0"/>
              <a:t>SVM</a:t>
            </a:r>
            <a:r>
              <a:rPr lang="en-US" sz="1200" dirty="0"/>
              <a:t> (Support Vector Machine) </a:t>
            </a:r>
            <a:r>
              <a:rPr lang="en-US" sz="1200" dirty="0" err="1"/>
              <a:t>formulé</a:t>
            </a:r>
            <a:r>
              <a:rPr lang="en-US" sz="1200" dirty="0"/>
              <a:t> par </a:t>
            </a:r>
            <a:r>
              <a:rPr lang="en-US" sz="1200" dirty="0" err="1"/>
              <a:t>Vapnik</a:t>
            </a:r>
            <a:r>
              <a:rPr lang="en-US" sz="1200" dirty="0"/>
              <a:t> &amp; </a:t>
            </a:r>
            <a:r>
              <a:rPr lang="en-US" sz="1200" dirty="0" err="1"/>
              <a:t>Chervonenkis</a:t>
            </a:r>
            <a:r>
              <a:rPr lang="en-US" sz="1200" dirty="0"/>
              <a:t>.</a:t>
            </a:r>
          </a:p>
          <a:p>
            <a:r>
              <a:rPr lang="en-US" sz="1200" b="1" dirty="0"/>
              <a:t>1980s</a:t>
            </a:r>
            <a:r>
              <a:rPr lang="en-US" sz="1200" dirty="0"/>
              <a:t> – Renaissance des </a:t>
            </a:r>
            <a:r>
              <a:rPr lang="en-US" sz="1200" b="1" dirty="0"/>
              <a:t>réseaux de </a:t>
            </a:r>
            <a:r>
              <a:rPr lang="en-US" sz="1200" b="1" dirty="0" err="1"/>
              <a:t>neurones</a:t>
            </a:r>
            <a:r>
              <a:rPr lang="en-US" sz="1200" dirty="0"/>
              <a:t> avec la </a:t>
            </a:r>
            <a:r>
              <a:rPr lang="en-US" sz="1200" b="1" dirty="0" err="1"/>
              <a:t>rétropropagation</a:t>
            </a:r>
            <a:r>
              <a:rPr lang="en-US" sz="1200" dirty="0"/>
              <a:t> (Rumelhart, Hinton, Williams, 1986).</a:t>
            </a:r>
          </a:p>
          <a:p>
            <a:r>
              <a:rPr lang="en-US" sz="1200" b="1" dirty="0"/>
              <a:t>1990s</a:t>
            </a:r>
            <a:r>
              <a:rPr lang="en-US" sz="1200" dirty="0"/>
              <a:t> – </a:t>
            </a:r>
            <a:r>
              <a:rPr lang="en-US" sz="1200" dirty="0" err="1"/>
              <a:t>Popularisation</a:t>
            </a:r>
            <a:r>
              <a:rPr lang="en-US" sz="1200" dirty="0"/>
              <a:t> des </a:t>
            </a:r>
            <a:r>
              <a:rPr lang="en-US" sz="1200" b="1" dirty="0" err="1"/>
              <a:t>arbres</a:t>
            </a:r>
            <a:r>
              <a:rPr lang="en-US" sz="1200" b="1" dirty="0"/>
              <a:t> de </a:t>
            </a:r>
            <a:r>
              <a:rPr lang="en-US" sz="1200" b="1" dirty="0" err="1"/>
              <a:t>décision</a:t>
            </a:r>
            <a:r>
              <a:rPr lang="en-US" sz="1200" dirty="0"/>
              <a:t>, </a:t>
            </a:r>
            <a:r>
              <a:rPr lang="en-US" sz="1200" b="1" dirty="0"/>
              <a:t>Random Forests</a:t>
            </a:r>
            <a:r>
              <a:rPr lang="en-US" sz="1200" dirty="0"/>
              <a:t> (</a:t>
            </a:r>
            <a:r>
              <a:rPr lang="en-US" sz="1200" dirty="0" err="1"/>
              <a:t>Breiman</a:t>
            </a:r>
            <a:r>
              <a:rPr lang="en-US" sz="1200" dirty="0"/>
              <a:t>, 2001), et des </a:t>
            </a:r>
            <a:r>
              <a:rPr lang="en-US" sz="1200" dirty="0" err="1"/>
              <a:t>méthodes</a:t>
            </a:r>
            <a:r>
              <a:rPr lang="en-US" sz="1200" dirty="0"/>
              <a:t> </a:t>
            </a:r>
            <a:r>
              <a:rPr lang="en-US" sz="1200" dirty="0" err="1"/>
              <a:t>ensemblistes</a:t>
            </a:r>
            <a:r>
              <a:rPr lang="en-US" sz="1200" dirty="0"/>
              <a:t>.</a:t>
            </a:r>
          </a:p>
          <a:p>
            <a:endParaRPr lang="fr-FR" sz="1200" dirty="0"/>
          </a:p>
          <a:p>
            <a:r>
              <a:rPr lang="en-US" sz="1200" b="1" dirty="0" err="1"/>
              <a:t>XXIe</a:t>
            </a:r>
            <a:r>
              <a:rPr lang="en-US" sz="1200" b="1" dirty="0"/>
              <a:t> siècle : </a:t>
            </a:r>
            <a:r>
              <a:rPr lang="en-US" sz="1200" b="1" dirty="0" err="1"/>
              <a:t>ère</a:t>
            </a:r>
            <a:r>
              <a:rPr lang="en-US" sz="1200" b="1" dirty="0"/>
              <a:t> du deep learning</a:t>
            </a:r>
          </a:p>
          <a:p>
            <a:r>
              <a:rPr lang="en-US" sz="1200" b="1" dirty="0"/>
              <a:t>2000s</a:t>
            </a:r>
            <a:r>
              <a:rPr lang="en-US" sz="1200" dirty="0"/>
              <a:t> – Explosion des </a:t>
            </a:r>
            <a:r>
              <a:rPr lang="en-US" sz="1200" b="1" dirty="0" err="1"/>
              <a:t>méthodes</a:t>
            </a:r>
            <a:r>
              <a:rPr lang="en-US" sz="1200" b="1" dirty="0"/>
              <a:t> kernel</a:t>
            </a:r>
            <a:r>
              <a:rPr lang="en-US" sz="1200" dirty="0"/>
              <a:t> (SVM, Gaussian processes).</a:t>
            </a:r>
          </a:p>
          <a:p>
            <a:r>
              <a:rPr lang="en-US" sz="1200" b="1" dirty="0"/>
              <a:t>2012</a:t>
            </a:r>
            <a:r>
              <a:rPr lang="en-US" sz="1200" dirty="0"/>
              <a:t> – </a:t>
            </a:r>
            <a:r>
              <a:rPr lang="en-US" sz="1200" dirty="0" err="1"/>
              <a:t>Révolution</a:t>
            </a:r>
            <a:r>
              <a:rPr lang="en-US" sz="1200" dirty="0"/>
              <a:t> </a:t>
            </a:r>
            <a:r>
              <a:rPr lang="en-US" sz="1200" b="1" dirty="0"/>
              <a:t>deep learning</a:t>
            </a:r>
            <a:r>
              <a:rPr lang="en-US" sz="1200" dirty="0"/>
              <a:t> avec </a:t>
            </a:r>
            <a:r>
              <a:rPr lang="en-US" sz="1200" b="1" dirty="0" err="1"/>
              <a:t>AlexNet</a:t>
            </a:r>
            <a:r>
              <a:rPr lang="en-US" sz="1200" dirty="0"/>
              <a:t> (</a:t>
            </a:r>
            <a:r>
              <a:rPr lang="en-US" sz="1200" dirty="0" err="1"/>
              <a:t>Krizhevsky</a:t>
            </a:r>
            <a:r>
              <a:rPr lang="en-US" sz="1200" dirty="0"/>
              <a:t>, </a:t>
            </a:r>
            <a:r>
              <a:rPr lang="en-US" sz="1200" dirty="0" err="1"/>
              <a:t>Sutskever</a:t>
            </a:r>
            <a:r>
              <a:rPr lang="en-US" sz="1200" dirty="0"/>
              <a:t>, Hinton) </a:t>
            </a:r>
            <a:r>
              <a:rPr lang="en-US" sz="1200" dirty="0" err="1"/>
              <a:t>en</a:t>
            </a:r>
            <a:r>
              <a:rPr lang="en-US" sz="1200" dirty="0"/>
              <a:t> vision par </a:t>
            </a:r>
            <a:r>
              <a:rPr lang="en-US" sz="1200" dirty="0" err="1"/>
              <a:t>ordinateur</a:t>
            </a:r>
            <a:r>
              <a:rPr lang="en-US" sz="1200" dirty="0"/>
              <a:t>.</a:t>
            </a:r>
          </a:p>
          <a:p>
            <a:r>
              <a:rPr lang="en-US" sz="1200" b="1" dirty="0"/>
              <a:t>2010s–2020s</a:t>
            </a:r>
            <a:r>
              <a:rPr lang="en-US" sz="1200" dirty="0"/>
              <a:t> – Montée </a:t>
            </a:r>
            <a:r>
              <a:rPr lang="en-US" sz="1200" dirty="0" err="1"/>
              <a:t>en</a:t>
            </a:r>
            <a:r>
              <a:rPr lang="en-US" sz="1200" dirty="0"/>
              <a:t> puissance des architectures </a:t>
            </a:r>
            <a:r>
              <a:rPr lang="en-US" sz="1200" b="1" dirty="0"/>
              <a:t>CNN</a:t>
            </a:r>
            <a:r>
              <a:rPr lang="en-US" sz="1200" dirty="0"/>
              <a:t>, </a:t>
            </a:r>
            <a:r>
              <a:rPr lang="en-US" sz="1200" b="1" dirty="0"/>
              <a:t>RNN</a:t>
            </a:r>
            <a:r>
              <a:rPr lang="en-US" sz="1200" dirty="0"/>
              <a:t>, </a:t>
            </a:r>
            <a:r>
              <a:rPr lang="en-US" sz="1200" dirty="0" err="1"/>
              <a:t>puis</a:t>
            </a:r>
            <a:r>
              <a:rPr lang="en-US" sz="1200" dirty="0"/>
              <a:t> </a:t>
            </a:r>
            <a:r>
              <a:rPr lang="en-US" sz="1200" b="1" dirty="0"/>
              <a:t>Transformers</a:t>
            </a:r>
            <a:r>
              <a:rPr lang="en-US" sz="1200" dirty="0"/>
              <a:t> (Vaswani et al., 2017 → GPT, </a:t>
            </a:r>
            <a:r>
              <a:rPr lang="en-US" sz="1200" dirty="0" err="1"/>
              <a:t>ViT</a:t>
            </a:r>
            <a:r>
              <a:rPr lang="en-US" sz="1200" dirty="0"/>
              <a:t>, etc.).</a:t>
            </a:r>
          </a:p>
          <a:p>
            <a:endParaRPr lang="fr-FR" sz="1200" dirty="0"/>
          </a:p>
        </p:txBody>
      </p:sp>
      <p:sp>
        <p:nvSpPr>
          <p:cNvPr id="12" name="Text Box 4">
            <a:extLst>
              <a:ext uri="{FF2B5EF4-FFF2-40B4-BE49-F238E27FC236}">
                <a16:creationId xmlns:a16="http://schemas.microsoft.com/office/drawing/2014/main" id="{D6F89491-D492-9A83-02F4-54EED9965EC6}"/>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Initiation aux statistiques multivariées et au ‘machine </a:t>
            </a:r>
            <a:r>
              <a:rPr lang="fr-FR" b="1" i="1" dirty="0" err="1">
                <a:solidFill>
                  <a:schemeClr val="bg1"/>
                </a:solidFill>
              </a:rPr>
              <a:t>learning</a:t>
            </a:r>
            <a:r>
              <a:rPr lang="fr-FR" b="1" i="1" dirty="0">
                <a:solidFill>
                  <a:schemeClr val="bg1"/>
                </a:solidFill>
              </a:rPr>
              <a:t>’</a:t>
            </a:r>
          </a:p>
        </p:txBody>
      </p:sp>
      <p:sp>
        <p:nvSpPr>
          <p:cNvPr id="2" name="ZoneTexte 1">
            <a:extLst>
              <a:ext uri="{FF2B5EF4-FFF2-40B4-BE49-F238E27FC236}">
                <a16:creationId xmlns:a16="http://schemas.microsoft.com/office/drawing/2014/main" id="{3F1A4726-07E2-DE96-9E1B-A17989446F50}"/>
              </a:ext>
            </a:extLst>
          </p:cNvPr>
          <p:cNvSpPr txBox="1"/>
          <p:nvPr/>
        </p:nvSpPr>
        <p:spPr>
          <a:xfrm>
            <a:off x="448888" y="5681749"/>
            <a:ext cx="6742167" cy="369332"/>
          </a:xfrm>
          <a:prstGeom prst="rect">
            <a:avLst/>
          </a:prstGeom>
          <a:noFill/>
        </p:spPr>
        <p:txBody>
          <a:bodyPr wrap="none" rtlCol="0">
            <a:spAutoFit/>
          </a:bodyPr>
          <a:lstStyle/>
          <a:p>
            <a:r>
              <a:rPr lang="fr-FR" dirty="0"/>
              <a:t>Désolé, mais on va se faire la main sur des techniques anciennes…</a:t>
            </a:r>
          </a:p>
        </p:txBody>
      </p:sp>
    </p:spTree>
    <p:extLst>
      <p:ext uri="{BB962C8B-B14F-4D97-AF65-F5344CB8AC3E}">
        <p14:creationId xmlns:p14="http://schemas.microsoft.com/office/powerpoint/2010/main" val="183965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1B4FC810-885F-727F-363D-C90148F974A7}"/>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5" name="Image 4">
            <a:extLst>
              <a:ext uri="{FF2B5EF4-FFF2-40B4-BE49-F238E27FC236}">
                <a16:creationId xmlns:a16="http://schemas.microsoft.com/office/drawing/2014/main" id="{BF7C8643-C139-A5BB-8872-EDD864651CAD}"/>
              </a:ext>
            </a:extLst>
          </p:cNvPr>
          <p:cNvPicPr>
            <a:picLocks noChangeAspect="1"/>
          </p:cNvPicPr>
          <p:nvPr/>
        </p:nvPicPr>
        <p:blipFill>
          <a:blip r:embed="rId2"/>
          <a:stretch>
            <a:fillRect/>
          </a:stretch>
        </p:blipFill>
        <p:spPr>
          <a:xfrm>
            <a:off x="257695" y="1253058"/>
            <a:ext cx="8516389" cy="3240257"/>
          </a:xfrm>
          <a:prstGeom prst="rect">
            <a:avLst/>
          </a:prstGeom>
        </p:spPr>
      </p:pic>
      <p:pic>
        <p:nvPicPr>
          <p:cNvPr id="7" name="Image 6">
            <a:extLst>
              <a:ext uri="{FF2B5EF4-FFF2-40B4-BE49-F238E27FC236}">
                <a16:creationId xmlns:a16="http://schemas.microsoft.com/office/drawing/2014/main" id="{B1BC9400-BA78-A176-8227-150D2E641E04}"/>
              </a:ext>
            </a:extLst>
          </p:cNvPr>
          <p:cNvPicPr>
            <a:picLocks noChangeAspect="1"/>
          </p:cNvPicPr>
          <p:nvPr/>
        </p:nvPicPr>
        <p:blipFill>
          <a:blip r:embed="rId3"/>
          <a:stretch>
            <a:fillRect/>
          </a:stretch>
        </p:blipFill>
        <p:spPr>
          <a:xfrm>
            <a:off x="420052" y="5604942"/>
            <a:ext cx="2085975" cy="542925"/>
          </a:xfrm>
          <a:prstGeom prst="rect">
            <a:avLst/>
          </a:prstGeom>
        </p:spPr>
      </p:pic>
      <p:sp>
        <p:nvSpPr>
          <p:cNvPr id="8" name="ZoneTexte 7">
            <a:extLst>
              <a:ext uri="{FF2B5EF4-FFF2-40B4-BE49-F238E27FC236}">
                <a16:creationId xmlns:a16="http://schemas.microsoft.com/office/drawing/2014/main" id="{983C6B89-3387-74E5-915F-D232E90082B6}"/>
              </a:ext>
            </a:extLst>
          </p:cNvPr>
          <p:cNvSpPr txBox="1"/>
          <p:nvPr/>
        </p:nvSpPr>
        <p:spPr>
          <a:xfrm>
            <a:off x="328611" y="5011166"/>
            <a:ext cx="3278846" cy="1477328"/>
          </a:xfrm>
          <a:prstGeom prst="rect">
            <a:avLst/>
          </a:prstGeom>
          <a:noFill/>
        </p:spPr>
        <p:txBody>
          <a:bodyPr wrap="none" rtlCol="0">
            <a:spAutoFit/>
          </a:bodyPr>
          <a:lstStyle/>
          <a:p>
            <a:r>
              <a:rPr lang="fr-FR" dirty="0"/>
              <a:t>En fait:</a:t>
            </a:r>
          </a:p>
          <a:p>
            <a:endParaRPr lang="fr-FR" dirty="0"/>
          </a:p>
          <a:p>
            <a:endParaRPr lang="fr-FR" dirty="0"/>
          </a:p>
          <a:p>
            <a:endParaRPr lang="fr-FR" dirty="0"/>
          </a:p>
          <a:p>
            <a:r>
              <a:rPr lang="fr-FR" dirty="0"/>
              <a:t>13 variables en entrée, 13 </a:t>
            </a:r>
            <a:r>
              <a:rPr lang="fr-FR" dirty="0" err="1"/>
              <a:t>PCs</a:t>
            </a:r>
            <a:r>
              <a:rPr lang="fr-FR"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363D01FF-7CFB-6DB0-CF6E-B2128CCAAD50}"/>
              </a:ext>
            </a:extLst>
          </p:cNvPr>
          <p:cNvPicPr>
            <a:picLocks noChangeAspect="1"/>
          </p:cNvPicPr>
          <p:nvPr/>
        </p:nvPicPr>
        <p:blipFill>
          <a:blip r:embed="rId2"/>
          <a:stretch>
            <a:fillRect/>
          </a:stretch>
        </p:blipFill>
        <p:spPr>
          <a:xfrm>
            <a:off x="329398" y="1987358"/>
            <a:ext cx="4349973" cy="4052400"/>
          </a:xfrm>
          <a:prstGeom prst="rect">
            <a:avLst/>
          </a:prstGeom>
        </p:spPr>
      </p:pic>
      <p:pic>
        <p:nvPicPr>
          <p:cNvPr id="25" name="Image 24">
            <a:extLst>
              <a:ext uri="{FF2B5EF4-FFF2-40B4-BE49-F238E27FC236}">
                <a16:creationId xmlns:a16="http://schemas.microsoft.com/office/drawing/2014/main" id="{23FF1B66-0540-7177-4E8B-10B1B7BDCFD8}"/>
              </a:ext>
            </a:extLst>
          </p:cNvPr>
          <p:cNvPicPr>
            <a:picLocks noChangeAspect="1"/>
          </p:cNvPicPr>
          <p:nvPr/>
        </p:nvPicPr>
        <p:blipFill>
          <a:blip r:embed="rId3"/>
          <a:stretch>
            <a:fillRect/>
          </a:stretch>
        </p:blipFill>
        <p:spPr>
          <a:xfrm>
            <a:off x="4536150" y="1987358"/>
            <a:ext cx="4349971" cy="4052399"/>
          </a:xfrm>
          <a:prstGeom prst="rect">
            <a:avLst/>
          </a:prstGeom>
        </p:spPr>
      </p:pic>
      <p:sp>
        <p:nvSpPr>
          <p:cNvPr id="7" name="Text Box 4">
            <a:extLst>
              <a:ext uri="{FF2B5EF4-FFF2-40B4-BE49-F238E27FC236}">
                <a16:creationId xmlns:a16="http://schemas.microsoft.com/office/drawing/2014/main" id="{7F7DE7D4-4652-6EB9-0684-4206CA84F482}"/>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13" name="ZoneTexte 12">
            <a:extLst>
              <a:ext uri="{FF2B5EF4-FFF2-40B4-BE49-F238E27FC236}">
                <a16:creationId xmlns:a16="http://schemas.microsoft.com/office/drawing/2014/main" id="{0D09FDD8-A1D2-D882-21F4-59560C36D6F8}"/>
              </a:ext>
            </a:extLst>
          </p:cNvPr>
          <p:cNvSpPr txBox="1"/>
          <p:nvPr/>
        </p:nvSpPr>
        <p:spPr>
          <a:xfrm>
            <a:off x="8103694" y="5299656"/>
            <a:ext cx="601447" cy="369332"/>
          </a:xfrm>
          <a:prstGeom prst="rect">
            <a:avLst/>
          </a:prstGeom>
          <a:noFill/>
        </p:spPr>
        <p:txBody>
          <a:bodyPr wrap="none" rtlCol="0">
            <a:spAutoFit/>
          </a:bodyPr>
          <a:lstStyle/>
          <a:p>
            <a:r>
              <a:rPr lang="fr-FR" dirty="0"/>
              <a:t>PC1</a:t>
            </a:r>
          </a:p>
        </p:txBody>
      </p:sp>
      <p:sp>
        <p:nvSpPr>
          <p:cNvPr id="14" name="ZoneTexte 13">
            <a:extLst>
              <a:ext uri="{FF2B5EF4-FFF2-40B4-BE49-F238E27FC236}">
                <a16:creationId xmlns:a16="http://schemas.microsoft.com/office/drawing/2014/main" id="{1A7D5E3B-981A-0627-744D-B1B4D7434106}"/>
              </a:ext>
            </a:extLst>
          </p:cNvPr>
          <p:cNvSpPr txBox="1"/>
          <p:nvPr/>
        </p:nvSpPr>
        <p:spPr>
          <a:xfrm>
            <a:off x="3934703" y="5299656"/>
            <a:ext cx="601447" cy="369332"/>
          </a:xfrm>
          <a:prstGeom prst="rect">
            <a:avLst/>
          </a:prstGeom>
          <a:noFill/>
        </p:spPr>
        <p:txBody>
          <a:bodyPr wrap="none" rtlCol="0">
            <a:spAutoFit/>
          </a:bodyPr>
          <a:lstStyle/>
          <a:p>
            <a:r>
              <a:rPr lang="fr-FR" dirty="0"/>
              <a:t>PC1</a:t>
            </a:r>
          </a:p>
        </p:txBody>
      </p:sp>
      <p:sp>
        <p:nvSpPr>
          <p:cNvPr id="15" name="ZoneTexte 14">
            <a:extLst>
              <a:ext uri="{FF2B5EF4-FFF2-40B4-BE49-F238E27FC236}">
                <a16:creationId xmlns:a16="http://schemas.microsoft.com/office/drawing/2014/main" id="{860BF729-FE27-83B9-4B6D-4D9764820827}"/>
              </a:ext>
            </a:extLst>
          </p:cNvPr>
          <p:cNvSpPr txBox="1"/>
          <p:nvPr/>
        </p:nvSpPr>
        <p:spPr>
          <a:xfrm rot="16200000">
            <a:off x="511471" y="2409383"/>
            <a:ext cx="601447" cy="369332"/>
          </a:xfrm>
          <a:prstGeom prst="rect">
            <a:avLst/>
          </a:prstGeom>
          <a:noFill/>
        </p:spPr>
        <p:txBody>
          <a:bodyPr wrap="none" rtlCol="0">
            <a:spAutoFit/>
          </a:bodyPr>
          <a:lstStyle/>
          <a:p>
            <a:r>
              <a:rPr lang="fr-FR" dirty="0"/>
              <a:t>PC2</a:t>
            </a:r>
          </a:p>
        </p:txBody>
      </p:sp>
      <p:sp>
        <p:nvSpPr>
          <p:cNvPr id="16" name="ZoneTexte 15">
            <a:extLst>
              <a:ext uri="{FF2B5EF4-FFF2-40B4-BE49-F238E27FC236}">
                <a16:creationId xmlns:a16="http://schemas.microsoft.com/office/drawing/2014/main" id="{DF77AA3E-4E35-D62B-A2DA-4DAD706C7D03}"/>
              </a:ext>
            </a:extLst>
          </p:cNvPr>
          <p:cNvSpPr txBox="1"/>
          <p:nvPr/>
        </p:nvSpPr>
        <p:spPr>
          <a:xfrm rot="16200000">
            <a:off x="4705325" y="2456088"/>
            <a:ext cx="601447" cy="369332"/>
          </a:xfrm>
          <a:prstGeom prst="rect">
            <a:avLst/>
          </a:prstGeom>
          <a:noFill/>
        </p:spPr>
        <p:txBody>
          <a:bodyPr wrap="none" rtlCol="0">
            <a:spAutoFit/>
          </a:bodyPr>
          <a:lstStyle/>
          <a:p>
            <a:r>
              <a:rPr lang="fr-FR" dirty="0"/>
              <a:t>PC3</a:t>
            </a:r>
          </a:p>
        </p:txBody>
      </p:sp>
      <p:sp>
        <p:nvSpPr>
          <p:cNvPr id="17" name="ZoneTexte 16">
            <a:extLst>
              <a:ext uri="{FF2B5EF4-FFF2-40B4-BE49-F238E27FC236}">
                <a16:creationId xmlns:a16="http://schemas.microsoft.com/office/drawing/2014/main" id="{035E4E4C-DEC1-7F2F-0009-D8AC9BB147F9}"/>
              </a:ext>
            </a:extLst>
          </p:cNvPr>
          <p:cNvSpPr txBox="1"/>
          <p:nvPr/>
        </p:nvSpPr>
        <p:spPr>
          <a:xfrm>
            <a:off x="409190" y="793804"/>
            <a:ext cx="6891630" cy="369332"/>
          </a:xfrm>
          <a:prstGeom prst="rect">
            <a:avLst/>
          </a:prstGeom>
          <a:noFill/>
        </p:spPr>
        <p:txBody>
          <a:bodyPr wrap="none" rtlCol="0">
            <a:spAutoFit/>
          </a:bodyPr>
          <a:lstStyle/>
          <a:p>
            <a:r>
              <a:rPr lang="fr-FR" dirty="0"/>
              <a:t>Projection des scores des individus (des vins) sur les nouveaux axes.</a:t>
            </a:r>
          </a:p>
        </p:txBody>
      </p:sp>
      <p:cxnSp>
        <p:nvCxnSpPr>
          <p:cNvPr id="19" name="Connecteur droit 18">
            <a:extLst>
              <a:ext uri="{FF2B5EF4-FFF2-40B4-BE49-F238E27FC236}">
                <a16:creationId xmlns:a16="http://schemas.microsoft.com/office/drawing/2014/main" id="{BD231298-965F-A8FC-8B32-5E614B56ADC6}"/>
              </a:ext>
            </a:extLst>
          </p:cNvPr>
          <p:cNvCxnSpPr/>
          <p:nvPr/>
        </p:nvCxnSpPr>
        <p:spPr>
          <a:xfrm flipV="1">
            <a:off x="2593563" y="2340031"/>
            <a:ext cx="0" cy="326690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3BFFCFDB-EC50-032F-4553-84DEBD804864}"/>
              </a:ext>
            </a:extLst>
          </p:cNvPr>
          <p:cNvCxnSpPr/>
          <p:nvPr/>
        </p:nvCxnSpPr>
        <p:spPr>
          <a:xfrm flipV="1">
            <a:off x="6787417" y="2363483"/>
            <a:ext cx="0" cy="326690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22F89C35-2B04-E314-88C3-E42DD0050191}"/>
              </a:ext>
            </a:extLst>
          </p:cNvPr>
          <p:cNvCxnSpPr/>
          <p:nvPr/>
        </p:nvCxnSpPr>
        <p:spPr>
          <a:xfrm>
            <a:off x="615142" y="4050962"/>
            <a:ext cx="3766872" cy="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0E66D08C-90B2-D65B-4E3A-D7A93FBF37E0}"/>
              </a:ext>
            </a:extLst>
          </p:cNvPr>
          <p:cNvCxnSpPr/>
          <p:nvPr/>
        </p:nvCxnSpPr>
        <p:spPr>
          <a:xfrm>
            <a:off x="4862421" y="4099456"/>
            <a:ext cx="3766872" cy="0"/>
          </a:xfrm>
          <a:prstGeom prst="line">
            <a:avLst/>
          </a:prstGeom>
          <a:ln w="9525"/>
        </p:spPr>
        <p:style>
          <a:lnRef idx="2">
            <a:schemeClr val="accent1"/>
          </a:lnRef>
          <a:fillRef idx="0">
            <a:schemeClr val="accent1"/>
          </a:fillRef>
          <a:effectRef idx="1">
            <a:schemeClr val="accent1"/>
          </a:effectRef>
          <a:fontRef idx="minor">
            <a:schemeClr val="tx1"/>
          </a:fontRef>
        </p:style>
      </p:cxnSp>
      <p:pic>
        <p:nvPicPr>
          <p:cNvPr id="27" name="Image 26">
            <a:extLst>
              <a:ext uri="{FF2B5EF4-FFF2-40B4-BE49-F238E27FC236}">
                <a16:creationId xmlns:a16="http://schemas.microsoft.com/office/drawing/2014/main" id="{A7FA44BB-B3F1-A20B-D55A-BB5DFC12CB5A}"/>
              </a:ext>
            </a:extLst>
          </p:cNvPr>
          <p:cNvPicPr>
            <a:picLocks noChangeAspect="1"/>
          </p:cNvPicPr>
          <p:nvPr/>
        </p:nvPicPr>
        <p:blipFill>
          <a:blip r:embed="rId4"/>
          <a:stretch>
            <a:fillRect/>
          </a:stretch>
        </p:blipFill>
        <p:spPr>
          <a:xfrm>
            <a:off x="4821382" y="1794908"/>
            <a:ext cx="4185970" cy="217767"/>
          </a:xfrm>
          <a:prstGeom prst="rect">
            <a:avLst/>
          </a:prstGeom>
        </p:spPr>
      </p:pic>
      <p:pic>
        <p:nvPicPr>
          <p:cNvPr id="30" name="Image 29">
            <a:extLst>
              <a:ext uri="{FF2B5EF4-FFF2-40B4-BE49-F238E27FC236}">
                <a16:creationId xmlns:a16="http://schemas.microsoft.com/office/drawing/2014/main" id="{5CC7A16B-6734-60D3-AA9E-9D7CFAE29603}"/>
              </a:ext>
            </a:extLst>
          </p:cNvPr>
          <p:cNvPicPr>
            <a:picLocks noChangeAspect="1"/>
          </p:cNvPicPr>
          <p:nvPr/>
        </p:nvPicPr>
        <p:blipFill>
          <a:blip r:embed="rId5"/>
          <a:stretch>
            <a:fillRect/>
          </a:stretch>
        </p:blipFill>
        <p:spPr>
          <a:xfrm>
            <a:off x="472363" y="1820942"/>
            <a:ext cx="3942556" cy="203225"/>
          </a:xfrm>
          <a:prstGeom prst="rect">
            <a:avLst/>
          </a:prstGeom>
        </p:spPr>
      </p:pic>
      <p:sp>
        <p:nvSpPr>
          <p:cNvPr id="31" name="ZoneTexte 30">
            <a:extLst>
              <a:ext uri="{FF2B5EF4-FFF2-40B4-BE49-F238E27FC236}">
                <a16:creationId xmlns:a16="http://schemas.microsoft.com/office/drawing/2014/main" id="{00F92BFC-45A2-2220-6A7F-0E3EDA073F0A}"/>
              </a:ext>
            </a:extLst>
          </p:cNvPr>
          <p:cNvSpPr txBox="1"/>
          <p:nvPr/>
        </p:nvSpPr>
        <p:spPr>
          <a:xfrm>
            <a:off x="3803073" y="6259484"/>
            <a:ext cx="699102" cy="369332"/>
          </a:xfrm>
          <a:prstGeom prst="rect">
            <a:avLst/>
          </a:prstGeom>
          <a:noFill/>
        </p:spPr>
        <p:txBody>
          <a:bodyPr wrap="none" rtlCol="0">
            <a:spAutoFit/>
          </a:bodyPr>
          <a:lstStyle/>
          <a:p>
            <a:r>
              <a:rPr lang="fr-FR" dirty="0"/>
              <a:t>etc…</a:t>
            </a:r>
          </a:p>
        </p:txBody>
      </p:sp>
    </p:spTree>
    <p:extLst>
      <p:ext uri="{BB962C8B-B14F-4D97-AF65-F5344CB8AC3E}">
        <p14:creationId xmlns:p14="http://schemas.microsoft.com/office/powerpoint/2010/main" val="3569102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F6B5A7A6-467A-5201-28FE-323756C6CEDC}"/>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7" name="Rectangle 2">
            <a:extLst>
              <a:ext uri="{FF2B5EF4-FFF2-40B4-BE49-F238E27FC236}">
                <a16:creationId xmlns:a16="http://schemas.microsoft.com/office/drawing/2014/main" id="{5B899A89-EE38-6D65-EF75-7E07994DA482}"/>
              </a:ext>
            </a:extLst>
          </p:cNvPr>
          <p:cNvSpPr>
            <a:spLocks noChangeArrowheads="1"/>
          </p:cNvSpPr>
          <p:nvPr/>
        </p:nvSpPr>
        <p:spPr bwMode="auto">
          <a:xfrm>
            <a:off x="470626" y="607774"/>
            <a:ext cx="7925229" cy="127984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100" b="0" i="0" u="none" strike="noStrike" cap="none" normalizeH="0" baseline="0" dirty="0">
                <a:ln>
                  <a:noFill/>
                </a:ln>
                <a:solidFill>
                  <a:srgbClr val="1F1F1F"/>
                </a:solidFill>
                <a:effectLst/>
                <a:latin typeface="inherit"/>
              </a:rPr>
              <a:t>L'orientation des PC est arbitraire et peut être différente selon les logiciels et/ou fonctions.</a:t>
            </a:r>
          </a:p>
          <a:p>
            <a:pPr marL="0" marR="0" lvl="0" indent="0" algn="l" defTabSz="914400" rtl="0" eaLnBrk="0" fontAlgn="base" latinLnBrk="0" hangingPunct="0">
              <a:lnSpc>
                <a:spcPct val="100000"/>
              </a:lnSpc>
              <a:spcBef>
                <a:spcPct val="0"/>
              </a:spcBef>
              <a:spcAft>
                <a:spcPct val="0"/>
              </a:spcAft>
              <a:buClrTx/>
              <a:buSzTx/>
              <a:buFontTx/>
              <a:buNone/>
              <a:tabLst/>
            </a:pPr>
            <a:r>
              <a:rPr lang="fr-FR" altLang="en-US" sz="2100" dirty="0">
                <a:solidFill>
                  <a:srgbClr val="1F1F1F"/>
                </a:solidFill>
                <a:latin typeface="inherit"/>
              </a:rPr>
              <a:t>L</a:t>
            </a:r>
            <a:r>
              <a:rPr kumimoji="0" lang="fr-FR" altLang="en-US" sz="2100" b="0" i="0" u="none" strike="noStrike" cap="none" normalizeH="0" baseline="0" dirty="0">
                <a:ln>
                  <a:noFill/>
                </a:ln>
                <a:solidFill>
                  <a:srgbClr val="1F1F1F"/>
                </a:solidFill>
                <a:effectLst/>
                <a:latin typeface="inherit"/>
              </a:rPr>
              <a:t>e signe des scores ne veut rien dire. Vous pouvez simplement multiplier les scores par -1 pour inverser les axes.</a:t>
            </a:r>
            <a:r>
              <a:rPr kumimoji="0" lang="fr-FR" altLang="en-US" sz="3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8" name="Image 7" descr="Capture d'écran 2017-10-04 17.12.05.png">
            <a:extLst>
              <a:ext uri="{FF2B5EF4-FFF2-40B4-BE49-F238E27FC236}">
                <a16:creationId xmlns:a16="http://schemas.microsoft.com/office/drawing/2014/main" id="{82C8E3E6-1347-E08B-3F1B-FBC68D28C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1064"/>
            <a:ext cx="9144000" cy="3068877"/>
          </a:xfrm>
          <a:prstGeom prst="rect">
            <a:avLst/>
          </a:prstGeom>
        </p:spPr>
      </p:pic>
    </p:spTree>
    <p:extLst>
      <p:ext uri="{BB962C8B-B14F-4D97-AF65-F5344CB8AC3E}">
        <p14:creationId xmlns:p14="http://schemas.microsoft.com/office/powerpoint/2010/main" val="1796709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3C44E990-02FD-9624-E823-0056EAB24F89}"/>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D81D91F7-70D4-9F47-9447-2A3C0EED158D}"/>
              </a:ext>
            </a:extLst>
          </p:cNvPr>
          <p:cNvSpPr txBox="1"/>
          <p:nvPr/>
        </p:nvSpPr>
        <p:spPr>
          <a:xfrm>
            <a:off x="243187" y="935182"/>
            <a:ext cx="8657626" cy="4247317"/>
          </a:xfrm>
          <a:prstGeom prst="rect">
            <a:avLst/>
          </a:prstGeom>
          <a:noFill/>
        </p:spPr>
        <p:txBody>
          <a:bodyPr wrap="none" rtlCol="0">
            <a:spAutoFit/>
          </a:bodyPr>
          <a:lstStyle/>
          <a:p>
            <a:r>
              <a:rPr lang="fr-FR" b="1" dirty="0"/>
              <a:t>Le </a:t>
            </a:r>
            <a:r>
              <a:rPr lang="fr-FR" b="1" dirty="0" err="1"/>
              <a:t>screeplot</a:t>
            </a:r>
            <a:r>
              <a:rPr lang="fr-FR" b="1" dirty="0"/>
              <a:t> (</a:t>
            </a:r>
            <a:r>
              <a:rPr lang="en-US" b="1" dirty="0" err="1"/>
              <a:t>graphique</a:t>
            </a:r>
            <a:r>
              <a:rPr lang="en-US" b="1" dirty="0"/>
              <a:t> des </a:t>
            </a:r>
            <a:r>
              <a:rPr lang="en-US" b="1" dirty="0" err="1"/>
              <a:t>éboulis</a:t>
            </a:r>
            <a:r>
              <a:rPr lang="en-US" b="1" dirty="0"/>
              <a:t>) . </a:t>
            </a:r>
            <a:r>
              <a:rPr lang="en-US" dirty="0"/>
              <a:t>En </a:t>
            </a:r>
            <a:r>
              <a:rPr lang="en-US" dirty="0" err="1"/>
              <a:t>somme</a:t>
            </a:r>
            <a:r>
              <a:rPr lang="en-US" dirty="0"/>
              <a:t>, </a:t>
            </a:r>
            <a:r>
              <a:rPr lang="en-US" dirty="0" err="1"/>
              <a:t>combien</a:t>
            </a:r>
            <a:r>
              <a:rPr lang="en-US" dirty="0"/>
              <a:t> de PCs doit on </a:t>
            </a:r>
            <a:r>
              <a:rPr lang="en-US" dirty="0" err="1"/>
              <a:t>garder</a:t>
            </a:r>
            <a:r>
              <a:rPr lang="en-US" dirty="0"/>
              <a:t>…</a:t>
            </a:r>
          </a:p>
          <a:p>
            <a:endParaRPr lang="en-US" dirty="0"/>
          </a:p>
          <a:p>
            <a:r>
              <a:rPr lang="en-US" dirty="0"/>
              <a:t>V</a:t>
            </a:r>
            <a:r>
              <a:rPr lang="fr-FR" dirty="0" err="1"/>
              <a:t>ariance</a:t>
            </a:r>
            <a:r>
              <a:rPr lang="fr-FR" dirty="0"/>
              <a:t> expliquée par chaque composante:</a:t>
            </a:r>
          </a:p>
          <a:p>
            <a:endParaRPr lang="fr-FR" dirty="0"/>
          </a:p>
          <a:p>
            <a:endParaRPr lang="fr-FR" dirty="0"/>
          </a:p>
          <a:p>
            <a:endParaRPr lang="fr-FR" dirty="0"/>
          </a:p>
          <a:p>
            <a:endParaRPr lang="en-US" dirty="0"/>
          </a:p>
          <a:p>
            <a:endParaRPr lang="en-US" dirty="0"/>
          </a:p>
          <a:p>
            <a:r>
              <a:rPr lang="en-US" dirty="0"/>
              <a:t>Part de variance </a:t>
            </a:r>
            <a:r>
              <a:rPr lang="en-US" dirty="0" err="1"/>
              <a:t>expliquée</a:t>
            </a:r>
            <a:r>
              <a:rPr lang="en-US" dirty="0"/>
              <a:t>:</a:t>
            </a:r>
          </a:p>
          <a:p>
            <a:endParaRPr lang="en-US" dirty="0"/>
          </a:p>
          <a:p>
            <a:endParaRPr lang="en-US" dirty="0"/>
          </a:p>
          <a:p>
            <a:endParaRPr lang="en-US" dirty="0"/>
          </a:p>
          <a:p>
            <a:endParaRPr lang="en-US" dirty="0"/>
          </a:p>
          <a:p>
            <a:endParaRPr lang="en-US" dirty="0"/>
          </a:p>
          <a:p>
            <a:r>
              <a:rPr lang="en-US" dirty="0"/>
              <a:t>Variance </a:t>
            </a:r>
            <a:r>
              <a:rPr lang="en-US" dirty="0" err="1"/>
              <a:t>cumulée</a:t>
            </a:r>
            <a:r>
              <a:rPr lang="en-US" dirty="0"/>
              <a:t> </a:t>
            </a:r>
            <a:r>
              <a:rPr lang="en-US" dirty="0" err="1"/>
              <a:t>jusqu’à</a:t>
            </a:r>
            <a:r>
              <a:rPr lang="en-US" dirty="0"/>
              <a:t> k: </a:t>
            </a:r>
            <a:endParaRPr lang="fr-FR" dirty="0"/>
          </a:p>
        </p:txBody>
      </p:sp>
      <p:pic>
        <p:nvPicPr>
          <p:cNvPr id="7" name="Image 6">
            <a:extLst>
              <a:ext uri="{FF2B5EF4-FFF2-40B4-BE49-F238E27FC236}">
                <a16:creationId xmlns:a16="http://schemas.microsoft.com/office/drawing/2014/main" id="{83813EDB-0D5A-0949-6DB3-C722F676DAC5}"/>
              </a:ext>
            </a:extLst>
          </p:cNvPr>
          <p:cNvPicPr>
            <a:picLocks noChangeAspect="1"/>
          </p:cNvPicPr>
          <p:nvPr/>
        </p:nvPicPr>
        <p:blipFill>
          <a:blip r:embed="rId2"/>
          <a:stretch>
            <a:fillRect/>
          </a:stretch>
        </p:blipFill>
        <p:spPr>
          <a:xfrm>
            <a:off x="3370811" y="2005448"/>
            <a:ext cx="2755669" cy="630725"/>
          </a:xfrm>
          <a:prstGeom prst="rect">
            <a:avLst/>
          </a:prstGeom>
        </p:spPr>
      </p:pic>
      <p:pic>
        <p:nvPicPr>
          <p:cNvPr id="9" name="Image 8">
            <a:extLst>
              <a:ext uri="{FF2B5EF4-FFF2-40B4-BE49-F238E27FC236}">
                <a16:creationId xmlns:a16="http://schemas.microsoft.com/office/drawing/2014/main" id="{FDE33618-6CED-004C-25CD-7BB383257AE1}"/>
              </a:ext>
            </a:extLst>
          </p:cNvPr>
          <p:cNvPicPr>
            <a:picLocks noChangeAspect="1"/>
          </p:cNvPicPr>
          <p:nvPr/>
        </p:nvPicPr>
        <p:blipFill>
          <a:blip r:embed="rId3"/>
          <a:stretch>
            <a:fillRect/>
          </a:stretch>
        </p:blipFill>
        <p:spPr>
          <a:xfrm>
            <a:off x="3275215" y="3450318"/>
            <a:ext cx="3292099" cy="1259939"/>
          </a:xfrm>
          <a:prstGeom prst="rect">
            <a:avLst/>
          </a:prstGeom>
        </p:spPr>
      </p:pic>
      <p:pic>
        <p:nvPicPr>
          <p:cNvPr id="11" name="Image 10">
            <a:extLst>
              <a:ext uri="{FF2B5EF4-FFF2-40B4-BE49-F238E27FC236}">
                <a16:creationId xmlns:a16="http://schemas.microsoft.com/office/drawing/2014/main" id="{C69BF663-8F3F-C000-1288-ED32A781B5D5}"/>
              </a:ext>
            </a:extLst>
          </p:cNvPr>
          <p:cNvPicPr>
            <a:picLocks noChangeAspect="1"/>
          </p:cNvPicPr>
          <p:nvPr/>
        </p:nvPicPr>
        <p:blipFill>
          <a:blip r:embed="rId4"/>
          <a:stretch>
            <a:fillRect/>
          </a:stretch>
        </p:blipFill>
        <p:spPr>
          <a:xfrm>
            <a:off x="3224732" y="5003573"/>
            <a:ext cx="3292099" cy="1074552"/>
          </a:xfrm>
          <a:prstGeom prst="rect">
            <a:avLst/>
          </a:prstGeom>
        </p:spPr>
      </p:pic>
    </p:spTree>
    <p:extLst>
      <p:ext uri="{BB962C8B-B14F-4D97-AF65-F5344CB8AC3E}">
        <p14:creationId xmlns:p14="http://schemas.microsoft.com/office/powerpoint/2010/main" val="4144862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2435-BADD-8347-3BDE-D566608A859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A5F700D-3458-9066-6CD1-D44309A11BF2}"/>
              </a:ext>
            </a:extLst>
          </p:cNvPr>
          <p:cNvPicPr>
            <a:picLocks noChangeAspect="1"/>
          </p:cNvPicPr>
          <p:nvPr/>
        </p:nvPicPr>
        <p:blipFill>
          <a:blip r:embed="rId2"/>
          <a:stretch>
            <a:fillRect/>
          </a:stretch>
        </p:blipFill>
        <p:spPr>
          <a:xfrm>
            <a:off x="1439844" y="1118645"/>
            <a:ext cx="5982339" cy="5573100"/>
          </a:xfrm>
          <a:prstGeom prst="rect">
            <a:avLst/>
          </a:prstGeom>
        </p:spPr>
      </p:pic>
      <p:sp>
        <p:nvSpPr>
          <p:cNvPr id="4" name="Text Box 4">
            <a:extLst>
              <a:ext uri="{FF2B5EF4-FFF2-40B4-BE49-F238E27FC236}">
                <a16:creationId xmlns:a16="http://schemas.microsoft.com/office/drawing/2014/main" id="{4CA3DC63-0F27-E554-888D-549FB992A5AB}"/>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3" name="Image 2">
            <a:extLst>
              <a:ext uri="{FF2B5EF4-FFF2-40B4-BE49-F238E27FC236}">
                <a16:creationId xmlns:a16="http://schemas.microsoft.com/office/drawing/2014/main" id="{CFB6D922-8788-49A7-3A0A-A694B84EBDE0}"/>
              </a:ext>
            </a:extLst>
          </p:cNvPr>
          <p:cNvPicPr>
            <a:picLocks noChangeAspect="1"/>
          </p:cNvPicPr>
          <p:nvPr/>
        </p:nvPicPr>
        <p:blipFill>
          <a:blip r:embed="rId3"/>
          <a:stretch>
            <a:fillRect/>
          </a:stretch>
        </p:blipFill>
        <p:spPr>
          <a:xfrm>
            <a:off x="466291" y="988781"/>
            <a:ext cx="7629525" cy="333375"/>
          </a:xfrm>
          <a:prstGeom prst="rect">
            <a:avLst/>
          </a:prstGeom>
        </p:spPr>
      </p:pic>
      <p:sp>
        <p:nvSpPr>
          <p:cNvPr id="6" name="ZoneTexte 5">
            <a:extLst>
              <a:ext uri="{FF2B5EF4-FFF2-40B4-BE49-F238E27FC236}">
                <a16:creationId xmlns:a16="http://schemas.microsoft.com/office/drawing/2014/main" id="{443179EE-F331-1C99-F01E-78099DFC254F}"/>
              </a:ext>
            </a:extLst>
          </p:cNvPr>
          <p:cNvSpPr txBox="1"/>
          <p:nvPr/>
        </p:nvSpPr>
        <p:spPr>
          <a:xfrm>
            <a:off x="419793" y="619449"/>
            <a:ext cx="3200876" cy="369332"/>
          </a:xfrm>
          <a:prstGeom prst="rect">
            <a:avLst/>
          </a:prstGeom>
          <a:noFill/>
        </p:spPr>
        <p:txBody>
          <a:bodyPr wrap="none" rtlCol="0">
            <a:spAutoFit/>
          </a:bodyPr>
          <a:lstStyle/>
          <a:p>
            <a:r>
              <a:rPr lang="fr-FR" b="1" dirty="0" err="1"/>
              <a:t>Screeplot</a:t>
            </a:r>
            <a:r>
              <a:rPr lang="fr-FR" dirty="0"/>
              <a:t> des valeurs propres</a:t>
            </a:r>
          </a:p>
        </p:txBody>
      </p:sp>
      <p:sp>
        <p:nvSpPr>
          <p:cNvPr id="7" name="ZoneTexte 6">
            <a:extLst>
              <a:ext uri="{FF2B5EF4-FFF2-40B4-BE49-F238E27FC236}">
                <a16:creationId xmlns:a16="http://schemas.microsoft.com/office/drawing/2014/main" id="{2E37607F-1E2A-D1A9-BCE2-CEE764FF7DE1}"/>
              </a:ext>
            </a:extLst>
          </p:cNvPr>
          <p:cNvSpPr txBox="1"/>
          <p:nvPr/>
        </p:nvSpPr>
        <p:spPr>
          <a:xfrm>
            <a:off x="4398412" y="6322413"/>
            <a:ext cx="478016" cy="369332"/>
          </a:xfrm>
          <a:prstGeom prst="rect">
            <a:avLst/>
          </a:prstGeom>
          <a:noFill/>
        </p:spPr>
        <p:txBody>
          <a:bodyPr wrap="none" rtlCol="0">
            <a:spAutoFit/>
          </a:bodyPr>
          <a:lstStyle/>
          <a:p>
            <a:r>
              <a:rPr lang="fr-FR" dirty="0"/>
              <a:t>PC</a:t>
            </a:r>
          </a:p>
        </p:txBody>
      </p:sp>
      <p:sp>
        <p:nvSpPr>
          <p:cNvPr id="8" name="ZoneTexte 7">
            <a:extLst>
              <a:ext uri="{FF2B5EF4-FFF2-40B4-BE49-F238E27FC236}">
                <a16:creationId xmlns:a16="http://schemas.microsoft.com/office/drawing/2014/main" id="{17314B9D-F9A8-E082-F2DD-8358FE470973}"/>
              </a:ext>
            </a:extLst>
          </p:cNvPr>
          <p:cNvSpPr txBox="1"/>
          <p:nvPr/>
        </p:nvSpPr>
        <p:spPr>
          <a:xfrm>
            <a:off x="3973484" y="1820487"/>
            <a:ext cx="4639574" cy="923330"/>
          </a:xfrm>
          <a:prstGeom prst="rect">
            <a:avLst/>
          </a:prstGeom>
          <a:noFill/>
        </p:spPr>
        <p:txBody>
          <a:bodyPr wrap="square" rtlCol="0">
            <a:spAutoFit/>
          </a:bodyPr>
          <a:lstStyle/>
          <a:p>
            <a:r>
              <a:rPr lang="fr-FR" dirty="0"/>
              <a:t>Les </a:t>
            </a:r>
            <a:r>
              <a:rPr lang="fr-FR" b="1" dirty="0"/>
              <a:t>premières composantes expliquent beaucoup</a:t>
            </a:r>
            <a:r>
              <a:rPr lang="fr-FR" dirty="0"/>
              <a:t>, puis les suivantes de moins en moins, jusqu’à presque rien</a:t>
            </a:r>
          </a:p>
        </p:txBody>
      </p:sp>
    </p:spTree>
    <p:extLst>
      <p:ext uri="{BB962C8B-B14F-4D97-AF65-F5344CB8AC3E}">
        <p14:creationId xmlns:p14="http://schemas.microsoft.com/office/powerpoint/2010/main" val="3308408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45A2254-F7AC-DD0A-4E59-96FCE66BF312}"/>
              </a:ext>
            </a:extLst>
          </p:cNvPr>
          <p:cNvPicPr>
            <a:picLocks noChangeAspect="1"/>
          </p:cNvPicPr>
          <p:nvPr/>
        </p:nvPicPr>
        <p:blipFill>
          <a:blip r:embed="rId2"/>
          <a:stretch>
            <a:fillRect/>
          </a:stretch>
        </p:blipFill>
        <p:spPr>
          <a:xfrm>
            <a:off x="1768198" y="2435501"/>
            <a:ext cx="4453879" cy="4149199"/>
          </a:xfrm>
          <a:prstGeom prst="rect">
            <a:avLst/>
          </a:prstGeom>
        </p:spPr>
      </p:pic>
      <p:sp>
        <p:nvSpPr>
          <p:cNvPr id="4" name="Text Box 4">
            <a:extLst>
              <a:ext uri="{FF2B5EF4-FFF2-40B4-BE49-F238E27FC236}">
                <a16:creationId xmlns:a16="http://schemas.microsoft.com/office/drawing/2014/main" id="{8AB35088-ED39-9EA6-9805-EF4734485CDB}"/>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Rectangle 1">
            <a:extLst>
              <a:ext uri="{FF2B5EF4-FFF2-40B4-BE49-F238E27FC236}">
                <a16:creationId xmlns:a16="http://schemas.microsoft.com/office/drawing/2014/main" id="{0FC8822B-7BCF-262A-8628-0E2D17A7D080}"/>
              </a:ext>
            </a:extLst>
          </p:cNvPr>
          <p:cNvSpPr>
            <a:spLocks noChangeArrowheads="1"/>
          </p:cNvSpPr>
          <p:nvPr/>
        </p:nvSpPr>
        <p:spPr bwMode="auto">
          <a:xfrm>
            <a:off x="465513" y="2001645"/>
            <a:ext cx="7946967"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00FF"/>
                </a:solidFill>
                <a:effectLst/>
                <a:latin typeface="Lucida Console" panose="020B0609040504020204" pitchFamily="49" charset="0"/>
              </a:rPr>
              <a:t>barplot</a:t>
            </a:r>
            <a:r>
              <a:rPr kumimoji="0" lang="en-US" altLang="en-US" sz="1200" b="0" i="0" u="none" strike="noStrike" cap="none" normalizeH="0" baseline="0" dirty="0">
                <a:ln>
                  <a:noFill/>
                </a:ln>
                <a:solidFill>
                  <a:srgbClr val="0000FF"/>
                </a:solidFill>
                <a:effectLst/>
                <a:latin typeface="Lucida Console" panose="020B0609040504020204" pitchFamily="49" charset="0"/>
              </a:rPr>
              <a:t>(100*</a:t>
            </a:r>
            <a:r>
              <a:rPr kumimoji="0" lang="en-US" altLang="en-US" sz="1200" b="0" i="0" u="none" strike="noStrike" cap="none" normalizeH="0" baseline="0" dirty="0" err="1">
                <a:ln>
                  <a:noFill/>
                </a:ln>
                <a:solidFill>
                  <a:srgbClr val="0000FF"/>
                </a:solidFill>
                <a:effectLst/>
                <a:latin typeface="Lucida Console" panose="020B0609040504020204" pitchFamily="49" charset="0"/>
              </a:rPr>
              <a:t>eig$values</a:t>
            </a:r>
            <a:r>
              <a:rPr kumimoji="0" lang="en-US" altLang="en-US" sz="1200" b="0" i="0" u="none" strike="noStrike" cap="none" normalizeH="0" baseline="0" dirty="0">
                <a:ln>
                  <a:noFill/>
                </a:ln>
                <a:solidFill>
                  <a:srgbClr val="0000FF"/>
                </a:solidFill>
                <a:effectLst/>
                <a:latin typeface="Lucida Console" panose="020B0609040504020204" pitchFamily="49" charset="0"/>
              </a:rPr>
              <a:t>/sum(</a:t>
            </a:r>
            <a:r>
              <a:rPr kumimoji="0" lang="en-US" altLang="en-US" sz="1200" b="0" i="0" u="none" strike="noStrike" cap="none" normalizeH="0" baseline="0" dirty="0" err="1">
                <a:ln>
                  <a:noFill/>
                </a:ln>
                <a:solidFill>
                  <a:srgbClr val="0000FF"/>
                </a:solidFill>
                <a:effectLst/>
                <a:latin typeface="Lucida Console" panose="020B0609040504020204" pitchFamily="49" charset="0"/>
              </a:rPr>
              <a:t>eig$values</a:t>
            </a:r>
            <a:r>
              <a:rPr kumimoji="0" lang="en-US" altLang="en-US" sz="1200" b="0" i="0" u="none" strike="noStrike" cap="none" normalizeH="0" baseline="0" dirty="0">
                <a:ln>
                  <a:noFill/>
                </a:ln>
                <a:solidFill>
                  <a:srgbClr val="0000FF"/>
                </a:solidFill>
                <a:effectLst/>
                <a:latin typeface="Lucida Console" panose="020B0609040504020204" pitchFamily="49" charset="0"/>
              </a:rPr>
              <a:t>), </a:t>
            </a:r>
            <a:r>
              <a:rPr kumimoji="0" lang="en-US" altLang="en-US" sz="1200" b="0" i="0" u="none" strike="noStrike" cap="none" normalizeH="0" baseline="0" dirty="0" err="1">
                <a:ln>
                  <a:noFill/>
                </a:ln>
                <a:solidFill>
                  <a:srgbClr val="0000FF"/>
                </a:solidFill>
                <a:effectLst/>
                <a:latin typeface="Lucida Console" panose="020B0609040504020204" pitchFamily="49" charset="0"/>
              </a:rPr>
              <a:t>names.arg</a:t>
            </a:r>
            <a:r>
              <a:rPr kumimoji="0" lang="en-US" altLang="en-US" sz="1200" b="0" i="0" u="none" strike="noStrike" cap="none" normalizeH="0" baseline="0" dirty="0">
                <a:ln>
                  <a:noFill/>
                </a:ln>
                <a:solidFill>
                  <a:srgbClr val="0000FF"/>
                </a:solidFill>
                <a:effectLst/>
                <a:latin typeface="Lucida Console" panose="020B0609040504020204" pitchFamily="49" charset="0"/>
              </a:rPr>
              <a:t> = 1:13, </a:t>
            </a:r>
            <a:r>
              <a:rPr kumimoji="0" lang="en-US" altLang="en-US" sz="1200" b="0" i="0" u="none" strike="noStrike" cap="none" normalizeH="0" baseline="0" dirty="0" err="1">
                <a:ln>
                  <a:noFill/>
                </a:ln>
                <a:solidFill>
                  <a:srgbClr val="0000FF"/>
                </a:solidFill>
                <a:effectLst/>
                <a:latin typeface="Lucida Console" panose="020B0609040504020204" pitchFamily="49" charset="0"/>
              </a:rPr>
              <a:t>ylab</a:t>
            </a:r>
            <a:r>
              <a:rPr kumimoji="0" lang="en-US" altLang="en-US" sz="1200" b="0" i="0" u="none" strike="noStrike" cap="none" normalizeH="0" baseline="0" dirty="0">
                <a:ln>
                  <a:noFill/>
                </a:ln>
                <a:solidFill>
                  <a:srgbClr val="0000FF"/>
                </a:solidFill>
                <a:effectLst/>
                <a:latin typeface="Lucida Console" panose="020B0609040504020204" pitchFamily="49" charset="0"/>
              </a:rPr>
              <a:t> = '%var </a:t>
            </a:r>
            <a:r>
              <a:rPr kumimoji="0" lang="en-US" altLang="en-US" sz="1200" b="0" i="0" u="none" strike="noStrike" cap="none" normalizeH="0" baseline="0" dirty="0" err="1">
                <a:ln>
                  <a:noFill/>
                </a:ln>
                <a:solidFill>
                  <a:srgbClr val="0000FF"/>
                </a:solidFill>
                <a:effectLst/>
                <a:latin typeface="Lucida Console" panose="020B0609040504020204" pitchFamily="49" charset="0"/>
              </a:rPr>
              <a:t>totale</a:t>
            </a:r>
            <a:r>
              <a:rPr kumimoji="0" lang="en-US" altLang="en-US" sz="1200" b="0" i="0" u="none" strike="noStrike" cap="none" normalizeH="0" baseline="0" dirty="0">
                <a:ln>
                  <a:noFill/>
                </a:ln>
                <a:solidFill>
                  <a:srgbClr val="0000FF"/>
                </a:solidFill>
                <a:effectLst/>
                <a:latin typeface="Lucida Console" panose="020B0609040504020204" pitchFamily="49" charset="0"/>
              </a:rPr>
              <a:t>')</a:t>
            </a:r>
            <a:r>
              <a:rPr kumimoji="0" lang="en-US" altLang="en-US" sz="3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2B8AE5CF-8EF6-3B0F-7157-CCF601A19008}"/>
              </a:ext>
            </a:extLst>
          </p:cNvPr>
          <p:cNvSpPr txBox="1"/>
          <p:nvPr/>
        </p:nvSpPr>
        <p:spPr>
          <a:xfrm>
            <a:off x="375398" y="516837"/>
            <a:ext cx="5640006" cy="369332"/>
          </a:xfrm>
          <a:prstGeom prst="rect">
            <a:avLst/>
          </a:prstGeom>
          <a:noFill/>
        </p:spPr>
        <p:txBody>
          <a:bodyPr wrap="none" rtlCol="0">
            <a:spAutoFit/>
          </a:bodyPr>
          <a:lstStyle/>
          <a:p>
            <a:r>
              <a:rPr lang="fr-FR" b="1" dirty="0" err="1"/>
              <a:t>Screeplot</a:t>
            </a:r>
            <a:r>
              <a:rPr lang="fr-FR" dirty="0"/>
              <a:t> avec % de variance exprimée par chaque PC</a:t>
            </a:r>
          </a:p>
        </p:txBody>
      </p:sp>
      <p:sp>
        <p:nvSpPr>
          <p:cNvPr id="10" name="ZoneTexte 9">
            <a:extLst>
              <a:ext uri="{FF2B5EF4-FFF2-40B4-BE49-F238E27FC236}">
                <a16:creationId xmlns:a16="http://schemas.microsoft.com/office/drawing/2014/main" id="{FBFDD7E9-E162-D651-56E9-BB7EEF6BDB87}"/>
              </a:ext>
            </a:extLst>
          </p:cNvPr>
          <p:cNvSpPr txBox="1"/>
          <p:nvPr/>
        </p:nvSpPr>
        <p:spPr>
          <a:xfrm>
            <a:off x="3896926" y="6341163"/>
            <a:ext cx="478016" cy="369332"/>
          </a:xfrm>
          <a:prstGeom prst="rect">
            <a:avLst/>
          </a:prstGeom>
          <a:noFill/>
        </p:spPr>
        <p:txBody>
          <a:bodyPr wrap="none" rtlCol="0">
            <a:spAutoFit/>
          </a:bodyPr>
          <a:lstStyle/>
          <a:p>
            <a:r>
              <a:rPr lang="fr-FR" dirty="0"/>
              <a:t>PC</a:t>
            </a:r>
          </a:p>
        </p:txBody>
      </p:sp>
      <p:pic>
        <p:nvPicPr>
          <p:cNvPr id="12" name="Image 11">
            <a:extLst>
              <a:ext uri="{FF2B5EF4-FFF2-40B4-BE49-F238E27FC236}">
                <a16:creationId xmlns:a16="http://schemas.microsoft.com/office/drawing/2014/main" id="{4E6723A3-E826-3606-7FD4-CE9E7834845D}"/>
              </a:ext>
            </a:extLst>
          </p:cNvPr>
          <p:cNvPicPr>
            <a:picLocks noChangeAspect="1"/>
          </p:cNvPicPr>
          <p:nvPr/>
        </p:nvPicPr>
        <p:blipFill>
          <a:blip r:embed="rId3"/>
          <a:stretch>
            <a:fillRect/>
          </a:stretch>
        </p:blipFill>
        <p:spPr>
          <a:xfrm>
            <a:off x="375398" y="1107879"/>
            <a:ext cx="8411155" cy="339886"/>
          </a:xfrm>
          <a:prstGeom prst="rect">
            <a:avLst/>
          </a:prstGeom>
        </p:spPr>
      </p:pic>
      <p:cxnSp>
        <p:nvCxnSpPr>
          <p:cNvPr id="14" name="Connecteur droit avec flèche 13">
            <a:extLst>
              <a:ext uri="{FF2B5EF4-FFF2-40B4-BE49-F238E27FC236}">
                <a16:creationId xmlns:a16="http://schemas.microsoft.com/office/drawing/2014/main" id="{F003447D-B482-908B-A6D3-40910D8E1C46}"/>
              </a:ext>
            </a:extLst>
          </p:cNvPr>
          <p:cNvCxnSpPr/>
          <p:nvPr/>
        </p:nvCxnSpPr>
        <p:spPr>
          <a:xfrm flipH="1">
            <a:off x="3154680" y="4638502"/>
            <a:ext cx="706582" cy="6899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DFFEBC22-FDDC-DEA1-3333-28AC19A01186}"/>
              </a:ext>
            </a:extLst>
          </p:cNvPr>
          <p:cNvSpPr txBox="1"/>
          <p:nvPr/>
        </p:nvSpPr>
        <p:spPr>
          <a:xfrm>
            <a:off x="5054140" y="2934393"/>
            <a:ext cx="3537908" cy="1477328"/>
          </a:xfrm>
          <a:prstGeom prst="rect">
            <a:avLst/>
          </a:prstGeom>
          <a:noFill/>
        </p:spPr>
        <p:txBody>
          <a:bodyPr wrap="square" rtlCol="0">
            <a:spAutoFit/>
          </a:bodyPr>
          <a:lstStyle/>
          <a:p>
            <a:r>
              <a:rPr lang="fr-FR" dirty="0"/>
              <a:t>On garde les composantes </a:t>
            </a:r>
            <a:r>
              <a:rPr lang="fr-FR" b="1" dirty="0"/>
              <a:t>avant le coude (cassure de pente, </a:t>
            </a:r>
            <a:r>
              <a:rPr lang="fr-FR" b="1" dirty="0" err="1"/>
              <a:t>elbow</a:t>
            </a:r>
            <a:r>
              <a:rPr lang="fr-FR" b="1" dirty="0"/>
              <a:t>)… </a:t>
            </a:r>
            <a:r>
              <a:rPr lang="fr-FR" dirty="0"/>
              <a:t>ou celles nécessaires pour dépasser un seuil (80–90 %)</a:t>
            </a:r>
          </a:p>
          <a:p>
            <a:endParaRPr lang="fr-FR" dirty="0"/>
          </a:p>
        </p:txBody>
      </p:sp>
    </p:spTree>
    <p:extLst>
      <p:ext uri="{BB962C8B-B14F-4D97-AF65-F5344CB8AC3E}">
        <p14:creationId xmlns:p14="http://schemas.microsoft.com/office/powerpoint/2010/main" val="1453138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3D1C06C-B7FA-BDAD-C4F1-8C8B6635C7F2}"/>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0F266210-B7AD-1005-1067-0444B94D94AB}"/>
              </a:ext>
            </a:extLst>
          </p:cNvPr>
          <p:cNvPicPr>
            <a:picLocks noChangeAspect="1"/>
          </p:cNvPicPr>
          <p:nvPr/>
        </p:nvPicPr>
        <p:blipFill>
          <a:blip r:embed="rId2"/>
          <a:stretch>
            <a:fillRect/>
          </a:stretch>
        </p:blipFill>
        <p:spPr>
          <a:xfrm>
            <a:off x="245225" y="1217649"/>
            <a:ext cx="8113222" cy="162264"/>
          </a:xfrm>
          <a:prstGeom prst="rect">
            <a:avLst/>
          </a:prstGeom>
        </p:spPr>
      </p:pic>
      <p:sp>
        <p:nvSpPr>
          <p:cNvPr id="7" name="ZoneTexte 6">
            <a:extLst>
              <a:ext uri="{FF2B5EF4-FFF2-40B4-BE49-F238E27FC236}">
                <a16:creationId xmlns:a16="http://schemas.microsoft.com/office/drawing/2014/main" id="{B72346D5-601D-25A9-310B-2A34EB54625B}"/>
              </a:ext>
            </a:extLst>
          </p:cNvPr>
          <p:cNvSpPr txBox="1"/>
          <p:nvPr/>
        </p:nvSpPr>
        <p:spPr>
          <a:xfrm>
            <a:off x="191192" y="752302"/>
            <a:ext cx="5068824" cy="369332"/>
          </a:xfrm>
          <a:prstGeom prst="rect">
            <a:avLst/>
          </a:prstGeom>
          <a:noFill/>
        </p:spPr>
        <p:txBody>
          <a:bodyPr wrap="none" rtlCol="0">
            <a:spAutoFit/>
          </a:bodyPr>
          <a:lstStyle/>
          <a:p>
            <a:r>
              <a:rPr lang="fr-FR" dirty="0"/>
              <a:t>Pourcentage de variance exprimée jusqu’au PC </a:t>
            </a:r>
            <a:r>
              <a:rPr lang="fr-FR" i="1" dirty="0"/>
              <a:t>k</a:t>
            </a:r>
            <a:r>
              <a:rPr lang="fr-FR" dirty="0"/>
              <a:t>.</a:t>
            </a:r>
          </a:p>
        </p:txBody>
      </p:sp>
      <p:pic>
        <p:nvPicPr>
          <p:cNvPr id="8" name="Image 7">
            <a:extLst>
              <a:ext uri="{FF2B5EF4-FFF2-40B4-BE49-F238E27FC236}">
                <a16:creationId xmlns:a16="http://schemas.microsoft.com/office/drawing/2014/main" id="{6F2AB7BF-8BC3-8B41-45AC-3E096CE2404B}"/>
              </a:ext>
            </a:extLst>
          </p:cNvPr>
          <p:cNvPicPr>
            <a:picLocks noChangeAspect="1"/>
          </p:cNvPicPr>
          <p:nvPr/>
        </p:nvPicPr>
        <p:blipFill>
          <a:blip r:embed="rId3"/>
          <a:stretch>
            <a:fillRect/>
          </a:stretch>
        </p:blipFill>
        <p:spPr>
          <a:xfrm>
            <a:off x="338408" y="1600034"/>
            <a:ext cx="5469885" cy="5095702"/>
          </a:xfrm>
          <a:prstGeom prst="rect">
            <a:avLst/>
          </a:prstGeom>
        </p:spPr>
      </p:pic>
      <p:sp>
        <p:nvSpPr>
          <p:cNvPr id="9" name="ZoneTexte 8">
            <a:extLst>
              <a:ext uri="{FF2B5EF4-FFF2-40B4-BE49-F238E27FC236}">
                <a16:creationId xmlns:a16="http://schemas.microsoft.com/office/drawing/2014/main" id="{6F5F9BC5-1E7E-9741-B006-E9A2BB409FAB}"/>
              </a:ext>
            </a:extLst>
          </p:cNvPr>
          <p:cNvSpPr txBox="1"/>
          <p:nvPr/>
        </p:nvSpPr>
        <p:spPr>
          <a:xfrm>
            <a:off x="5919256" y="2228229"/>
            <a:ext cx="2480755" cy="3385542"/>
          </a:xfrm>
          <a:prstGeom prst="rect">
            <a:avLst/>
          </a:prstGeom>
          <a:noFill/>
        </p:spPr>
        <p:txBody>
          <a:bodyPr wrap="square" rtlCol="0">
            <a:spAutoFit/>
          </a:bodyPr>
          <a:lstStyle/>
          <a:p>
            <a:r>
              <a:rPr lang="fr-FR" b="1" dirty="0"/>
              <a:t>En somme:</a:t>
            </a:r>
          </a:p>
          <a:p>
            <a:endParaRPr lang="fr-FR" dirty="0"/>
          </a:p>
          <a:p>
            <a:r>
              <a:rPr lang="fr-FR" sz="1600" dirty="0"/>
              <a:t>Si on veut visualiser les vins → PC1 et PC2 suffisent. On garde l’essentiel de la structure (env. 55%).</a:t>
            </a:r>
          </a:p>
          <a:p>
            <a:endParaRPr lang="fr-FR" sz="1600" dirty="0"/>
          </a:p>
          <a:p>
            <a:r>
              <a:rPr lang="fr-FR" sz="1600" dirty="0"/>
              <a:t>Si on veut reconstruire les données avec une bonne précision → il faut plus d’axes (≈ 6-7 ou plus). </a:t>
            </a:r>
          </a:p>
          <a:p>
            <a:endParaRPr lang="fr-FR" dirty="0"/>
          </a:p>
        </p:txBody>
      </p:sp>
      <p:cxnSp>
        <p:nvCxnSpPr>
          <p:cNvPr id="11" name="Connecteur droit avec flèche 10">
            <a:extLst>
              <a:ext uri="{FF2B5EF4-FFF2-40B4-BE49-F238E27FC236}">
                <a16:creationId xmlns:a16="http://schemas.microsoft.com/office/drawing/2014/main" id="{412EE14E-A2D3-8ABD-300F-A64A31C7E255}"/>
              </a:ext>
            </a:extLst>
          </p:cNvPr>
          <p:cNvCxnSpPr/>
          <p:nvPr/>
        </p:nvCxnSpPr>
        <p:spPr>
          <a:xfrm>
            <a:off x="1442258" y="3241964"/>
            <a:ext cx="0" cy="5320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Connecteur droit 12">
            <a:extLst>
              <a:ext uri="{FF2B5EF4-FFF2-40B4-BE49-F238E27FC236}">
                <a16:creationId xmlns:a16="http://schemas.microsoft.com/office/drawing/2014/main" id="{4AFB04DA-C71F-F754-F6F8-B69464EB76A3}"/>
              </a:ext>
            </a:extLst>
          </p:cNvPr>
          <p:cNvCxnSpPr/>
          <p:nvPr/>
        </p:nvCxnSpPr>
        <p:spPr>
          <a:xfrm>
            <a:off x="743989" y="2431473"/>
            <a:ext cx="4688378"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CB02C56C-1358-B879-9E62-CB91F6BE7C9E}"/>
              </a:ext>
            </a:extLst>
          </p:cNvPr>
          <p:cNvSpPr txBox="1"/>
          <p:nvPr/>
        </p:nvSpPr>
        <p:spPr>
          <a:xfrm>
            <a:off x="743989" y="2872632"/>
            <a:ext cx="1286250" cy="369332"/>
          </a:xfrm>
          <a:prstGeom prst="rect">
            <a:avLst/>
          </a:prstGeom>
          <a:noFill/>
        </p:spPr>
        <p:txBody>
          <a:bodyPr wrap="none" rtlCol="0">
            <a:spAutoFit/>
          </a:bodyPr>
          <a:lstStyle/>
          <a:p>
            <a:r>
              <a:rPr lang="fr-FR" dirty="0"/>
              <a:t>Avec 2 </a:t>
            </a:r>
            <a:r>
              <a:rPr lang="fr-FR" dirty="0" err="1"/>
              <a:t>PCs</a:t>
            </a:r>
            <a:endParaRPr lang="fr-FR" dirty="0"/>
          </a:p>
        </p:txBody>
      </p:sp>
    </p:spTree>
    <p:extLst>
      <p:ext uri="{BB962C8B-B14F-4D97-AF65-F5344CB8AC3E}">
        <p14:creationId xmlns:p14="http://schemas.microsoft.com/office/powerpoint/2010/main" val="314538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566964-93D0-BE36-152A-2DF75DD993F7}"/>
              </a:ext>
            </a:extLst>
          </p:cNvPr>
          <p:cNvPicPr>
            <a:picLocks noChangeAspect="1"/>
          </p:cNvPicPr>
          <p:nvPr/>
        </p:nvPicPr>
        <p:blipFill>
          <a:blip r:embed="rId2"/>
          <a:stretch>
            <a:fillRect/>
          </a:stretch>
        </p:blipFill>
        <p:spPr>
          <a:xfrm>
            <a:off x="2397013" y="1185180"/>
            <a:ext cx="4349973" cy="4052400"/>
          </a:xfrm>
          <a:prstGeom prst="rect">
            <a:avLst/>
          </a:prstGeom>
        </p:spPr>
      </p:pic>
      <p:sp>
        <p:nvSpPr>
          <p:cNvPr id="5" name="ZoneTexte 4">
            <a:extLst>
              <a:ext uri="{FF2B5EF4-FFF2-40B4-BE49-F238E27FC236}">
                <a16:creationId xmlns:a16="http://schemas.microsoft.com/office/drawing/2014/main" id="{B6451C8D-4401-1ED5-9368-40050D27C1E2}"/>
              </a:ext>
            </a:extLst>
          </p:cNvPr>
          <p:cNvSpPr txBox="1"/>
          <p:nvPr/>
        </p:nvSpPr>
        <p:spPr>
          <a:xfrm>
            <a:off x="4360454" y="5245154"/>
            <a:ext cx="1455848" cy="369332"/>
          </a:xfrm>
          <a:prstGeom prst="rect">
            <a:avLst/>
          </a:prstGeom>
          <a:noFill/>
        </p:spPr>
        <p:txBody>
          <a:bodyPr wrap="none" rtlCol="0">
            <a:spAutoFit/>
          </a:bodyPr>
          <a:lstStyle/>
          <a:p>
            <a:r>
              <a:rPr lang="fr-FR" dirty="0"/>
              <a:t>PC1 (36,2%) </a:t>
            </a:r>
          </a:p>
        </p:txBody>
      </p:sp>
      <p:sp>
        <p:nvSpPr>
          <p:cNvPr id="6" name="ZoneTexte 5">
            <a:extLst>
              <a:ext uri="{FF2B5EF4-FFF2-40B4-BE49-F238E27FC236}">
                <a16:creationId xmlns:a16="http://schemas.microsoft.com/office/drawing/2014/main" id="{69C2EF8B-229E-49B5-F41C-CB7C773F4C2B}"/>
              </a:ext>
            </a:extLst>
          </p:cNvPr>
          <p:cNvSpPr txBox="1"/>
          <p:nvPr/>
        </p:nvSpPr>
        <p:spPr>
          <a:xfrm rot="16200000">
            <a:off x="1465874" y="3026713"/>
            <a:ext cx="1409360" cy="369332"/>
          </a:xfrm>
          <a:prstGeom prst="rect">
            <a:avLst/>
          </a:prstGeom>
          <a:noFill/>
        </p:spPr>
        <p:txBody>
          <a:bodyPr wrap="none" rtlCol="0">
            <a:spAutoFit/>
          </a:bodyPr>
          <a:lstStyle/>
          <a:p>
            <a:r>
              <a:rPr lang="fr-FR" dirty="0"/>
              <a:t>PC2 (19,2%)</a:t>
            </a:r>
          </a:p>
        </p:txBody>
      </p:sp>
      <p:cxnSp>
        <p:nvCxnSpPr>
          <p:cNvPr id="7" name="Connecteur droit 6">
            <a:extLst>
              <a:ext uri="{FF2B5EF4-FFF2-40B4-BE49-F238E27FC236}">
                <a16:creationId xmlns:a16="http://schemas.microsoft.com/office/drawing/2014/main" id="{784984E9-0B02-89AE-CC06-1CB7369D43E2}"/>
              </a:ext>
            </a:extLst>
          </p:cNvPr>
          <p:cNvCxnSpPr/>
          <p:nvPr/>
        </p:nvCxnSpPr>
        <p:spPr>
          <a:xfrm flipV="1">
            <a:off x="4661178" y="1537853"/>
            <a:ext cx="0" cy="3266902"/>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EBB046C6-7780-51B2-B5FD-724DF2A950C7}"/>
              </a:ext>
            </a:extLst>
          </p:cNvPr>
          <p:cNvCxnSpPr/>
          <p:nvPr/>
        </p:nvCxnSpPr>
        <p:spPr>
          <a:xfrm>
            <a:off x="2682757" y="3248784"/>
            <a:ext cx="3766872"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3AE28BA7-649E-C92D-09C9-7D91BAC85133}"/>
              </a:ext>
            </a:extLst>
          </p:cNvPr>
          <p:cNvSpPr/>
          <p:nvPr/>
        </p:nvSpPr>
        <p:spPr>
          <a:xfrm>
            <a:off x="2397013" y="2813858"/>
            <a:ext cx="134210" cy="656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0AAADFD-E72F-64A1-84A1-5FCC643EECB6}"/>
              </a:ext>
            </a:extLst>
          </p:cNvPr>
          <p:cNvSpPr/>
          <p:nvPr/>
        </p:nvSpPr>
        <p:spPr>
          <a:xfrm rot="5400000">
            <a:off x="4685784" y="4825338"/>
            <a:ext cx="134210" cy="656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 Box 4">
            <a:extLst>
              <a:ext uri="{FF2B5EF4-FFF2-40B4-BE49-F238E27FC236}">
                <a16:creationId xmlns:a16="http://schemas.microsoft.com/office/drawing/2014/main" id="{99FFCC6B-3918-4BDB-530E-934C2ADB4852}"/>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12" name="ZoneTexte 11">
            <a:extLst>
              <a:ext uri="{FF2B5EF4-FFF2-40B4-BE49-F238E27FC236}">
                <a16:creationId xmlns:a16="http://schemas.microsoft.com/office/drawing/2014/main" id="{5531E5AF-C95A-4678-A29D-A90FF30B7EFB}"/>
              </a:ext>
            </a:extLst>
          </p:cNvPr>
          <p:cNvSpPr txBox="1"/>
          <p:nvPr/>
        </p:nvSpPr>
        <p:spPr>
          <a:xfrm>
            <a:off x="440575" y="862175"/>
            <a:ext cx="8369407" cy="369332"/>
          </a:xfrm>
          <a:prstGeom prst="rect">
            <a:avLst/>
          </a:prstGeom>
          <a:noFill/>
        </p:spPr>
        <p:txBody>
          <a:bodyPr wrap="none" rtlCol="0">
            <a:spAutoFit/>
          </a:bodyPr>
          <a:lstStyle/>
          <a:p>
            <a:r>
              <a:rPr lang="fr-FR" dirty="0"/>
              <a:t>Les pourcentages de variance totale exprimés par les PC sont reportés sur les axes.</a:t>
            </a:r>
          </a:p>
        </p:txBody>
      </p:sp>
    </p:spTree>
    <p:extLst>
      <p:ext uri="{BB962C8B-B14F-4D97-AF65-F5344CB8AC3E}">
        <p14:creationId xmlns:p14="http://schemas.microsoft.com/office/powerpoint/2010/main" val="538028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1A198D43-84ED-61EC-A352-A932C3B5D148}"/>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E1F127F8-DD2C-92B1-4342-7DDC13D22980}"/>
              </a:ext>
            </a:extLst>
          </p:cNvPr>
          <p:cNvSpPr txBox="1"/>
          <p:nvPr/>
        </p:nvSpPr>
        <p:spPr>
          <a:xfrm>
            <a:off x="519545" y="1508760"/>
            <a:ext cx="7406640" cy="3693319"/>
          </a:xfrm>
          <a:prstGeom prst="rect">
            <a:avLst/>
          </a:prstGeom>
          <a:noFill/>
        </p:spPr>
        <p:txBody>
          <a:bodyPr wrap="square" rtlCol="0">
            <a:spAutoFit/>
          </a:bodyPr>
          <a:lstStyle/>
          <a:p>
            <a:r>
              <a:rPr lang="fr-FR" b="1" dirty="0"/>
              <a:t>Les variables</a:t>
            </a:r>
            <a:r>
              <a:rPr lang="fr-FR" dirty="0"/>
              <a:t> → projetées dans le </a:t>
            </a:r>
            <a:r>
              <a:rPr lang="fr-FR" b="1" dirty="0"/>
              <a:t>cercle des corrélations</a:t>
            </a:r>
            <a:r>
              <a:rPr lang="fr-FR" dirty="0"/>
              <a:t>, pour voir leur relation avec les axes principaux.</a:t>
            </a:r>
          </a:p>
          <a:p>
            <a:endParaRPr lang="fr-FR" dirty="0"/>
          </a:p>
          <a:p>
            <a:r>
              <a:rPr lang="en-US" b="1" dirty="0" err="1"/>
              <a:t>Formule</a:t>
            </a:r>
            <a:r>
              <a:rPr lang="en-US" b="1" dirty="0"/>
              <a:t> pour les variables</a:t>
            </a:r>
          </a:p>
          <a:p>
            <a:endParaRPr lang="en-US" b="1" dirty="0"/>
          </a:p>
          <a:p>
            <a:r>
              <a:rPr lang="en-US" dirty="0" err="1"/>
              <a:t>Soit</a:t>
            </a:r>
            <a:r>
              <a:rPr lang="en-US" dirty="0"/>
              <a:t> :</a:t>
            </a:r>
          </a:p>
          <a:p>
            <a:r>
              <a:rPr lang="fr-FR" b="1" dirty="0" err="1"/>
              <a:t>X</a:t>
            </a:r>
            <a:r>
              <a:rPr lang="fr-FR" baseline="-25000" dirty="0" err="1"/>
              <a:t>c</a:t>
            </a:r>
            <a:r>
              <a:rPr lang="fr-FR" baseline="-25000" dirty="0"/>
              <a:t> </a:t>
            </a:r>
            <a:r>
              <a:rPr lang="fr-FR" dirty="0"/>
              <a:t>​ = données centrées ou centrées réduites (n × p)</a:t>
            </a:r>
          </a:p>
          <a:p>
            <a:r>
              <a:rPr lang="fr-FR" b="1" dirty="0"/>
              <a:t>Z</a:t>
            </a:r>
            <a:r>
              <a:rPr lang="fr-FR" dirty="0"/>
              <a:t> = scores (n × k)</a:t>
            </a:r>
          </a:p>
          <a:p>
            <a:r>
              <a:rPr lang="fr-FR" b="1" dirty="0">
                <a:latin typeface="Symbol" panose="05050102010706020507" pitchFamily="18" charset="2"/>
              </a:rPr>
              <a:t>l</a:t>
            </a:r>
            <a:r>
              <a:rPr lang="fr-FR" baseline="-25000" dirty="0"/>
              <a:t>m</a:t>
            </a:r>
            <a:r>
              <a:rPr lang="fr-FR" dirty="0"/>
              <a:t> = valeur propre associée à </a:t>
            </a:r>
            <a:r>
              <a:rPr lang="fr-FR" dirty="0" err="1"/>
              <a:t>PC</a:t>
            </a:r>
            <a:r>
              <a:rPr lang="fr-FR" baseline="-25000" dirty="0" err="1"/>
              <a:t>m</a:t>
            </a:r>
            <a:endParaRPr lang="fr-FR" baseline="-25000" dirty="0"/>
          </a:p>
          <a:p>
            <a:r>
              <a:rPr lang="fr-FR" dirty="0" err="1"/>
              <a:t>v</a:t>
            </a:r>
            <a:r>
              <a:rPr lang="fr-FR" baseline="-25000" dirty="0" err="1"/>
              <a:t>m</a:t>
            </a:r>
            <a:r>
              <a:rPr lang="fr-FR" dirty="0"/>
              <a:t>​ = vecteur propre associé à </a:t>
            </a:r>
            <a:r>
              <a:rPr lang="fr-FR" dirty="0" err="1"/>
              <a:t>PC</a:t>
            </a:r>
            <a:r>
              <a:rPr lang="fr-FR" baseline="-25000" dirty="0" err="1"/>
              <a:t>m</a:t>
            </a:r>
            <a:endParaRPr lang="fr-FR" baseline="-25000" dirty="0"/>
          </a:p>
          <a:p>
            <a:endParaRPr lang="fr-FR" dirty="0"/>
          </a:p>
          <a:p>
            <a:r>
              <a:rPr lang="fr-FR" dirty="0"/>
              <a:t>La </a:t>
            </a:r>
            <a:r>
              <a:rPr lang="fr-FR" b="1" dirty="0"/>
              <a:t>corrélation</a:t>
            </a:r>
            <a:r>
              <a:rPr lang="fr-FR" dirty="0"/>
              <a:t> entre une variable </a:t>
            </a:r>
            <a:r>
              <a:rPr lang="fr-FR" b="1" dirty="0" err="1"/>
              <a:t>X</a:t>
            </a:r>
            <a:r>
              <a:rPr lang="fr-FR" baseline="-25000" dirty="0" err="1"/>
              <a:t>j</a:t>
            </a:r>
            <a:r>
              <a:rPr lang="fr-FR" baseline="-25000" dirty="0"/>
              <a:t> </a:t>
            </a:r>
            <a:r>
              <a:rPr lang="fr-FR" dirty="0"/>
              <a:t>​ et une composante </a:t>
            </a:r>
            <a:r>
              <a:rPr lang="fr-FR" dirty="0" err="1"/>
              <a:t>PC</a:t>
            </a:r>
            <a:r>
              <a:rPr lang="fr-FR" baseline="-25000" dirty="0" err="1"/>
              <a:t>m</a:t>
            </a:r>
            <a:r>
              <a:rPr lang="fr-FR" dirty="0"/>
              <a:t>​ est :</a:t>
            </a:r>
          </a:p>
          <a:p>
            <a:endParaRPr lang="fr-FR" dirty="0"/>
          </a:p>
        </p:txBody>
      </p:sp>
      <p:sp>
        <p:nvSpPr>
          <p:cNvPr id="9" name="ZoneTexte 8">
            <a:extLst>
              <a:ext uri="{FF2B5EF4-FFF2-40B4-BE49-F238E27FC236}">
                <a16:creationId xmlns:a16="http://schemas.microsoft.com/office/drawing/2014/main" id="{67DA7F8B-4A9A-6DF3-7579-B09ACA950ED7}"/>
              </a:ext>
            </a:extLst>
          </p:cNvPr>
          <p:cNvSpPr txBox="1"/>
          <p:nvPr/>
        </p:nvSpPr>
        <p:spPr>
          <a:xfrm>
            <a:off x="519545" y="754380"/>
            <a:ext cx="5740161" cy="369332"/>
          </a:xfrm>
          <a:prstGeom prst="rect">
            <a:avLst/>
          </a:prstGeom>
          <a:noFill/>
        </p:spPr>
        <p:txBody>
          <a:bodyPr wrap="none" rtlCol="0">
            <a:spAutoFit/>
          </a:bodyPr>
          <a:lstStyle/>
          <a:p>
            <a:r>
              <a:rPr lang="fr-FR" b="1" dirty="0">
                <a:solidFill>
                  <a:srgbClr val="C00000"/>
                </a:solidFill>
              </a:rPr>
              <a:t>Ok pour les individus, mais qu’en est il des variables?</a:t>
            </a:r>
          </a:p>
        </p:txBody>
      </p:sp>
      <p:pic>
        <p:nvPicPr>
          <p:cNvPr id="11" name="Image 10">
            <a:extLst>
              <a:ext uri="{FF2B5EF4-FFF2-40B4-BE49-F238E27FC236}">
                <a16:creationId xmlns:a16="http://schemas.microsoft.com/office/drawing/2014/main" id="{CF014EEF-C5E0-B38F-4FF7-FC6B500E4E94}"/>
              </a:ext>
            </a:extLst>
          </p:cNvPr>
          <p:cNvPicPr>
            <a:picLocks noChangeAspect="1"/>
          </p:cNvPicPr>
          <p:nvPr/>
        </p:nvPicPr>
        <p:blipFill>
          <a:blip r:embed="rId2"/>
          <a:stretch>
            <a:fillRect/>
          </a:stretch>
        </p:blipFill>
        <p:spPr>
          <a:xfrm>
            <a:off x="2083463" y="4950872"/>
            <a:ext cx="4637377" cy="925879"/>
          </a:xfrm>
          <a:prstGeom prst="rect">
            <a:avLst/>
          </a:prstGeom>
        </p:spPr>
      </p:pic>
    </p:spTree>
    <p:extLst>
      <p:ext uri="{BB962C8B-B14F-4D97-AF65-F5344CB8AC3E}">
        <p14:creationId xmlns:p14="http://schemas.microsoft.com/office/powerpoint/2010/main" val="107500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DF90496-692B-00AE-0F18-05D7BE330366}"/>
              </a:ext>
            </a:extLst>
          </p:cNvPr>
          <p:cNvSpPr txBox="1"/>
          <p:nvPr/>
        </p:nvSpPr>
        <p:spPr>
          <a:xfrm>
            <a:off x="663390" y="918787"/>
            <a:ext cx="7981846" cy="3970318"/>
          </a:xfrm>
          <a:prstGeom prst="rect">
            <a:avLst/>
          </a:prstGeom>
          <a:noFill/>
        </p:spPr>
        <p:txBody>
          <a:bodyPr wrap="square" rtlCol="0">
            <a:spAutoFit/>
          </a:bodyPr>
          <a:lstStyle/>
          <a:p>
            <a:r>
              <a:rPr lang="en-US" b="1" dirty="0" err="1"/>
              <a:t>Coordonnées</a:t>
            </a:r>
            <a:r>
              <a:rPr lang="en-US" b="1" dirty="0"/>
              <a:t> </a:t>
            </a:r>
            <a:r>
              <a:rPr lang="en-US" b="1" dirty="0" err="1"/>
              <a:t>factorielles</a:t>
            </a:r>
            <a:r>
              <a:rPr lang="en-US" b="1" dirty="0"/>
              <a:t> des variables</a:t>
            </a:r>
          </a:p>
          <a:p>
            <a:endParaRPr lang="en-US" b="1" dirty="0"/>
          </a:p>
          <a:p>
            <a:r>
              <a:rPr lang="en-US" dirty="0"/>
              <a:t>Les </a:t>
            </a:r>
            <a:r>
              <a:rPr lang="en-US" dirty="0" err="1"/>
              <a:t>coordonnées</a:t>
            </a:r>
            <a:r>
              <a:rPr lang="en-US" dirty="0"/>
              <a:t> (x, y) </a:t>
            </a:r>
            <a:r>
              <a:rPr lang="en-US" dirty="0" err="1"/>
              <a:t>d’une</a:t>
            </a:r>
            <a:r>
              <a:rPr lang="en-US" dirty="0"/>
              <a:t> variable dans le cercle des </a:t>
            </a:r>
            <a:r>
              <a:rPr lang="en-US" dirty="0" err="1"/>
              <a:t>corrélations</a:t>
            </a:r>
            <a:r>
              <a:rPr lang="en-US" dirty="0"/>
              <a:t> (plan PC1–PC2) </a:t>
            </a:r>
            <a:r>
              <a:rPr lang="en-US" dirty="0" err="1"/>
              <a:t>sont</a:t>
            </a:r>
            <a:r>
              <a:rPr lang="en-US" dirty="0"/>
              <a:t> </a:t>
            </a:r>
            <a:r>
              <a:rPr lang="en-US" dirty="0" err="1"/>
              <a:t>donc</a:t>
            </a:r>
            <a:r>
              <a:rPr lang="en-US" dirty="0"/>
              <a:t> :</a:t>
            </a:r>
          </a:p>
          <a:p>
            <a:endParaRPr lang="fr-FR" dirty="0"/>
          </a:p>
          <a:p>
            <a:endParaRPr lang="fr-FR" dirty="0"/>
          </a:p>
          <a:p>
            <a:endParaRPr lang="fr-FR" dirty="0"/>
          </a:p>
          <a:p>
            <a:r>
              <a:rPr lang="fr-FR" dirty="0"/>
              <a:t>Avec v</a:t>
            </a:r>
            <a:r>
              <a:rPr lang="fr-FR" baseline="-25000" dirty="0"/>
              <a:t>j1</a:t>
            </a:r>
            <a:r>
              <a:rPr lang="en-US" dirty="0"/>
              <a:t>, </a:t>
            </a:r>
            <a:r>
              <a:rPr lang="fr-FR" dirty="0"/>
              <a:t>v</a:t>
            </a:r>
            <a:r>
              <a:rPr lang="fr-FR" baseline="-25000" dirty="0"/>
              <a:t>j2  </a:t>
            </a:r>
            <a:r>
              <a:rPr lang="en-US" dirty="0"/>
              <a:t>= </a:t>
            </a:r>
            <a:r>
              <a:rPr lang="en-US" dirty="0" err="1"/>
              <a:t>composantes</a:t>
            </a:r>
            <a:r>
              <a:rPr lang="en-US" dirty="0"/>
              <a:t> du </a:t>
            </a:r>
            <a:r>
              <a:rPr lang="en-US" dirty="0" err="1"/>
              <a:t>vecteur</a:t>
            </a:r>
            <a:r>
              <a:rPr lang="en-US" dirty="0"/>
              <a:t> propre pour la variable </a:t>
            </a:r>
            <a:r>
              <a:rPr lang="en-US" i="1" dirty="0"/>
              <a:t>j</a:t>
            </a:r>
            <a:r>
              <a:rPr lang="en-US" dirty="0"/>
              <a:t>.</a:t>
            </a:r>
          </a:p>
          <a:p>
            <a:endParaRPr lang="en-US" dirty="0"/>
          </a:p>
          <a:p>
            <a:endParaRPr lang="en-US" dirty="0"/>
          </a:p>
          <a:p>
            <a:r>
              <a:rPr lang="fr-FR" dirty="0"/>
              <a:t>                           </a:t>
            </a:r>
            <a:r>
              <a:rPr lang="el-GR" dirty="0"/>
              <a:t>= </a:t>
            </a:r>
            <a:r>
              <a:rPr lang="en-US" dirty="0" err="1"/>
              <a:t>racines</a:t>
            </a:r>
            <a:r>
              <a:rPr lang="en-US" dirty="0"/>
              <a:t> des </a:t>
            </a:r>
            <a:r>
              <a:rPr lang="en-US" dirty="0" err="1"/>
              <a:t>valeurs</a:t>
            </a:r>
            <a:r>
              <a:rPr lang="en-US" dirty="0"/>
              <a:t> </a:t>
            </a:r>
            <a:r>
              <a:rPr lang="en-US" dirty="0" err="1"/>
              <a:t>propres</a:t>
            </a:r>
            <a:r>
              <a:rPr lang="en-US" dirty="0"/>
              <a:t> (</a:t>
            </a:r>
            <a:r>
              <a:rPr lang="en-US" dirty="0" err="1"/>
              <a:t>écarts</a:t>
            </a:r>
            <a:r>
              <a:rPr lang="en-US" dirty="0"/>
              <a:t>-types </a:t>
            </a:r>
            <a:r>
              <a:rPr lang="en-US" dirty="0" err="1"/>
              <a:t>expliqués</a:t>
            </a:r>
            <a:r>
              <a:rPr lang="en-US" dirty="0"/>
              <a:t> par les PCs).</a:t>
            </a:r>
          </a:p>
          <a:p>
            <a:endParaRPr lang="en-US" dirty="0"/>
          </a:p>
          <a:p>
            <a:r>
              <a:rPr lang="en-US" dirty="0" err="1"/>
              <a:t>Ces</a:t>
            </a:r>
            <a:r>
              <a:rPr lang="en-US" dirty="0"/>
              <a:t> </a:t>
            </a:r>
            <a:r>
              <a:rPr lang="en-US" dirty="0" err="1"/>
              <a:t>coordonnées</a:t>
            </a:r>
            <a:r>
              <a:rPr lang="en-US" dirty="0"/>
              <a:t> </a:t>
            </a:r>
            <a:r>
              <a:rPr lang="en-US" dirty="0" err="1"/>
              <a:t>sont</a:t>
            </a:r>
            <a:r>
              <a:rPr lang="en-US" dirty="0"/>
              <a:t> </a:t>
            </a:r>
            <a:r>
              <a:rPr lang="en-US" dirty="0" err="1"/>
              <a:t>ce</a:t>
            </a:r>
            <a:r>
              <a:rPr lang="en-US" dirty="0"/>
              <a:t> </a:t>
            </a:r>
            <a:r>
              <a:rPr lang="en-US" dirty="0" err="1"/>
              <a:t>qu’on</a:t>
            </a:r>
            <a:r>
              <a:rPr lang="en-US" dirty="0"/>
              <a:t> </a:t>
            </a:r>
            <a:r>
              <a:rPr lang="en-US" dirty="0" err="1"/>
              <a:t>appelle</a:t>
            </a:r>
            <a:r>
              <a:rPr lang="en-US" dirty="0"/>
              <a:t> les </a:t>
            </a:r>
            <a:r>
              <a:rPr lang="en-US" b="1" dirty="0"/>
              <a:t>loadings</a:t>
            </a:r>
            <a:r>
              <a:rPr lang="en-US" dirty="0"/>
              <a:t> (</a:t>
            </a:r>
            <a:r>
              <a:rPr lang="en-US" i="1" dirty="0" err="1"/>
              <a:t>vecteurs</a:t>
            </a:r>
            <a:r>
              <a:rPr lang="en-US" i="1" dirty="0"/>
              <a:t> des variables</a:t>
            </a:r>
            <a:r>
              <a:rPr lang="en-US" dirty="0"/>
              <a:t>).</a:t>
            </a:r>
          </a:p>
          <a:p>
            <a:endParaRPr lang="fr-FR" dirty="0"/>
          </a:p>
        </p:txBody>
      </p:sp>
      <p:sp>
        <p:nvSpPr>
          <p:cNvPr id="5" name="Text Box 4">
            <a:extLst>
              <a:ext uri="{FF2B5EF4-FFF2-40B4-BE49-F238E27FC236}">
                <a16:creationId xmlns:a16="http://schemas.microsoft.com/office/drawing/2014/main" id="{6FC0CF0B-26E6-714C-945D-E27C732A76F3}"/>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7" name="Image 6">
            <a:extLst>
              <a:ext uri="{FF2B5EF4-FFF2-40B4-BE49-F238E27FC236}">
                <a16:creationId xmlns:a16="http://schemas.microsoft.com/office/drawing/2014/main" id="{D848A6F8-5155-C558-E54D-83296892662B}"/>
              </a:ext>
            </a:extLst>
          </p:cNvPr>
          <p:cNvPicPr>
            <a:picLocks noChangeAspect="1"/>
          </p:cNvPicPr>
          <p:nvPr/>
        </p:nvPicPr>
        <p:blipFill>
          <a:blip r:embed="rId2"/>
          <a:stretch>
            <a:fillRect/>
          </a:stretch>
        </p:blipFill>
        <p:spPr>
          <a:xfrm>
            <a:off x="2521830" y="2018260"/>
            <a:ext cx="4114800" cy="876300"/>
          </a:xfrm>
          <a:prstGeom prst="rect">
            <a:avLst/>
          </a:prstGeom>
        </p:spPr>
      </p:pic>
      <p:pic>
        <p:nvPicPr>
          <p:cNvPr id="9" name="Image 8">
            <a:extLst>
              <a:ext uri="{FF2B5EF4-FFF2-40B4-BE49-F238E27FC236}">
                <a16:creationId xmlns:a16="http://schemas.microsoft.com/office/drawing/2014/main" id="{F632F6D5-F834-B242-718C-8264C4DC0860}"/>
              </a:ext>
            </a:extLst>
          </p:cNvPr>
          <p:cNvPicPr>
            <a:picLocks noChangeAspect="1"/>
          </p:cNvPicPr>
          <p:nvPr/>
        </p:nvPicPr>
        <p:blipFill>
          <a:blip r:embed="rId3"/>
          <a:stretch>
            <a:fillRect/>
          </a:stretch>
        </p:blipFill>
        <p:spPr>
          <a:xfrm>
            <a:off x="648929" y="3564950"/>
            <a:ext cx="1346834" cy="431510"/>
          </a:xfrm>
          <a:prstGeom prst="rect">
            <a:avLst/>
          </a:prstGeom>
        </p:spPr>
      </p:pic>
    </p:spTree>
    <p:extLst>
      <p:ext uri="{BB962C8B-B14F-4D97-AF65-F5344CB8AC3E}">
        <p14:creationId xmlns:p14="http://schemas.microsoft.com/office/powerpoint/2010/main" val="107235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7E721-226F-0029-4B0B-738C102352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45107E4-7751-48F0-C40C-84395D68AE67}"/>
              </a:ext>
            </a:extLst>
          </p:cNvPr>
          <p:cNvSpPr>
            <a:spLocks noGrp="1"/>
          </p:cNvSpPr>
          <p:nvPr>
            <p:ph type="ctrTitle"/>
          </p:nvPr>
        </p:nvSpPr>
        <p:spPr>
          <a:xfrm>
            <a:off x="723208" y="1986742"/>
            <a:ext cx="7772400" cy="3177453"/>
          </a:xfrm>
        </p:spPr>
        <p:txBody>
          <a:bodyPr>
            <a:normAutofit fontScale="90000"/>
          </a:bodyPr>
          <a:lstStyle/>
          <a:p>
            <a:r>
              <a:rPr lang="fr-FR" dirty="0"/>
              <a:t>Approches </a:t>
            </a:r>
            <a:r>
              <a:rPr lang="fr-FR" b="1" dirty="0"/>
              <a:t>supervisées</a:t>
            </a:r>
            <a:r>
              <a:rPr lang="fr-FR" dirty="0"/>
              <a:t> et </a:t>
            </a:r>
            <a:r>
              <a:rPr lang="fr-FR" b="1" dirty="0"/>
              <a:t>non supervisées</a:t>
            </a:r>
            <a:br>
              <a:rPr lang="fr-FR" b="1" i="1" dirty="0">
                <a:solidFill>
                  <a:srgbClr val="FF0000"/>
                </a:solidFill>
              </a:rPr>
            </a:br>
            <a:br>
              <a:rPr lang="fr-FR" b="1" i="1" dirty="0">
                <a:solidFill>
                  <a:srgbClr val="FF0000"/>
                </a:solidFill>
              </a:rPr>
            </a:br>
            <a:r>
              <a:rPr lang="fr-FR" sz="1600" dirty="0"/>
              <a:t>Introduction aux grandes familles d’algorithmes en data science</a:t>
            </a:r>
            <a:br>
              <a:rPr lang="fr-FR" b="1" i="1" dirty="0">
                <a:solidFill>
                  <a:srgbClr val="FF0000"/>
                </a:solidFill>
              </a:rPr>
            </a:br>
            <a:endParaRPr lang="fr-FR" dirty="0">
              <a:solidFill>
                <a:srgbClr val="FF0000"/>
              </a:solidFill>
            </a:endParaRPr>
          </a:p>
        </p:txBody>
      </p:sp>
    </p:spTree>
    <p:extLst>
      <p:ext uri="{BB962C8B-B14F-4D97-AF65-F5344CB8AC3E}">
        <p14:creationId xmlns:p14="http://schemas.microsoft.com/office/powerpoint/2010/main" val="184104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81D260A1-DABB-A9DB-C10A-758C77D4B43B}"/>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3" name="Image 2">
            <a:extLst>
              <a:ext uri="{FF2B5EF4-FFF2-40B4-BE49-F238E27FC236}">
                <a16:creationId xmlns:a16="http://schemas.microsoft.com/office/drawing/2014/main" id="{B21356EB-472E-2DA4-7751-E52852DDE748}"/>
              </a:ext>
            </a:extLst>
          </p:cNvPr>
          <p:cNvPicPr>
            <a:picLocks noChangeAspect="1"/>
          </p:cNvPicPr>
          <p:nvPr/>
        </p:nvPicPr>
        <p:blipFill>
          <a:blip r:embed="rId2"/>
          <a:stretch>
            <a:fillRect/>
          </a:stretch>
        </p:blipFill>
        <p:spPr>
          <a:xfrm>
            <a:off x="382386" y="793724"/>
            <a:ext cx="8624455" cy="384448"/>
          </a:xfrm>
          <a:prstGeom prst="rect">
            <a:avLst/>
          </a:prstGeom>
        </p:spPr>
      </p:pic>
      <p:sp>
        <p:nvSpPr>
          <p:cNvPr id="5" name="ZoneTexte 4">
            <a:extLst>
              <a:ext uri="{FF2B5EF4-FFF2-40B4-BE49-F238E27FC236}">
                <a16:creationId xmlns:a16="http://schemas.microsoft.com/office/drawing/2014/main" id="{7349A46B-3596-165C-701A-A63ACA7872AC}"/>
              </a:ext>
            </a:extLst>
          </p:cNvPr>
          <p:cNvSpPr txBox="1"/>
          <p:nvPr/>
        </p:nvSpPr>
        <p:spPr>
          <a:xfrm>
            <a:off x="332509" y="1178172"/>
            <a:ext cx="1544462" cy="369332"/>
          </a:xfrm>
          <a:prstGeom prst="rect">
            <a:avLst/>
          </a:prstGeom>
          <a:noFill/>
        </p:spPr>
        <p:txBody>
          <a:bodyPr wrap="none" rtlCol="0">
            <a:spAutoFit/>
          </a:bodyPr>
          <a:lstStyle/>
          <a:p>
            <a:r>
              <a:rPr lang="fr-FR" dirty="0"/>
              <a:t>etc… ou bien:</a:t>
            </a:r>
          </a:p>
        </p:txBody>
      </p:sp>
      <p:pic>
        <p:nvPicPr>
          <p:cNvPr id="7" name="Image 6">
            <a:extLst>
              <a:ext uri="{FF2B5EF4-FFF2-40B4-BE49-F238E27FC236}">
                <a16:creationId xmlns:a16="http://schemas.microsoft.com/office/drawing/2014/main" id="{1DA606BA-8636-BEB5-60D5-86D05DA44C2F}"/>
              </a:ext>
            </a:extLst>
          </p:cNvPr>
          <p:cNvPicPr>
            <a:picLocks noChangeAspect="1"/>
          </p:cNvPicPr>
          <p:nvPr/>
        </p:nvPicPr>
        <p:blipFill>
          <a:blip r:embed="rId3"/>
          <a:stretch>
            <a:fillRect/>
          </a:stretch>
        </p:blipFill>
        <p:spPr>
          <a:xfrm>
            <a:off x="564649" y="1661388"/>
            <a:ext cx="8218364" cy="3496659"/>
          </a:xfrm>
          <a:prstGeom prst="rect">
            <a:avLst/>
          </a:prstGeom>
        </p:spPr>
      </p:pic>
      <p:sp>
        <p:nvSpPr>
          <p:cNvPr id="8" name="ZoneTexte 7">
            <a:extLst>
              <a:ext uri="{FF2B5EF4-FFF2-40B4-BE49-F238E27FC236}">
                <a16:creationId xmlns:a16="http://schemas.microsoft.com/office/drawing/2014/main" id="{1BF25B38-A185-480D-97B7-87E091C02E4B}"/>
              </a:ext>
            </a:extLst>
          </p:cNvPr>
          <p:cNvSpPr txBox="1"/>
          <p:nvPr/>
        </p:nvSpPr>
        <p:spPr>
          <a:xfrm>
            <a:off x="2714106" y="3919451"/>
            <a:ext cx="5865245" cy="1754326"/>
          </a:xfrm>
          <a:prstGeom prst="rect">
            <a:avLst/>
          </a:prstGeom>
          <a:noFill/>
        </p:spPr>
        <p:txBody>
          <a:bodyPr wrap="square" rtlCol="0">
            <a:spAutoFit/>
          </a:bodyPr>
          <a:lstStyle/>
          <a:p>
            <a:r>
              <a:rPr lang="fr-FR" dirty="0"/>
              <a:t>Ici </a:t>
            </a:r>
            <a:r>
              <a:rPr lang="fr-FR" dirty="0" err="1"/>
              <a:t>sweep</a:t>
            </a:r>
            <a:r>
              <a:rPr lang="fr-FR" dirty="0"/>
              <a:t>(</a:t>
            </a:r>
            <a:r>
              <a:rPr lang="fr-FR" dirty="0" err="1"/>
              <a:t>eig$vectors</a:t>
            </a:r>
            <a:r>
              <a:rPr lang="fr-FR" dirty="0"/>
              <a:t>, 2, </a:t>
            </a:r>
            <a:r>
              <a:rPr lang="fr-FR" dirty="0" err="1"/>
              <a:t>sqrt</a:t>
            </a:r>
            <a:r>
              <a:rPr lang="fr-FR" dirty="0"/>
              <a:t>(</a:t>
            </a:r>
            <a:r>
              <a:rPr lang="fr-FR" dirty="0" err="1"/>
              <a:t>eig$values</a:t>
            </a:r>
            <a:r>
              <a:rPr lang="fr-FR" dirty="0"/>
              <a:t>), "*") → multiplie chaque colonne de </a:t>
            </a:r>
            <a:r>
              <a:rPr lang="fr-FR" dirty="0" err="1"/>
              <a:t>vectors</a:t>
            </a:r>
            <a:r>
              <a:rPr lang="fr-FR" dirty="0"/>
              <a:t> par la racine carrée de la valeur propre correspondante.</a:t>
            </a:r>
          </a:p>
          <a:p>
            <a:endParaRPr lang="fr-FR" dirty="0"/>
          </a:p>
          <a:p>
            <a:r>
              <a:rPr lang="fr-FR" dirty="0" err="1"/>
              <a:t>loadings</a:t>
            </a:r>
            <a:r>
              <a:rPr lang="fr-FR" dirty="0"/>
              <a:t>[</a:t>
            </a:r>
            <a:r>
              <a:rPr lang="fr-FR" dirty="0" err="1"/>
              <a:t>j,m</a:t>
            </a:r>
            <a:r>
              <a:rPr lang="fr-FR" dirty="0"/>
              <a:t>] = coordonnée de la variable j sur </a:t>
            </a:r>
            <a:r>
              <a:rPr lang="fr-FR" dirty="0" err="1"/>
              <a:t>PC</a:t>
            </a:r>
            <a:r>
              <a:rPr lang="fr-FR" baseline="-25000" dirty="0" err="1"/>
              <a:t>m</a:t>
            </a:r>
            <a:r>
              <a:rPr lang="fr-FR" dirty="0"/>
              <a:t> = pointe de la flèche dans le cercle des corrélations.</a:t>
            </a:r>
          </a:p>
        </p:txBody>
      </p:sp>
      <p:sp>
        <p:nvSpPr>
          <p:cNvPr id="10" name="ZoneTexte 9">
            <a:extLst>
              <a:ext uri="{FF2B5EF4-FFF2-40B4-BE49-F238E27FC236}">
                <a16:creationId xmlns:a16="http://schemas.microsoft.com/office/drawing/2014/main" id="{B885D81E-97EE-C0B6-C605-87E7CECF310F}"/>
              </a:ext>
            </a:extLst>
          </p:cNvPr>
          <p:cNvSpPr txBox="1"/>
          <p:nvPr/>
        </p:nvSpPr>
        <p:spPr>
          <a:xfrm>
            <a:off x="5020887" y="1475509"/>
            <a:ext cx="590226" cy="369332"/>
          </a:xfrm>
          <a:prstGeom prst="rect">
            <a:avLst/>
          </a:prstGeom>
          <a:noFill/>
        </p:spPr>
        <p:txBody>
          <a:bodyPr wrap="none" rtlCol="0">
            <a:spAutoFit/>
          </a:bodyPr>
          <a:lstStyle/>
          <a:p>
            <a:r>
              <a:rPr lang="fr-FR" dirty="0" err="1"/>
              <a:t>PCs</a:t>
            </a:r>
            <a:endParaRPr lang="fr-FR" dirty="0"/>
          </a:p>
        </p:txBody>
      </p:sp>
      <p:sp>
        <p:nvSpPr>
          <p:cNvPr id="11" name="ZoneTexte 10">
            <a:extLst>
              <a:ext uri="{FF2B5EF4-FFF2-40B4-BE49-F238E27FC236}">
                <a16:creationId xmlns:a16="http://schemas.microsoft.com/office/drawing/2014/main" id="{6A1C9BE7-B904-6220-87D9-101B85B2DD29}"/>
              </a:ext>
            </a:extLst>
          </p:cNvPr>
          <p:cNvSpPr txBox="1"/>
          <p:nvPr/>
        </p:nvSpPr>
        <p:spPr>
          <a:xfrm rot="16200000">
            <a:off x="-112222" y="2539538"/>
            <a:ext cx="1108958" cy="369332"/>
          </a:xfrm>
          <a:prstGeom prst="rect">
            <a:avLst/>
          </a:prstGeom>
          <a:noFill/>
        </p:spPr>
        <p:txBody>
          <a:bodyPr wrap="none" rtlCol="0">
            <a:spAutoFit/>
          </a:bodyPr>
          <a:lstStyle/>
          <a:p>
            <a:r>
              <a:rPr lang="fr-FR" dirty="0"/>
              <a:t>Variables</a:t>
            </a:r>
          </a:p>
        </p:txBody>
      </p:sp>
      <p:cxnSp>
        <p:nvCxnSpPr>
          <p:cNvPr id="13" name="Connecteur droit avec flèche 12">
            <a:extLst>
              <a:ext uri="{FF2B5EF4-FFF2-40B4-BE49-F238E27FC236}">
                <a16:creationId xmlns:a16="http://schemas.microsoft.com/office/drawing/2014/main" id="{C65F1CDB-03AD-09E4-6C4C-5281714A01B7}"/>
              </a:ext>
            </a:extLst>
          </p:cNvPr>
          <p:cNvCxnSpPr/>
          <p:nvPr/>
        </p:nvCxnSpPr>
        <p:spPr>
          <a:xfrm>
            <a:off x="4858789" y="1786651"/>
            <a:ext cx="87699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7F528EB5-AD6C-3DB6-CB0E-B3A418852B9B}"/>
              </a:ext>
            </a:extLst>
          </p:cNvPr>
          <p:cNvCxnSpPr>
            <a:cxnSpLocks/>
          </p:cNvCxnSpPr>
          <p:nvPr/>
        </p:nvCxnSpPr>
        <p:spPr>
          <a:xfrm flipV="1">
            <a:off x="564649" y="2398222"/>
            <a:ext cx="0" cy="70461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231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F01EF39-3B86-5C2D-B9A9-9440F364F3C7}"/>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0C1A6578-7715-06B9-6B7A-EF3BD8D2B3A8}"/>
              </a:ext>
            </a:extLst>
          </p:cNvPr>
          <p:cNvSpPr txBox="1"/>
          <p:nvPr/>
        </p:nvSpPr>
        <p:spPr>
          <a:xfrm>
            <a:off x="5012708" y="642129"/>
            <a:ext cx="4013975" cy="5047536"/>
          </a:xfrm>
          <a:prstGeom prst="rect">
            <a:avLst/>
          </a:prstGeom>
          <a:noFill/>
        </p:spPr>
        <p:txBody>
          <a:bodyPr wrap="square" rtlCol="0">
            <a:spAutoFit/>
          </a:bodyPr>
          <a:lstStyle/>
          <a:p>
            <a:r>
              <a:rPr lang="fr-FR" sz="1600" b="1" dirty="0"/>
              <a:t>Interprétation</a:t>
            </a:r>
          </a:p>
          <a:p>
            <a:endParaRPr lang="fr-FR" sz="1400" b="1" dirty="0"/>
          </a:p>
          <a:p>
            <a:r>
              <a:rPr lang="fr-FR" sz="1400" b="1" dirty="0"/>
              <a:t>Longueur de la flèche</a:t>
            </a:r>
            <a:r>
              <a:rPr lang="fr-FR" sz="1400" dirty="0"/>
              <a:t> : si elle est proche du rayon du cercle unité → variable bien représentée par le plan.</a:t>
            </a:r>
          </a:p>
          <a:p>
            <a:endParaRPr lang="fr-FR" sz="1400" dirty="0"/>
          </a:p>
          <a:p>
            <a:r>
              <a:rPr lang="fr-FR" sz="1400" b="1" dirty="0"/>
              <a:t>Direction de la flèche</a:t>
            </a:r>
            <a:r>
              <a:rPr lang="fr-FR" sz="1400" dirty="0"/>
              <a:t> : indique la corrélation avec les axes :</a:t>
            </a:r>
          </a:p>
          <a:p>
            <a:endParaRPr lang="fr-FR" sz="1400" dirty="0"/>
          </a:p>
          <a:p>
            <a:r>
              <a:rPr lang="fr-FR" sz="1400" dirty="0"/>
              <a:t>Si une flèche est alignée avec PC1 → la variable est fortement corrélée avec ce premier axe.</a:t>
            </a:r>
          </a:p>
          <a:p>
            <a:endParaRPr lang="fr-FR" sz="1400" dirty="0"/>
          </a:p>
          <a:p>
            <a:r>
              <a:rPr lang="fr-FR" sz="1400" dirty="0"/>
              <a:t>Si elle est alignée avec PC2 → corrélée avec le deuxième axe.</a:t>
            </a:r>
          </a:p>
          <a:p>
            <a:endParaRPr lang="fr-FR" sz="1400" dirty="0"/>
          </a:p>
          <a:p>
            <a:r>
              <a:rPr lang="fr-FR" sz="1400" b="1" dirty="0"/>
              <a:t>Angle entre deux flèches</a:t>
            </a:r>
            <a:r>
              <a:rPr lang="fr-FR" sz="1400" dirty="0"/>
              <a:t> :</a:t>
            </a:r>
          </a:p>
          <a:p>
            <a:endParaRPr lang="fr-FR" sz="1400" dirty="0"/>
          </a:p>
          <a:p>
            <a:r>
              <a:rPr lang="fr-FR" sz="1400" dirty="0"/>
              <a:t>proche → variables corrélées positivement,</a:t>
            </a:r>
          </a:p>
          <a:p>
            <a:endParaRPr lang="fr-FR" sz="1400" dirty="0"/>
          </a:p>
          <a:p>
            <a:r>
              <a:rPr lang="fr-FR" sz="1400" dirty="0"/>
              <a:t>opposées → corrélées négativement,</a:t>
            </a:r>
          </a:p>
          <a:p>
            <a:endParaRPr lang="fr-FR" sz="1400" dirty="0"/>
          </a:p>
          <a:p>
            <a:r>
              <a:rPr lang="fr-FR" sz="1400" dirty="0"/>
              <a:t>orthogonales → peu ou pas corrélées.</a:t>
            </a:r>
          </a:p>
          <a:p>
            <a:endParaRPr lang="fr-FR" sz="1400" dirty="0"/>
          </a:p>
        </p:txBody>
      </p:sp>
      <p:pic>
        <p:nvPicPr>
          <p:cNvPr id="6" name="Image 5">
            <a:extLst>
              <a:ext uri="{FF2B5EF4-FFF2-40B4-BE49-F238E27FC236}">
                <a16:creationId xmlns:a16="http://schemas.microsoft.com/office/drawing/2014/main" id="{E40DAEF7-E47C-56C3-0F82-2D6A680859B2}"/>
              </a:ext>
            </a:extLst>
          </p:cNvPr>
          <p:cNvPicPr>
            <a:picLocks noChangeAspect="1"/>
          </p:cNvPicPr>
          <p:nvPr/>
        </p:nvPicPr>
        <p:blipFill>
          <a:blip r:embed="rId2"/>
          <a:stretch>
            <a:fillRect/>
          </a:stretch>
        </p:blipFill>
        <p:spPr>
          <a:xfrm>
            <a:off x="117317" y="872683"/>
            <a:ext cx="4859210" cy="3665152"/>
          </a:xfrm>
          <a:prstGeom prst="rect">
            <a:avLst/>
          </a:prstGeom>
        </p:spPr>
      </p:pic>
    </p:spTree>
    <p:extLst>
      <p:ext uri="{BB962C8B-B14F-4D97-AF65-F5344CB8AC3E}">
        <p14:creationId xmlns:p14="http://schemas.microsoft.com/office/powerpoint/2010/main" val="1893596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88C02CD7-1CFE-A189-669B-12E76FC4C38F}"/>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66DF1F57-F3AC-203D-1442-76CDB5FB8B03}"/>
              </a:ext>
            </a:extLst>
          </p:cNvPr>
          <p:cNvPicPr>
            <a:picLocks noChangeAspect="1"/>
          </p:cNvPicPr>
          <p:nvPr/>
        </p:nvPicPr>
        <p:blipFill>
          <a:blip r:embed="rId2"/>
          <a:stretch>
            <a:fillRect/>
          </a:stretch>
        </p:blipFill>
        <p:spPr>
          <a:xfrm>
            <a:off x="104848" y="980901"/>
            <a:ext cx="6122112" cy="4617720"/>
          </a:xfrm>
          <a:prstGeom prst="rect">
            <a:avLst/>
          </a:prstGeom>
        </p:spPr>
      </p:pic>
      <p:sp>
        <p:nvSpPr>
          <p:cNvPr id="7" name="ZoneTexte 6">
            <a:extLst>
              <a:ext uri="{FF2B5EF4-FFF2-40B4-BE49-F238E27FC236}">
                <a16:creationId xmlns:a16="http://schemas.microsoft.com/office/drawing/2014/main" id="{BBF3A241-280D-9D05-977B-6B77EE33C9B6}"/>
              </a:ext>
            </a:extLst>
          </p:cNvPr>
          <p:cNvSpPr txBox="1"/>
          <p:nvPr/>
        </p:nvSpPr>
        <p:spPr>
          <a:xfrm>
            <a:off x="6109855" y="748145"/>
            <a:ext cx="2588629" cy="5509200"/>
          </a:xfrm>
          <a:prstGeom prst="rect">
            <a:avLst/>
          </a:prstGeom>
          <a:noFill/>
        </p:spPr>
        <p:txBody>
          <a:bodyPr wrap="square" rtlCol="0">
            <a:spAutoFit/>
          </a:bodyPr>
          <a:lstStyle/>
          <a:p>
            <a:r>
              <a:rPr lang="fr-FR" sz="1600" b="1" dirty="0"/>
              <a:t>ICI</a:t>
            </a:r>
            <a:r>
              <a:rPr lang="fr-FR" sz="1600" dirty="0"/>
              <a:t>:</a:t>
            </a:r>
          </a:p>
          <a:p>
            <a:endParaRPr lang="fr-FR" sz="1600" dirty="0"/>
          </a:p>
          <a:p>
            <a:r>
              <a:rPr lang="fr-FR" sz="1600" b="1" dirty="0"/>
              <a:t>PC1</a:t>
            </a:r>
            <a:r>
              <a:rPr lang="fr-FR" sz="1600" dirty="0"/>
              <a:t> est fortement lié aux variables </a:t>
            </a:r>
            <a:r>
              <a:rPr lang="fr-FR" sz="1600" i="1" dirty="0" err="1"/>
              <a:t>flavanoids</a:t>
            </a:r>
            <a:r>
              <a:rPr lang="fr-FR" sz="1600" dirty="0"/>
              <a:t>, </a:t>
            </a:r>
            <a:r>
              <a:rPr lang="fr-FR" sz="1600" i="1" dirty="0"/>
              <a:t>od280/od315</a:t>
            </a:r>
            <a:r>
              <a:rPr lang="fr-FR" sz="1600" dirty="0"/>
              <a:t>, </a:t>
            </a:r>
            <a:r>
              <a:rPr lang="fr-FR" sz="1600" i="1" dirty="0"/>
              <a:t>total </a:t>
            </a:r>
            <a:r>
              <a:rPr lang="fr-FR" sz="1600" i="1" dirty="0" err="1"/>
              <a:t>phenols</a:t>
            </a:r>
            <a:r>
              <a:rPr lang="fr-FR" sz="1600" dirty="0"/>
              <a:t>.</a:t>
            </a:r>
          </a:p>
          <a:p>
            <a:endParaRPr lang="fr-FR" sz="1600" dirty="0"/>
          </a:p>
          <a:p>
            <a:r>
              <a:rPr lang="fr-FR" sz="1600" b="1" dirty="0"/>
              <a:t>PC2</a:t>
            </a:r>
            <a:r>
              <a:rPr lang="fr-FR" sz="1600" dirty="0"/>
              <a:t> est surtout défini par </a:t>
            </a:r>
            <a:r>
              <a:rPr lang="fr-FR" sz="1600" i="1" dirty="0" err="1"/>
              <a:t>color_intensity</a:t>
            </a:r>
            <a:r>
              <a:rPr lang="fr-FR" sz="1600" dirty="0"/>
              <a:t> et </a:t>
            </a:r>
            <a:r>
              <a:rPr lang="fr-FR" sz="1600" i="1" dirty="0" err="1"/>
              <a:t>alcohol</a:t>
            </a:r>
            <a:r>
              <a:rPr lang="fr-FR" sz="1600" dirty="0"/>
              <a:t>.</a:t>
            </a:r>
          </a:p>
          <a:p>
            <a:endParaRPr lang="fr-FR" sz="1600" dirty="0"/>
          </a:p>
          <a:p>
            <a:r>
              <a:rPr lang="fr-FR" sz="1600" dirty="0"/>
              <a:t>Des variables proches les unes des autres (ex. </a:t>
            </a:r>
            <a:r>
              <a:rPr lang="fr-FR" sz="1600" i="1" dirty="0" err="1"/>
              <a:t>flavanoids</a:t>
            </a:r>
            <a:r>
              <a:rPr lang="fr-FR" sz="1600" dirty="0"/>
              <a:t> et </a:t>
            </a:r>
            <a:r>
              <a:rPr lang="fr-FR" sz="1600" i="1" dirty="0"/>
              <a:t>total </a:t>
            </a:r>
            <a:r>
              <a:rPr lang="fr-FR" sz="1600" i="1" dirty="0" err="1"/>
              <a:t>phenols</a:t>
            </a:r>
            <a:r>
              <a:rPr lang="fr-FR" sz="1600" dirty="0"/>
              <a:t>) sont corrélées positivement.</a:t>
            </a:r>
          </a:p>
          <a:p>
            <a:endParaRPr lang="fr-FR" sz="1600" dirty="0"/>
          </a:p>
          <a:p>
            <a:r>
              <a:rPr lang="fr-FR" sz="1600" dirty="0"/>
              <a:t>Des flèches en opposition (ex. </a:t>
            </a:r>
            <a:r>
              <a:rPr lang="fr-FR" sz="1600" i="1" dirty="0" err="1"/>
              <a:t>flavanoids</a:t>
            </a:r>
            <a:r>
              <a:rPr lang="fr-FR" sz="1600" dirty="0"/>
              <a:t> vs </a:t>
            </a:r>
            <a:r>
              <a:rPr lang="fr-FR" sz="1600" i="1" dirty="0" err="1"/>
              <a:t>nonflavanoid_phenols</a:t>
            </a:r>
            <a:r>
              <a:rPr lang="fr-FR" sz="1600" dirty="0"/>
              <a:t>) traduisent une corrélation négative.</a:t>
            </a:r>
          </a:p>
          <a:p>
            <a:endParaRPr lang="fr-FR" sz="1600" dirty="0"/>
          </a:p>
        </p:txBody>
      </p:sp>
    </p:spTree>
    <p:extLst>
      <p:ext uri="{BB962C8B-B14F-4D97-AF65-F5344CB8AC3E}">
        <p14:creationId xmlns:p14="http://schemas.microsoft.com/office/powerpoint/2010/main" val="2237885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8B25796-32AD-7681-6980-9780153BE8AC}"/>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1BFBF5CF-C7E2-4481-9EB1-A467AD2C6D53}"/>
              </a:ext>
            </a:extLst>
          </p:cNvPr>
          <p:cNvSpPr txBox="1"/>
          <p:nvPr/>
        </p:nvSpPr>
        <p:spPr>
          <a:xfrm>
            <a:off x="378229" y="847898"/>
            <a:ext cx="5522346" cy="646331"/>
          </a:xfrm>
          <a:prstGeom prst="rect">
            <a:avLst/>
          </a:prstGeom>
          <a:noFill/>
        </p:spPr>
        <p:txBody>
          <a:bodyPr wrap="none" rtlCol="0">
            <a:spAutoFit/>
          </a:bodyPr>
          <a:lstStyle/>
          <a:p>
            <a:r>
              <a:rPr lang="fr-FR" dirty="0"/>
              <a:t>Autre façon d’examiner la qualité de la représentation </a:t>
            </a:r>
          </a:p>
          <a:p>
            <a:r>
              <a:rPr lang="fr-FR" dirty="0"/>
              <a:t>sur un plan (par variable): </a:t>
            </a:r>
            <a:r>
              <a:rPr lang="fr-FR" b="1" dirty="0"/>
              <a:t>le cos²</a:t>
            </a:r>
            <a:r>
              <a:rPr lang="fr-FR" dirty="0"/>
              <a:t> </a:t>
            </a:r>
            <a:endParaRPr lang="fr-FR" b="1" dirty="0"/>
          </a:p>
        </p:txBody>
      </p:sp>
      <p:sp>
        <p:nvSpPr>
          <p:cNvPr id="6" name="ZoneTexte 5">
            <a:extLst>
              <a:ext uri="{FF2B5EF4-FFF2-40B4-BE49-F238E27FC236}">
                <a16:creationId xmlns:a16="http://schemas.microsoft.com/office/drawing/2014/main" id="{FBDC1684-5AD1-757A-2166-2C6B941021DA}"/>
              </a:ext>
            </a:extLst>
          </p:cNvPr>
          <p:cNvSpPr txBox="1"/>
          <p:nvPr/>
        </p:nvSpPr>
        <p:spPr>
          <a:xfrm>
            <a:off x="378229" y="1729048"/>
            <a:ext cx="8179611" cy="2308324"/>
          </a:xfrm>
          <a:prstGeom prst="rect">
            <a:avLst/>
          </a:prstGeom>
          <a:noFill/>
        </p:spPr>
        <p:txBody>
          <a:bodyPr wrap="none" rtlCol="0">
            <a:spAutoFit/>
          </a:bodyPr>
          <a:lstStyle/>
          <a:p>
            <a:r>
              <a:rPr lang="fr-FR" b="1" dirty="0"/>
              <a:t>Définition du cos² pour une variable</a:t>
            </a:r>
          </a:p>
          <a:p>
            <a:endParaRPr lang="fr-FR" b="1" dirty="0"/>
          </a:p>
          <a:p>
            <a:r>
              <a:rPr lang="fr-FR" dirty="0"/>
              <a:t>Pour une variable </a:t>
            </a:r>
            <a:r>
              <a:rPr lang="fr-FR" dirty="0" err="1"/>
              <a:t>X</a:t>
            </a:r>
            <a:r>
              <a:rPr lang="fr-FR" baseline="-25000" dirty="0" err="1"/>
              <a:t>j</a:t>
            </a:r>
            <a:r>
              <a:rPr lang="fr-FR" dirty="0"/>
              <a:t>​, ses coordonnées factorielles (cercle des corrélations) sont :</a:t>
            </a:r>
          </a:p>
          <a:p>
            <a:endParaRPr lang="fr-FR" dirty="0"/>
          </a:p>
          <a:p>
            <a:endParaRPr lang="fr-FR" dirty="0"/>
          </a:p>
          <a:p>
            <a:endParaRPr lang="fr-FR" dirty="0"/>
          </a:p>
          <a:p>
            <a:r>
              <a:rPr lang="fr-FR" dirty="0"/>
              <a:t>Le </a:t>
            </a:r>
            <a:r>
              <a:rPr lang="fr-FR" b="1" dirty="0"/>
              <a:t>cos²</a:t>
            </a:r>
            <a:r>
              <a:rPr lang="fr-FR" dirty="0"/>
              <a:t> d’une variable j sur un axe m est :</a:t>
            </a:r>
          </a:p>
          <a:p>
            <a:endParaRPr lang="fr-FR" dirty="0"/>
          </a:p>
        </p:txBody>
      </p:sp>
      <p:pic>
        <p:nvPicPr>
          <p:cNvPr id="8" name="Image 7">
            <a:extLst>
              <a:ext uri="{FF2B5EF4-FFF2-40B4-BE49-F238E27FC236}">
                <a16:creationId xmlns:a16="http://schemas.microsoft.com/office/drawing/2014/main" id="{5D6CB6B2-5392-8E2B-BC5C-478A468F49E1}"/>
              </a:ext>
            </a:extLst>
          </p:cNvPr>
          <p:cNvPicPr>
            <a:picLocks noChangeAspect="1"/>
          </p:cNvPicPr>
          <p:nvPr/>
        </p:nvPicPr>
        <p:blipFill>
          <a:blip r:embed="rId2"/>
          <a:stretch>
            <a:fillRect/>
          </a:stretch>
        </p:blipFill>
        <p:spPr>
          <a:xfrm>
            <a:off x="2370152" y="2630978"/>
            <a:ext cx="4195763" cy="679247"/>
          </a:xfrm>
          <a:prstGeom prst="rect">
            <a:avLst/>
          </a:prstGeom>
        </p:spPr>
      </p:pic>
      <p:pic>
        <p:nvPicPr>
          <p:cNvPr id="10" name="Image 9">
            <a:extLst>
              <a:ext uri="{FF2B5EF4-FFF2-40B4-BE49-F238E27FC236}">
                <a16:creationId xmlns:a16="http://schemas.microsoft.com/office/drawing/2014/main" id="{EA8948AF-67D7-A989-A54B-86AD62D20AC8}"/>
              </a:ext>
            </a:extLst>
          </p:cNvPr>
          <p:cNvPicPr>
            <a:picLocks noChangeAspect="1"/>
          </p:cNvPicPr>
          <p:nvPr/>
        </p:nvPicPr>
        <p:blipFill>
          <a:blip r:embed="rId3"/>
          <a:stretch>
            <a:fillRect/>
          </a:stretch>
        </p:blipFill>
        <p:spPr>
          <a:xfrm>
            <a:off x="1993669" y="3696073"/>
            <a:ext cx="5367251" cy="1032164"/>
          </a:xfrm>
          <a:prstGeom prst="rect">
            <a:avLst/>
          </a:prstGeom>
        </p:spPr>
      </p:pic>
      <p:sp>
        <p:nvSpPr>
          <p:cNvPr id="11" name="ZoneTexte 10">
            <a:extLst>
              <a:ext uri="{FF2B5EF4-FFF2-40B4-BE49-F238E27FC236}">
                <a16:creationId xmlns:a16="http://schemas.microsoft.com/office/drawing/2014/main" id="{EDD4CBA6-C1A7-5762-878F-81705799FD93}"/>
              </a:ext>
            </a:extLst>
          </p:cNvPr>
          <p:cNvSpPr txBox="1"/>
          <p:nvPr/>
        </p:nvSpPr>
        <p:spPr>
          <a:xfrm>
            <a:off x="378229" y="5092584"/>
            <a:ext cx="6449522" cy="646331"/>
          </a:xfrm>
          <a:prstGeom prst="rect">
            <a:avLst/>
          </a:prstGeom>
          <a:noFill/>
        </p:spPr>
        <p:txBody>
          <a:bodyPr wrap="none" rtlCol="0">
            <a:spAutoFit/>
          </a:bodyPr>
          <a:lstStyle/>
          <a:p>
            <a:r>
              <a:rPr lang="fr-FR" dirty="0"/>
              <a:t>où p = nombre total de composantes (13 dans le </a:t>
            </a:r>
            <a:r>
              <a:rPr lang="fr-FR" dirty="0" err="1"/>
              <a:t>Wine</a:t>
            </a:r>
            <a:r>
              <a:rPr lang="fr-FR" dirty="0"/>
              <a:t> </a:t>
            </a:r>
            <a:r>
              <a:rPr lang="fr-FR" dirty="0" err="1"/>
              <a:t>dataset</a:t>
            </a:r>
            <a:r>
              <a:rPr lang="fr-FR" dirty="0"/>
              <a:t>).</a:t>
            </a:r>
          </a:p>
          <a:p>
            <a:endParaRPr lang="fr-FR" dirty="0"/>
          </a:p>
        </p:txBody>
      </p:sp>
    </p:spTree>
    <p:extLst>
      <p:ext uri="{BB962C8B-B14F-4D97-AF65-F5344CB8AC3E}">
        <p14:creationId xmlns:p14="http://schemas.microsoft.com/office/powerpoint/2010/main" val="3873650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0C891817-F65E-AF04-ACFC-4E77AF6F204C}"/>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04732B77-C784-A4CE-5FDA-202970F6BFF9}"/>
              </a:ext>
            </a:extLst>
          </p:cNvPr>
          <p:cNvSpPr txBox="1"/>
          <p:nvPr/>
        </p:nvSpPr>
        <p:spPr>
          <a:xfrm>
            <a:off x="482139" y="1163782"/>
            <a:ext cx="7481454" cy="2862322"/>
          </a:xfrm>
          <a:prstGeom prst="rect">
            <a:avLst/>
          </a:prstGeom>
          <a:noFill/>
        </p:spPr>
        <p:txBody>
          <a:bodyPr wrap="square" rtlCol="0">
            <a:spAutoFit/>
          </a:bodyPr>
          <a:lstStyle/>
          <a:p>
            <a:r>
              <a:rPr lang="fr-FR" b="1" dirty="0"/>
              <a:t>Cos</a:t>
            </a:r>
            <a:r>
              <a:rPr lang="fr-FR" b="1" baseline="30000" dirty="0"/>
              <a:t>2</a:t>
            </a:r>
            <a:r>
              <a:rPr lang="fr-FR" b="1" dirty="0"/>
              <a:t>: interprétation</a:t>
            </a:r>
          </a:p>
          <a:p>
            <a:endParaRPr lang="fr-FR" dirty="0"/>
          </a:p>
          <a:p>
            <a:r>
              <a:rPr lang="fr-FR" dirty="0"/>
              <a:t>Si cos</a:t>
            </a:r>
            <a:r>
              <a:rPr lang="fr-FR" baseline="30000" dirty="0"/>
              <a:t>2</a:t>
            </a:r>
            <a:r>
              <a:rPr lang="fr-FR" dirty="0"/>
              <a:t>(𝑗,PC</a:t>
            </a:r>
            <a:r>
              <a:rPr lang="fr-FR" baseline="-25000" dirty="0"/>
              <a:t>1</a:t>
            </a:r>
            <a:r>
              <a:rPr lang="fr-FR" dirty="0"/>
              <a:t>) ≈ 1, la variable j est quasi totalement expliquée par PC1 → elle est bien représentée sur cet axe.</a:t>
            </a:r>
          </a:p>
          <a:p>
            <a:endParaRPr lang="fr-FR" dirty="0"/>
          </a:p>
          <a:p>
            <a:r>
              <a:rPr lang="fr-FR" dirty="0"/>
              <a:t>Si les cos² sont répartis entre plusieurs axes, la variable contribue à plusieurs directions.</a:t>
            </a:r>
          </a:p>
          <a:p>
            <a:endParaRPr lang="fr-FR" dirty="0"/>
          </a:p>
          <a:p>
            <a:r>
              <a:rPr lang="fr-FR" dirty="0"/>
              <a:t>Si cos</a:t>
            </a:r>
            <a:r>
              <a:rPr lang="fr-FR" baseline="30000" dirty="0"/>
              <a:t>2</a:t>
            </a:r>
            <a:r>
              <a:rPr lang="fr-FR" dirty="0"/>
              <a:t> est faible pour PC</a:t>
            </a:r>
            <a:r>
              <a:rPr lang="fr-FR" baseline="-25000" dirty="0"/>
              <a:t>1</a:t>
            </a:r>
            <a:r>
              <a:rPr lang="fr-FR" dirty="0"/>
              <a:t> et PC</a:t>
            </a:r>
            <a:r>
              <a:rPr lang="fr-FR" baseline="-25000" dirty="0"/>
              <a:t>2</a:t>
            </a:r>
            <a:r>
              <a:rPr lang="fr-FR" dirty="0"/>
              <a:t>, la variable est mal représentée sur le plan factoriel (PC</a:t>
            </a:r>
            <a:r>
              <a:rPr lang="fr-FR" baseline="-25000" dirty="0"/>
              <a:t>1</a:t>
            </a:r>
            <a:r>
              <a:rPr lang="fr-FR" dirty="0"/>
              <a:t>–PC</a:t>
            </a:r>
            <a:r>
              <a:rPr lang="fr-FR" baseline="-25000" dirty="0"/>
              <a:t>2</a:t>
            </a:r>
            <a:r>
              <a:rPr lang="fr-FR" dirty="0"/>
              <a:t>) → elle serait mieux visible en PC</a:t>
            </a:r>
            <a:r>
              <a:rPr lang="fr-FR" baseline="-25000" dirty="0"/>
              <a:t>3</a:t>
            </a:r>
            <a:r>
              <a:rPr lang="fr-FR" dirty="0"/>
              <a:t>, PC</a:t>
            </a:r>
            <a:r>
              <a:rPr lang="fr-FR" baseline="-25000" dirty="0"/>
              <a:t>4</a:t>
            </a:r>
            <a:r>
              <a:rPr lang="fr-FR" dirty="0"/>
              <a:t>,…</a:t>
            </a:r>
          </a:p>
        </p:txBody>
      </p:sp>
    </p:spTree>
    <p:extLst>
      <p:ext uri="{BB962C8B-B14F-4D97-AF65-F5344CB8AC3E}">
        <p14:creationId xmlns:p14="http://schemas.microsoft.com/office/powerpoint/2010/main" val="3936665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760B58B-804E-8E45-2583-4D0E1D44671F}"/>
              </a:ext>
            </a:extLst>
          </p:cNvPr>
          <p:cNvSpPr txBox="1"/>
          <p:nvPr/>
        </p:nvSpPr>
        <p:spPr>
          <a:xfrm>
            <a:off x="490452" y="612844"/>
            <a:ext cx="7880464" cy="5909310"/>
          </a:xfrm>
          <a:prstGeom prst="rect">
            <a:avLst/>
          </a:prstGeom>
          <a:noFill/>
        </p:spPr>
        <p:txBody>
          <a:bodyPr wrap="square" rtlCol="0">
            <a:spAutoFit/>
          </a:bodyPr>
          <a:lstStyle/>
          <a:p>
            <a:r>
              <a:rPr lang="fr-FR" b="1" dirty="0"/>
              <a:t>Exemple de calcul du cos</a:t>
            </a:r>
            <a:r>
              <a:rPr lang="fr-FR" b="1" baseline="30000" dirty="0"/>
              <a:t>2</a:t>
            </a:r>
          </a:p>
          <a:p>
            <a:endParaRPr lang="fr-FR" dirty="0"/>
          </a:p>
          <a:p>
            <a:r>
              <a:rPr lang="fr-FR" dirty="0"/>
              <a:t>Imaginons une variable projetée en coordonnées :</a:t>
            </a:r>
          </a:p>
          <a:p>
            <a:r>
              <a:rPr lang="fr-FR" dirty="0"/>
              <a:t>PC</a:t>
            </a:r>
            <a:r>
              <a:rPr lang="fr-FR" baseline="-25000" dirty="0"/>
              <a:t>1</a:t>
            </a:r>
            <a:r>
              <a:rPr lang="fr-FR" dirty="0"/>
              <a:t> = 0.8, </a:t>
            </a:r>
          </a:p>
          <a:p>
            <a:r>
              <a:rPr lang="fr-FR" dirty="0"/>
              <a:t>PC</a:t>
            </a:r>
            <a:r>
              <a:rPr lang="fr-FR" baseline="-25000" dirty="0"/>
              <a:t>2</a:t>
            </a:r>
            <a:r>
              <a:rPr lang="fr-FR" dirty="0"/>
              <a:t> = 0.6</a:t>
            </a:r>
          </a:p>
          <a:p>
            <a:endParaRPr lang="fr-FR" dirty="0"/>
          </a:p>
          <a:p>
            <a:r>
              <a:rPr lang="fr-FR" dirty="0"/>
              <a:t>Alors: </a:t>
            </a:r>
          </a:p>
          <a:p>
            <a:pPr lvl="5"/>
            <a:r>
              <a:rPr lang="fr-FR" dirty="0"/>
              <a:t>∣∣𝑥∣∣</a:t>
            </a:r>
            <a:r>
              <a:rPr lang="fr-FR" baseline="30000" dirty="0"/>
              <a:t>2</a:t>
            </a:r>
            <a:r>
              <a:rPr lang="fr-FR" dirty="0"/>
              <a:t>=0.8</a:t>
            </a:r>
            <a:r>
              <a:rPr lang="fr-FR" baseline="30000" dirty="0"/>
              <a:t>2</a:t>
            </a:r>
            <a:r>
              <a:rPr lang="fr-FR" dirty="0"/>
              <a:t>+0.6</a:t>
            </a:r>
            <a:r>
              <a:rPr lang="fr-FR" baseline="30000" dirty="0"/>
              <a:t>2</a:t>
            </a:r>
            <a:r>
              <a:rPr lang="fr-FR" dirty="0"/>
              <a:t>=1.0</a:t>
            </a:r>
          </a:p>
          <a:p>
            <a:pPr lvl="5"/>
            <a:endParaRPr lang="fr-FR" dirty="0"/>
          </a:p>
          <a:p>
            <a:pPr lvl="5"/>
            <a:r>
              <a:rPr lang="fr-FR" dirty="0"/>
              <a:t>cos</a:t>
            </a:r>
            <a:r>
              <a:rPr lang="fr-FR" baseline="30000" dirty="0"/>
              <a:t>2</a:t>
            </a:r>
            <a:r>
              <a:rPr lang="fr-FR" dirty="0"/>
              <a:t>(𝑃𝐶</a:t>
            </a:r>
            <a:r>
              <a:rPr lang="fr-FR" baseline="-25000" dirty="0"/>
              <a:t>1</a:t>
            </a:r>
            <a:r>
              <a:rPr lang="fr-FR" dirty="0"/>
              <a:t>)=0.8</a:t>
            </a:r>
            <a:r>
              <a:rPr lang="fr-FR" baseline="30000" dirty="0"/>
              <a:t>2</a:t>
            </a:r>
            <a:r>
              <a:rPr lang="fr-FR" dirty="0"/>
              <a:t>/1.0=0.64</a:t>
            </a:r>
          </a:p>
          <a:p>
            <a:pPr lvl="5"/>
            <a:r>
              <a:rPr lang="fr-FR" dirty="0"/>
              <a:t>cos</a:t>
            </a:r>
            <a:r>
              <a:rPr lang="fr-FR" baseline="30000" dirty="0"/>
              <a:t>2</a:t>
            </a:r>
            <a:r>
              <a:rPr lang="fr-FR" dirty="0"/>
              <a:t>(𝑃𝐶</a:t>
            </a:r>
            <a:r>
              <a:rPr lang="fr-FR" baseline="-25000" dirty="0"/>
              <a:t>2</a:t>
            </a:r>
            <a:r>
              <a:rPr lang="fr-FR" dirty="0"/>
              <a:t>)=0.6</a:t>
            </a:r>
            <a:r>
              <a:rPr lang="fr-FR" baseline="30000" dirty="0"/>
              <a:t>2</a:t>
            </a:r>
            <a:r>
              <a:rPr lang="fr-FR" dirty="0"/>
              <a:t>/1.0=0.36</a:t>
            </a:r>
          </a:p>
          <a:p>
            <a:endParaRPr lang="fr-FR" dirty="0"/>
          </a:p>
          <a:p>
            <a:r>
              <a:rPr lang="fr-FR" dirty="0"/>
              <a:t>La variable est mieux représentée sur PC1 (64 % de son inertie), mais PC</a:t>
            </a:r>
            <a:r>
              <a:rPr lang="fr-FR" baseline="-25000" dirty="0"/>
              <a:t>2</a:t>
            </a:r>
            <a:r>
              <a:rPr lang="fr-FR" dirty="0"/>
              <a:t> joue aussi un rôle.</a:t>
            </a:r>
          </a:p>
          <a:p>
            <a:endParaRPr lang="fr-FR" dirty="0"/>
          </a:p>
          <a:p>
            <a:r>
              <a:rPr lang="fr-FR" b="1" dirty="0"/>
              <a:t>En résumé</a:t>
            </a:r>
          </a:p>
          <a:p>
            <a:endParaRPr lang="fr-FR" dirty="0"/>
          </a:p>
          <a:p>
            <a:r>
              <a:rPr lang="fr-FR" dirty="0"/>
              <a:t>Le cos² = part de la variance d’une variable expliquée par un axe donné. Plus il est proche de 1, plus la variable est bien projetée sur cet axe. Il est très utilisé pour choisir quelles variables commenter sur un plan, identifier les variables « mal projetées », interpréter les axes principaux.</a:t>
            </a:r>
          </a:p>
        </p:txBody>
      </p:sp>
      <p:sp>
        <p:nvSpPr>
          <p:cNvPr id="9" name="Text Box 4">
            <a:extLst>
              <a:ext uri="{FF2B5EF4-FFF2-40B4-BE49-F238E27FC236}">
                <a16:creationId xmlns:a16="http://schemas.microsoft.com/office/drawing/2014/main" id="{913A647E-49CE-90B9-02F8-EE11283D9C30}"/>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1863419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1720E1D-AFE8-0273-0C43-2EC2A273240F}"/>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0B6D5ADB-83C1-DD2C-2800-4EFE150AFAB4}"/>
              </a:ext>
            </a:extLst>
          </p:cNvPr>
          <p:cNvPicPr>
            <a:picLocks noChangeAspect="1"/>
          </p:cNvPicPr>
          <p:nvPr/>
        </p:nvPicPr>
        <p:blipFill>
          <a:blip r:embed="rId2"/>
          <a:stretch>
            <a:fillRect/>
          </a:stretch>
        </p:blipFill>
        <p:spPr>
          <a:xfrm>
            <a:off x="1675014" y="909471"/>
            <a:ext cx="7281949" cy="2344498"/>
          </a:xfrm>
          <a:prstGeom prst="rect">
            <a:avLst/>
          </a:prstGeom>
        </p:spPr>
      </p:pic>
      <p:sp>
        <p:nvSpPr>
          <p:cNvPr id="7" name="Rectangle 6">
            <a:extLst>
              <a:ext uri="{FF2B5EF4-FFF2-40B4-BE49-F238E27FC236}">
                <a16:creationId xmlns:a16="http://schemas.microsoft.com/office/drawing/2014/main" id="{3256BD94-11F3-62D2-89CB-EC0ED60162DF}"/>
              </a:ext>
            </a:extLst>
          </p:cNvPr>
          <p:cNvSpPr>
            <a:spLocks noChangeArrowheads="1"/>
          </p:cNvSpPr>
          <p:nvPr/>
        </p:nvSpPr>
        <p:spPr bwMode="auto">
          <a:xfrm>
            <a:off x="99752" y="1250979"/>
            <a:ext cx="7693429" cy="179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Alcohol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Malic acid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Ash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err="1">
                <a:ln>
                  <a:noFill/>
                </a:ln>
                <a:solidFill>
                  <a:schemeClr val="tx1"/>
                </a:solidFill>
                <a:effectLst/>
                <a:latin typeface="Arial" panose="020B0604020202020204" pitchFamily="34" charset="0"/>
              </a:rPr>
              <a:t>Alcalinity</a:t>
            </a:r>
            <a:r>
              <a:rPr kumimoji="0" lang="en-US" altLang="en-US" sz="850" b="0" i="0" u="none" strike="noStrike" cap="none" normalizeH="0" baseline="0" dirty="0">
                <a:ln>
                  <a:noFill/>
                </a:ln>
                <a:solidFill>
                  <a:schemeClr val="tx1"/>
                </a:solidFill>
                <a:effectLst/>
                <a:latin typeface="Arial" panose="020B0604020202020204" pitchFamily="34" charset="0"/>
              </a:rPr>
              <a:t> of ash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Magnesium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Total phenols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err="1">
                <a:ln>
                  <a:noFill/>
                </a:ln>
                <a:solidFill>
                  <a:schemeClr val="tx1"/>
                </a:solidFill>
                <a:effectLst/>
                <a:latin typeface="Arial" panose="020B0604020202020204" pitchFamily="34" charset="0"/>
              </a:rPr>
              <a:t>Flavanoids</a:t>
            </a:r>
            <a:endParaRPr kumimoji="0" lang="en-US" altLang="en-US" sz="8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err="1">
                <a:ln>
                  <a:noFill/>
                </a:ln>
                <a:solidFill>
                  <a:schemeClr val="tx1"/>
                </a:solidFill>
                <a:effectLst/>
                <a:latin typeface="Arial" panose="020B0604020202020204" pitchFamily="34" charset="0"/>
              </a:rPr>
              <a:t>Nonflavanoid</a:t>
            </a:r>
            <a:r>
              <a:rPr kumimoji="0" lang="en-US" altLang="en-US" sz="850" b="0" i="0" u="none" strike="noStrike" cap="none" normalizeH="0" baseline="0" dirty="0">
                <a:ln>
                  <a:noFill/>
                </a:ln>
                <a:solidFill>
                  <a:schemeClr val="tx1"/>
                </a:solidFill>
                <a:effectLst/>
                <a:latin typeface="Arial" panose="020B0604020202020204" pitchFamily="34" charset="0"/>
              </a:rPr>
              <a:t> phenols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Proanthocyanins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Color intensity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Hue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i="0" u="none" strike="noStrike" cap="none" normalizeH="0" baseline="0" dirty="0">
                <a:ln>
                  <a:noFill/>
                </a:ln>
                <a:solidFill>
                  <a:schemeClr val="tx1"/>
                </a:solidFill>
                <a:effectLst/>
                <a:latin typeface="Arial" panose="020B0604020202020204" pitchFamily="34" charset="0"/>
              </a:rPr>
              <a:t>OD280/OD315 of diluted wines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50" b="0" i="0" u="none" strike="noStrike" cap="none" normalizeH="0" baseline="0" dirty="0">
                <a:ln>
                  <a:noFill/>
                </a:ln>
                <a:solidFill>
                  <a:schemeClr val="tx1"/>
                </a:solidFill>
                <a:effectLst/>
                <a:latin typeface="Arial" panose="020B0604020202020204" pitchFamily="34" charset="0"/>
              </a:rPr>
              <a:t>Proline</a:t>
            </a:r>
          </a:p>
        </p:txBody>
      </p:sp>
      <p:pic>
        <p:nvPicPr>
          <p:cNvPr id="8" name="Image 7">
            <a:extLst>
              <a:ext uri="{FF2B5EF4-FFF2-40B4-BE49-F238E27FC236}">
                <a16:creationId xmlns:a16="http://schemas.microsoft.com/office/drawing/2014/main" id="{ECB9ADF7-B746-49C5-6060-67B738F8819B}"/>
              </a:ext>
            </a:extLst>
          </p:cNvPr>
          <p:cNvPicPr>
            <a:picLocks noChangeAspect="1"/>
          </p:cNvPicPr>
          <p:nvPr/>
        </p:nvPicPr>
        <p:blipFill>
          <a:blip r:embed="rId3"/>
          <a:stretch>
            <a:fillRect/>
          </a:stretch>
        </p:blipFill>
        <p:spPr>
          <a:xfrm>
            <a:off x="4478938" y="2480698"/>
            <a:ext cx="4519590" cy="4086696"/>
          </a:xfrm>
          <a:prstGeom prst="rect">
            <a:avLst/>
          </a:prstGeom>
        </p:spPr>
      </p:pic>
      <p:sp>
        <p:nvSpPr>
          <p:cNvPr id="9" name="Rectangle 8">
            <a:extLst>
              <a:ext uri="{FF2B5EF4-FFF2-40B4-BE49-F238E27FC236}">
                <a16:creationId xmlns:a16="http://schemas.microsoft.com/office/drawing/2014/main" id="{AD0CFBD7-7E6B-3D79-AEC3-634EB5DD7FFA}"/>
              </a:ext>
            </a:extLst>
          </p:cNvPr>
          <p:cNvSpPr/>
          <p:nvPr/>
        </p:nvSpPr>
        <p:spPr>
          <a:xfrm>
            <a:off x="2069869" y="1250979"/>
            <a:ext cx="1055716" cy="174575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64B4E7C-D84B-7886-DBCE-F35A5F19D231}"/>
              </a:ext>
            </a:extLst>
          </p:cNvPr>
          <p:cNvSpPr txBox="1"/>
          <p:nvPr/>
        </p:nvSpPr>
        <p:spPr>
          <a:xfrm>
            <a:off x="145472" y="514613"/>
            <a:ext cx="3316934" cy="369332"/>
          </a:xfrm>
          <a:prstGeom prst="rect">
            <a:avLst/>
          </a:prstGeom>
          <a:noFill/>
        </p:spPr>
        <p:txBody>
          <a:bodyPr wrap="none" rtlCol="0">
            <a:spAutoFit/>
          </a:bodyPr>
          <a:lstStyle/>
          <a:p>
            <a:r>
              <a:rPr lang="fr-FR" b="1" dirty="0"/>
              <a:t>Le cos2 pour un plan PC1-PC2</a:t>
            </a:r>
          </a:p>
        </p:txBody>
      </p:sp>
      <p:sp>
        <p:nvSpPr>
          <p:cNvPr id="11" name="ZoneTexte 10">
            <a:extLst>
              <a:ext uri="{FF2B5EF4-FFF2-40B4-BE49-F238E27FC236}">
                <a16:creationId xmlns:a16="http://schemas.microsoft.com/office/drawing/2014/main" id="{75422D55-F359-6A30-BA04-949282C8EDA9}"/>
              </a:ext>
            </a:extLst>
          </p:cNvPr>
          <p:cNvSpPr txBox="1"/>
          <p:nvPr/>
        </p:nvSpPr>
        <p:spPr>
          <a:xfrm>
            <a:off x="145472" y="3569939"/>
            <a:ext cx="3470564" cy="954107"/>
          </a:xfrm>
          <a:prstGeom prst="rect">
            <a:avLst/>
          </a:prstGeom>
          <a:noFill/>
        </p:spPr>
        <p:txBody>
          <a:bodyPr wrap="square" rtlCol="0">
            <a:spAutoFit/>
          </a:bodyPr>
          <a:lstStyle/>
          <a:p>
            <a:r>
              <a:rPr lang="fr-FR" sz="1400" b="1" dirty="0"/>
              <a:t>Si on calcule sur toutes les composantes (PC1 à PC13)</a:t>
            </a:r>
            <a:r>
              <a:rPr lang="fr-FR" sz="1400" dirty="0"/>
              <a:t>, la somme vaut bien </a:t>
            </a:r>
            <a:r>
              <a:rPr lang="fr-FR" sz="1400" b="1" dirty="0"/>
              <a:t>1</a:t>
            </a:r>
            <a:r>
              <a:rPr lang="fr-FR" sz="1400" dirty="0"/>
              <a:t>.</a:t>
            </a:r>
          </a:p>
          <a:p>
            <a:endParaRPr lang="fr-FR" sz="1400" dirty="0"/>
          </a:p>
        </p:txBody>
      </p:sp>
    </p:spTree>
    <p:extLst>
      <p:ext uri="{BB962C8B-B14F-4D97-AF65-F5344CB8AC3E}">
        <p14:creationId xmlns:p14="http://schemas.microsoft.com/office/powerpoint/2010/main" val="3542147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7AE8365-CB8B-3BE7-CEE5-926F5DC74A1B}"/>
              </a:ext>
            </a:extLst>
          </p:cNvPr>
          <p:cNvSpPr txBox="1"/>
          <p:nvPr/>
        </p:nvSpPr>
        <p:spPr>
          <a:xfrm>
            <a:off x="419792" y="735676"/>
            <a:ext cx="7872153" cy="3970318"/>
          </a:xfrm>
          <a:prstGeom prst="rect">
            <a:avLst/>
          </a:prstGeom>
          <a:noFill/>
        </p:spPr>
        <p:txBody>
          <a:bodyPr wrap="square" rtlCol="0">
            <a:spAutoFit/>
          </a:bodyPr>
          <a:lstStyle/>
          <a:p>
            <a:r>
              <a:rPr lang="fr-FR" b="1" dirty="0"/>
              <a:t>Le </a:t>
            </a:r>
            <a:r>
              <a:rPr lang="fr-FR" b="1" dirty="0" err="1"/>
              <a:t>biplot</a:t>
            </a:r>
            <a:r>
              <a:rPr lang="fr-FR" b="1" dirty="0"/>
              <a:t> de Gabriel (1971)</a:t>
            </a:r>
            <a:r>
              <a:rPr lang="fr-FR" b="1" baseline="30000" dirty="0"/>
              <a:t>1</a:t>
            </a:r>
          </a:p>
          <a:p>
            <a:endParaRPr lang="fr-FR" dirty="0"/>
          </a:p>
          <a:p>
            <a:r>
              <a:rPr lang="fr-FR" dirty="0"/>
              <a:t>Un </a:t>
            </a:r>
            <a:r>
              <a:rPr lang="fr-FR" b="1" dirty="0" err="1"/>
              <a:t>biplot</a:t>
            </a:r>
            <a:r>
              <a:rPr lang="fr-FR" dirty="0"/>
              <a:t> est un graphique qui montre </a:t>
            </a:r>
            <a:r>
              <a:rPr lang="fr-FR" b="1" dirty="0"/>
              <a:t>simultanément</a:t>
            </a:r>
            <a:r>
              <a:rPr lang="fr-FR" dirty="0"/>
              <a:t> :</a:t>
            </a:r>
          </a:p>
          <a:p>
            <a:endParaRPr lang="fr-FR" dirty="0"/>
          </a:p>
          <a:p>
            <a:pPr marL="285750" indent="-285750">
              <a:buFont typeface="Arial" panose="020B0604020202020204" pitchFamily="34" charset="0"/>
              <a:buChar char="•"/>
            </a:pPr>
            <a:r>
              <a:rPr lang="fr-FR" dirty="0"/>
              <a:t>Les </a:t>
            </a:r>
            <a:r>
              <a:rPr lang="fr-FR" b="1" dirty="0"/>
              <a:t>individus</a:t>
            </a:r>
            <a:r>
              <a:rPr lang="fr-FR" dirty="0"/>
              <a:t> (points) projetés dans l’espace des composantes principales (souvent PC1–PC2).</a:t>
            </a:r>
          </a:p>
          <a:p>
            <a:endParaRPr lang="fr-FR" dirty="0"/>
          </a:p>
          <a:p>
            <a:pPr marL="285750" indent="-285750">
              <a:buFont typeface="Arial" panose="020B0604020202020204" pitchFamily="34" charset="0"/>
              <a:buChar char="•"/>
            </a:pPr>
            <a:r>
              <a:rPr lang="fr-FR" dirty="0"/>
              <a:t>Les </a:t>
            </a:r>
            <a:r>
              <a:rPr lang="fr-FR" b="1" dirty="0"/>
              <a:t>variables</a:t>
            </a:r>
            <a:r>
              <a:rPr lang="fr-FR" dirty="0"/>
              <a:t> (vecteurs/ flèches), représentées par leurs </a:t>
            </a:r>
            <a:r>
              <a:rPr lang="fr-FR" i="1" dirty="0" err="1"/>
              <a:t>loadings</a:t>
            </a:r>
            <a:r>
              <a:rPr lang="fr-FR" dirty="0"/>
              <a:t> (corrélations avec les axes).</a:t>
            </a:r>
          </a:p>
          <a:p>
            <a:endParaRPr lang="fr-FR" dirty="0"/>
          </a:p>
          <a:p>
            <a:endParaRPr lang="fr-FR" dirty="0"/>
          </a:p>
          <a:p>
            <a:r>
              <a:rPr lang="fr-FR" dirty="0"/>
              <a:t>On a donc sur un seul plan une </a:t>
            </a:r>
            <a:r>
              <a:rPr lang="fr-FR" b="1" dirty="0"/>
              <a:t>vue combinée des deux mondes </a:t>
            </a:r>
            <a:r>
              <a:rPr lang="fr-FR" dirty="0"/>
              <a:t>: observations + variables.</a:t>
            </a:r>
          </a:p>
          <a:p>
            <a:endParaRPr lang="fr-FR" dirty="0"/>
          </a:p>
        </p:txBody>
      </p:sp>
      <p:sp>
        <p:nvSpPr>
          <p:cNvPr id="5" name="Text Box 4">
            <a:extLst>
              <a:ext uri="{FF2B5EF4-FFF2-40B4-BE49-F238E27FC236}">
                <a16:creationId xmlns:a16="http://schemas.microsoft.com/office/drawing/2014/main" id="{6DB9899D-F92A-B2DA-E718-E24056B7199F}"/>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6" name="ZoneTexte 5">
            <a:extLst>
              <a:ext uri="{FF2B5EF4-FFF2-40B4-BE49-F238E27FC236}">
                <a16:creationId xmlns:a16="http://schemas.microsoft.com/office/drawing/2014/main" id="{715A2ED6-F430-5F72-4077-94F6402EABE1}"/>
              </a:ext>
            </a:extLst>
          </p:cNvPr>
          <p:cNvSpPr txBox="1"/>
          <p:nvPr/>
        </p:nvSpPr>
        <p:spPr>
          <a:xfrm>
            <a:off x="515389" y="5565371"/>
            <a:ext cx="7771679" cy="246221"/>
          </a:xfrm>
          <a:prstGeom prst="rect">
            <a:avLst/>
          </a:prstGeom>
          <a:noFill/>
        </p:spPr>
        <p:txBody>
          <a:bodyPr wrap="none" rtlCol="0">
            <a:spAutoFit/>
          </a:bodyPr>
          <a:lstStyle/>
          <a:p>
            <a:r>
              <a:rPr lang="en-US" sz="1000" baseline="30000" dirty="0"/>
              <a:t>1</a:t>
            </a:r>
            <a:r>
              <a:rPr lang="en-US" sz="1000" dirty="0"/>
              <a:t>: Gabriel, K.R. (1971). The biplot graphic display of matrices with application to principal component analysis. </a:t>
            </a:r>
            <a:r>
              <a:rPr lang="en-US" sz="1000" dirty="0" err="1"/>
              <a:t>Biometrika</a:t>
            </a:r>
            <a:r>
              <a:rPr lang="en-US" sz="1000" dirty="0"/>
              <a:t>, 58(3), 453–467.</a:t>
            </a:r>
            <a:endParaRPr lang="fr-FR" sz="1000" dirty="0"/>
          </a:p>
        </p:txBody>
      </p:sp>
    </p:spTree>
    <p:extLst>
      <p:ext uri="{BB962C8B-B14F-4D97-AF65-F5344CB8AC3E}">
        <p14:creationId xmlns:p14="http://schemas.microsoft.com/office/powerpoint/2010/main" val="1398353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D6158F65-07F5-C7D9-1813-5F8C14D6729E}"/>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69C7C1FB-C4E6-0C00-7322-98562FC47753}"/>
              </a:ext>
            </a:extLst>
          </p:cNvPr>
          <p:cNvSpPr txBox="1"/>
          <p:nvPr/>
        </p:nvSpPr>
        <p:spPr>
          <a:xfrm>
            <a:off x="677487" y="1122218"/>
            <a:ext cx="7755775" cy="3970318"/>
          </a:xfrm>
          <a:prstGeom prst="rect">
            <a:avLst/>
          </a:prstGeom>
          <a:noFill/>
        </p:spPr>
        <p:txBody>
          <a:bodyPr wrap="square" rtlCol="0">
            <a:spAutoFit/>
          </a:bodyPr>
          <a:lstStyle/>
          <a:p>
            <a:r>
              <a:rPr lang="fr-FR" b="1" dirty="0"/>
              <a:t>Problème : l’échelle!</a:t>
            </a:r>
          </a:p>
          <a:p>
            <a:endParaRPr lang="fr-FR" b="1" dirty="0"/>
          </a:p>
          <a:p>
            <a:r>
              <a:rPr lang="fr-FR" dirty="0"/>
              <a:t>Dans un </a:t>
            </a:r>
            <a:r>
              <a:rPr lang="fr-FR" b="1" dirty="0" err="1"/>
              <a:t>biplot</a:t>
            </a:r>
            <a:r>
              <a:rPr lang="fr-FR" dirty="0"/>
              <a:t>, on veut représenter </a:t>
            </a:r>
            <a:r>
              <a:rPr lang="fr-FR" b="1" dirty="0"/>
              <a:t>individus</a:t>
            </a:r>
            <a:r>
              <a:rPr lang="fr-FR" dirty="0"/>
              <a:t> et </a:t>
            </a:r>
            <a:r>
              <a:rPr lang="fr-FR" b="1" dirty="0"/>
              <a:t>variables</a:t>
            </a:r>
            <a:r>
              <a:rPr lang="fr-FR" dirty="0"/>
              <a:t> ensemble.</a:t>
            </a:r>
          </a:p>
          <a:p>
            <a:endParaRPr lang="fr-FR" dirty="0"/>
          </a:p>
          <a:p>
            <a:r>
              <a:rPr lang="fr-FR" dirty="0"/>
              <a:t>Les </a:t>
            </a:r>
            <a:r>
              <a:rPr lang="fr-FR" b="1" dirty="0"/>
              <a:t>scores</a:t>
            </a:r>
            <a:r>
              <a:rPr lang="fr-FR" dirty="0"/>
              <a:t> des individus, Z, et les </a:t>
            </a:r>
            <a:r>
              <a:rPr lang="fr-FR" b="1" dirty="0" err="1"/>
              <a:t>loadings</a:t>
            </a:r>
            <a:r>
              <a:rPr lang="fr-FR" dirty="0"/>
              <a:t> des variables, L, n’ont pas la même échelle.</a:t>
            </a:r>
          </a:p>
          <a:p>
            <a:endParaRPr lang="fr-FR" dirty="0"/>
          </a:p>
          <a:p>
            <a:r>
              <a:rPr lang="fr-FR" dirty="0"/>
              <a:t>Si on ne fait rien, soit les points (individus), soit les flèches (variables) dominent le graphique → lecture déséquilibrée.</a:t>
            </a:r>
          </a:p>
          <a:p>
            <a:endParaRPr lang="fr-FR" dirty="0"/>
          </a:p>
          <a:p>
            <a:endParaRPr lang="fr-FR" dirty="0"/>
          </a:p>
          <a:p>
            <a:r>
              <a:rPr lang="fr-FR" b="1" dirty="0" err="1"/>
              <a:t>Biplot</a:t>
            </a:r>
            <a:r>
              <a:rPr lang="fr-FR" b="1" dirty="0"/>
              <a:t> de Gabriel</a:t>
            </a:r>
            <a:r>
              <a:rPr lang="fr-FR" dirty="0"/>
              <a:t> : compromis symétrique. Individus et variables sont représentés sur une </a:t>
            </a:r>
            <a:r>
              <a:rPr lang="fr-FR" b="1" dirty="0"/>
              <a:t>échelle comparable</a:t>
            </a:r>
            <a:r>
              <a:rPr lang="fr-FR" dirty="0"/>
              <a:t>.</a:t>
            </a:r>
          </a:p>
          <a:p>
            <a:endParaRPr lang="fr-FR" dirty="0"/>
          </a:p>
        </p:txBody>
      </p:sp>
    </p:spTree>
    <p:extLst>
      <p:ext uri="{BB962C8B-B14F-4D97-AF65-F5344CB8AC3E}">
        <p14:creationId xmlns:p14="http://schemas.microsoft.com/office/powerpoint/2010/main" val="2421703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8BB17E4-587B-77A9-9A4C-5D1D53F1BE0F}"/>
              </a:ext>
            </a:extLst>
          </p:cNvPr>
          <p:cNvSpPr txBox="1"/>
          <p:nvPr/>
        </p:nvSpPr>
        <p:spPr>
          <a:xfrm>
            <a:off x="494606" y="1055716"/>
            <a:ext cx="7922029" cy="5078313"/>
          </a:xfrm>
          <a:prstGeom prst="rect">
            <a:avLst/>
          </a:prstGeom>
          <a:noFill/>
        </p:spPr>
        <p:txBody>
          <a:bodyPr wrap="square" rtlCol="0">
            <a:spAutoFit/>
          </a:bodyPr>
          <a:lstStyle/>
          <a:p>
            <a:r>
              <a:rPr lang="fr-FR" b="1" dirty="0"/>
              <a:t>Interprétation du </a:t>
            </a:r>
            <a:r>
              <a:rPr lang="fr-FR" b="1" dirty="0" err="1"/>
              <a:t>biplot</a:t>
            </a:r>
            <a:endParaRPr lang="fr-FR" b="1" dirty="0"/>
          </a:p>
          <a:p>
            <a:endParaRPr lang="fr-FR" b="1" dirty="0"/>
          </a:p>
          <a:p>
            <a:r>
              <a:rPr lang="fr-FR" b="1" dirty="0"/>
              <a:t>On sait déjà que:</a:t>
            </a:r>
          </a:p>
          <a:p>
            <a:endParaRPr lang="fr-FR" b="1" dirty="0"/>
          </a:p>
          <a:p>
            <a:pPr marL="285750" indent="-285750">
              <a:buFont typeface="Arial" panose="020B0604020202020204" pitchFamily="34" charset="0"/>
              <a:buChar char="•"/>
            </a:pPr>
            <a:r>
              <a:rPr lang="fr-FR" dirty="0"/>
              <a:t>Les </a:t>
            </a:r>
            <a:r>
              <a:rPr lang="fr-FR" b="1" dirty="0"/>
              <a:t>points proches</a:t>
            </a:r>
            <a:r>
              <a:rPr lang="fr-FR" dirty="0"/>
              <a:t> représentent des individus ayant des profils semblables.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a:t>
            </a:r>
            <a:r>
              <a:rPr lang="fr-FR" b="1" dirty="0"/>
              <a:t>flèches proches</a:t>
            </a:r>
            <a:r>
              <a:rPr lang="fr-FR" dirty="0"/>
              <a:t> (les longues) indiquent des variables fortement corrélées entre elles.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a:t>
            </a:r>
            <a:r>
              <a:rPr lang="fr-FR" b="1" dirty="0"/>
              <a:t>angle entre une flèche et un axe</a:t>
            </a:r>
            <a:r>
              <a:rPr lang="fr-FR" dirty="0"/>
              <a:t> → importance de la variable pour cet axe.</a:t>
            </a:r>
          </a:p>
          <a:p>
            <a:pPr marL="285750" indent="-285750">
              <a:buFont typeface="Arial" panose="020B0604020202020204" pitchFamily="34" charset="0"/>
              <a:buChar char="•"/>
            </a:pPr>
            <a:endParaRPr lang="fr-FR" dirty="0"/>
          </a:p>
          <a:p>
            <a:r>
              <a:rPr lang="fr-FR" b="1" dirty="0"/>
              <a:t>Ici : </a:t>
            </a:r>
          </a:p>
          <a:p>
            <a:endParaRPr lang="fr-FR" b="1" dirty="0"/>
          </a:p>
          <a:p>
            <a:r>
              <a:rPr lang="fr-FR" dirty="0"/>
              <a:t>La </a:t>
            </a:r>
            <a:r>
              <a:rPr lang="fr-FR" b="1" dirty="0"/>
              <a:t>projection orthogonale d’un individu sur une flèche</a:t>
            </a:r>
            <a:r>
              <a:rPr lang="fr-FR" dirty="0"/>
              <a:t> → valeur relative de cet individu sur la variable correspondante.</a:t>
            </a:r>
          </a:p>
          <a:p>
            <a:endParaRPr lang="fr-FR" dirty="0"/>
          </a:p>
        </p:txBody>
      </p:sp>
      <p:sp>
        <p:nvSpPr>
          <p:cNvPr id="5" name="Text Box 4">
            <a:extLst>
              <a:ext uri="{FF2B5EF4-FFF2-40B4-BE49-F238E27FC236}">
                <a16:creationId xmlns:a16="http://schemas.microsoft.com/office/drawing/2014/main" id="{F12DD39D-F813-A1AB-8A5F-ED692667E70E}"/>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292072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2DC428D-31C1-39F6-D415-78FEBACFECC7}"/>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Approches non supervisées</a:t>
            </a:r>
          </a:p>
        </p:txBody>
      </p:sp>
      <p:pic>
        <p:nvPicPr>
          <p:cNvPr id="5" name="Picture 3" descr="clustering.png">
            <a:extLst>
              <a:ext uri="{FF2B5EF4-FFF2-40B4-BE49-F238E27FC236}">
                <a16:creationId xmlns:a16="http://schemas.microsoft.com/office/drawing/2014/main" id="{E284AE0A-5E36-0F2B-E11E-5456B6CBF104}"/>
              </a:ext>
            </a:extLst>
          </p:cNvPr>
          <p:cNvPicPr>
            <a:picLocks noChangeAspect="1"/>
          </p:cNvPicPr>
          <p:nvPr/>
        </p:nvPicPr>
        <p:blipFill>
          <a:blip r:embed="rId2"/>
          <a:stretch>
            <a:fillRect/>
          </a:stretch>
        </p:blipFill>
        <p:spPr>
          <a:xfrm>
            <a:off x="5544590" y="3429000"/>
            <a:ext cx="2743200" cy="2743200"/>
          </a:xfrm>
          <a:prstGeom prst="rect">
            <a:avLst/>
          </a:prstGeom>
        </p:spPr>
      </p:pic>
      <p:sp>
        <p:nvSpPr>
          <p:cNvPr id="6" name="Content Placeholder 2">
            <a:extLst>
              <a:ext uri="{FF2B5EF4-FFF2-40B4-BE49-F238E27FC236}">
                <a16:creationId xmlns:a16="http://schemas.microsoft.com/office/drawing/2014/main" id="{48C69196-A451-1A47-9FDF-5F892D482E9E}"/>
              </a:ext>
            </a:extLst>
          </p:cNvPr>
          <p:cNvSpPr>
            <a:spLocks noGrp="1"/>
          </p:cNvSpPr>
          <p:nvPr>
            <p:ph idx="1"/>
          </p:nvPr>
        </p:nvSpPr>
        <p:spPr>
          <a:xfrm>
            <a:off x="403168" y="893619"/>
            <a:ext cx="8229600" cy="4525963"/>
          </a:xfrm>
        </p:spPr>
        <p:txBody>
          <a:bodyPr>
            <a:normAutofit/>
          </a:bodyPr>
          <a:lstStyle/>
          <a:p>
            <a:pPr marL="0" indent="0">
              <a:buNone/>
            </a:pPr>
            <a:r>
              <a:rPr lang="fr-FR" sz="2000" b="1" dirty="0"/>
              <a:t>D</a:t>
            </a:r>
            <a:r>
              <a:rPr sz="2000" b="1" dirty="0" err="1"/>
              <a:t>écouvrir</a:t>
            </a:r>
            <a:r>
              <a:rPr sz="2000" b="1" dirty="0"/>
              <a:t> la structure </a:t>
            </a:r>
            <a:r>
              <a:rPr sz="2000" b="1" dirty="0" err="1"/>
              <a:t>cachée</a:t>
            </a:r>
            <a:r>
              <a:rPr sz="2000" b="1" dirty="0"/>
              <a:t> des données</a:t>
            </a:r>
          </a:p>
          <a:p>
            <a:endParaRPr sz="2000" dirty="0"/>
          </a:p>
          <a:p>
            <a:pPr marL="0" indent="0">
              <a:buNone/>
            </a:pPr>
            <a:r>
              <a:rPr sz="2000" dirty="0" err="1"/>
              <a:t>Exemples</a:t>
            </a:r>
            <a:r>
              <a:rPr sz="2000" dirty="0"/>
              <a:t> </a:t>
            </a:r>
            <a:r>
              <a:rPr sz="2000" dirty="0" err="1"/>
              <a:t>d’objectifs</a:t>
            </a:r>
            <a:r>
              <a:rPr sz="2000" dirty="0"/>
              <a:t> :</a:t>
            </a:r>
          </a:p>
          <a:p>
            <a:r>
              <a:rPr sz="2000" dirty="0" err="1"/>
              <a:t>Réduction</a:t>
            </a:r>
            <a:r>
              <a:rPr sz="2000" dirty="0"/>
              <a:t> de dimension (ACP, t-SNE, </a:t>
            </a:r>
            <a:r>
              <a:rPr lang="fr-FR" sz="2000" dirty="0"/>
              <a:t>…</a:t>
            </a:r>
            <a:r>
              <a:rPr sz="2000" dirty="0"/>
              <a:t>)</a:t>
            </a:r>
          </a:p>
          <a:p>
            <a:r>
              <a:rPr sz="2000" dirty="0" err="1"/>
              <a:t>Regroupement</a:t>
            </a:r>
            <a:r>
              <a:rPr sz="2000" dirty="0"/>
              <a:t> (k-means, CAH, DBSCAN)</a:t>
            </a:r>
          </a:p>
          <a:p>
            <a:r>
              <a:rPr sz="2000" dirty="0" err="1"/>
              <a:t>Détection</a:t>
            </a:r>
            <a:r>
              <a:rPr sz="2000" dirty="0"/>
              <a:t> </a:t>
            </a:r>
            <a:r>
              <a:rPr sz="2000" dirty="0" err="1"/>
              <a:t>d’anomalies</a:t>
            </a:r>
            <a:endParaRPr sz="2000" dirty="0"/>
          </a:p>
          <a:p>
            <a:pPr marL="0" indent="0">
              <a:buNone/>
            </a:pPr>
            <a:endParaRPr sz="2000" dirty="0"/>
          </a:p>
        </p:txBody>
      </p:sp>
      <p:sp>
        <p:nvSpPr>
          <p:cNvPr id="7" name="ZoneTexte 6">
            <a:extLst>
              <a:ext uri="{FF2B5EF4-FFF2-40B4-BE49-F238E27FC236}">
                <a16:creationId xmlns:a16="http://schemas.microsoft.com/office/drawing/2014/main" id="{F59114D4-1A8A-E21C-E606-938B47EE1564}"/>
              </a:ext>
            </a:extLst>
          </p:cNvPr>
          <p:cNvSpPr txBox="1"/>
          <p:nvPr/>
        </p:nvSpPr>
        <p:spPr>
          <a:xfrm>
            <a:off x="519546" y="5746465"/>
            <a:ext cx="4522328" cy="646331"/>
          </a:xfrm>
          <a:prstGeom prst="rect">
            <a:avLst/>
          </a:prstGeom>
          <a:noFill/>
        </p:spPr>
        <p:txBody>
          <a:bodyPr wrap="none" rtlCol="0">
            <a:spAutoFit/>
          </a:bodyPr>
          <a:lstStyle/>
          <a:p>
            <a:r>
              <a:rPr lang="fr-FR" b="1" dirty="0"/>
              <a:t>Labels a priori inconnus</a:t>
            </a:r>
          </a:p>
          <a:p>
            <a:r>
              <a:rPr lang="fr-FR" b="1" dirty="0"/>
              <a:t>Non supervisé = comprendre sans a priori</a:t>
            </a:r>
          </a:p>
        </p:txBody>
      </p:sp>
    </p:spTree>
    <p:extLst>
      <p:ext uri="{BB962C8B-B14F-4D97-AF65-F5344CB8AC3E}">
        <p14:creationId xmlns:p14="http://schemas.microsoft.com/office/powerpoint/2010/main" val="1619259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76D676D-42ED-5570-89F6-0F2FDFFDC4C4}"/>
              </a:ext>
            </a:extLst>
          </p:cNvPr>
          <p:cNvPicPr>
            <a:picLocks noChangeAspect="1"/>
          </p:cNvPicPr>
          <p:nvPr/>
        </p:nvPicPr>
        <p:blipFill>
          <a:blip r:embed="rId2"/>
          <a:stretch>
            <a:fillRect/>
          </a:stretch>
        </p:blipFill>
        <p:spPr>
          <a:xfrm>
            <a:off x="245225" y="783176"/>
            <a:ext cx="8075815" cy="5964141"/>
          </a:xfrm>
          <a:prstGeom prst="rect">
            <a:avLst/>
          </a:prstGeom>
        </p:spPr>
      </p:pic>
      <p:sp>
        <p:nvSpPr>
          <p:cNvPr id="6" name="Text Box 4">
            <a:extLst>
              <a:ext uri="{FF2B5EF4-FFF2-40B4-BE49-F238E27FC236}">
                <a16:creationId xmlns:a16="http://schemas.microsoft.com/office/drawing/2014/main" id="{8CC45C6A-539B-773F-3C4F-1C52034665C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2962250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6546696-8B52-4C9D-C058-2FAB5108112D}"/>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149016BE-5E36-9C2B-5F8C-1485B4A26EE2}"/>
              </a:ext>
            </a:extLst>
          </p:cNvPr>
          <p:cNvSpPr txBox="1"/>
          <p:nvPr/>
        </p:nvSpPr>
        <p:spPr>
          <a:xfrm>
            <a:off x="390698" y="681643"/>
            <a:ext cx="8271164" cy="3693319"/>
          </a:xfrm>
          <a:prstGeom prst="rect">
            <a:avLst/>
          </a:prstGeom>
          <a:noFill/>
        </p:spPr>
        <p:txBody>
          <a:bodyPr wrap="square" rtlCol="0">
            <a:spAutoFit/>
          </a:bodyPr>
          <a:lstStyle/>
          <a:p>
            <a:r>
              <a:rPr lang="fr-FR" b="1" dirty="0" err="1"/>
              <a:t>Varimax</a:t>
            </a:r>
            <a:r>
              <a:rPr lang="fr-FR" b="1" dirty="0"/>
              <a:t>, </a:t>
            </a:r>
            <a:r>
              <a:rPr lang="en-US" dirty="0"/>
              <a:t>Henry Kaiser (1958)</a:t>
            </a:r>
            <a:endParaRPr lang="fr-FR" b="1" dirty="0"/>
          </a:p>
          <a:p>
            <a:endParaRPr lang="fr-FR" dirty="0"/>
          </a:p>
          <a:p>
            <a:r>
              <a:rPr lang="fr-FR" dirty="0" err="1"/>
              <a:t>Varimax</a:t>
            </a:r>
            <a:r>
              <a:rPr lang="fr-FR" dirty="0"/>
              <a:t> est une étape souvent utilisée après une ACP (surtout en psychologie, sociologie, sciences sociales).</a:t>
            </a:r>
          </a:p>
          <a:p>
            <a:endParaRPr lang="fr-FR" dirty="0"/>
          </a:p>
          <a:p>
            <a:r>
              <a:rPr lang="fr-FR" dirty="0"/>
              <a:t>C’est une </a:t>
            </a:r>
            <a:r>
              <a:rPr lang="fr-FR" b="1" dirty="0"/>
              <a:t>rotation orthogonale</a:t>
            </a:r>
            <a:r>
              <a:rPr lang="fr-FR" dirty="0"/>
              <a:t> des axes factoriels (c’est-à-dire qu’on conserve leur orthogonalité et la variance totale).</a:t>
            </a:r>
          </a:p>
          <a:p>
            <a:endParaRPr lang="fr-FR" dirty="0"/>
          </a:p>
          <a:p>
            <a:r>
              <a:rPr lang="fr-FR" dirty="0"/>
              <a:t>On augmente les </a:t>
            </a:r>
            <a:r>
              <a:rPr lang="fr-FR" b="1" dirty="0" err="1"/>
              <a:t>loadings</a:t>
            </a:r>
            <a:r>
              <a:rPr lang="fr-FR" b="1" dirty="0"/>
              <a:t> très forts</a:t>
            </a:r>
            <a:r>
              <a:rPr lang="fr-FR" dirty="0"/>
              <a:t> et on réduit les </a:t>
            </a:r>
            <a:r>
              <a:rPr lang="fr-FR" b="1" dirty="0"/>
              <a:t>intermédiaires</a:t>
            </a:r>
            <a:r>
              <a:rPr lang="fr-FR" dirty="0"/>
              <a:t> → les variables tendent à être associées à </a:t>
            </a:r>
            <a:r>
              <a:rPr lang="fr-FR" b="1" dirty="0"/>
              <a:t>un seul axe (</a:t>
            </a:r>
            <a:r>
              <a:rPr lang="fr-FR" dirty="0"/>
              <a:t>chaque axe devient plus “pur” et plus facilement interprétable).</a:t>
            </a:r>
          </a:p>
          <a:p>
            <a:endParaRPr lang="fr-FR" dirty="0"/>
          </a:p>
          <a:p>
            <a:endParaRPr lang="fr-FR" dirty="0"/>
          </a:p>
        </p:txBody>
      </p:sp>
    </p:spTree>
    <p:extLst>
      <p:ext uri="{BB962C8B-B14F-4D97-AF65-F5344CB8AC3E}">
        <p14:creationId xmlns:p14="http://schemas.microsoft.com/office/powerpoint/2010/main" val="3538941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EA33646-515D-090D-A71F-C80E54FF54D3}"/>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5" name="Image 4">
            <a:extLst>
              <a:ext uri="{FF2B5EF4-FFF2-40B4-BE49-F238E27FC236}">
                <a16:creationId xmlns:a16="http://schemas.microsoft.com/office/drawing/2014/main" id="{2EF8CE78-943C-CE0C-B5BC-F7079038145A}"/>
              </a:ext>
            </a:extLst>
          </p:cNvPr>
          <p:cNvPicPr>
            <a:picLocks noChangeAspect="1"/>
          </p:cNvPicPr>
          <p:nvPr/>
        </p:nvPicPr>
        <p:blipFill>
          <a:blip r:embed="rId2"/>
          <a:stretch>
            <a:fillRect/>
          </a:stretch>
        </p:blipFill>
        <p:spPr>
          <a:xfrm>
            <a:off x="1050357" y="482467"/>
            <a:ext cx="6871672" cy="5540104"/>
          </a:xfrm>
          <a:prstGeom prst="rect">
            <a:avLst/>
          </a:prstGeom>
        </p:spPr>
      </p:pic>
      <p:sp>
        <p:nvSpPr>
          <p:cNvPr id="6" name="ZoneTexte 5">
            <a:extLst>
              <a:ext uri="{FF2B5EF4-FFF2-40B4-BE49-F238E27FC236}">
                <a16:creationId xmlns:a16="http://schemas.microsoft.com/office/drawing/2014/main" id="{5C34B87D-996A-11D8-EAC9-374317210747}"/>
              </a:ext>
            </a:extLst>
          </p:cNvPr>
          <p:cNvSpPr txBox="1"/>
          <p:nvPr/>
        </p:nvSpPr>
        <p:spPr>
          <a:xfrm>
            <a:off x="1210875" y="6067756"/>
            <a:ext cx="6854697" cy="307777"/>
          </a:xfrm>
          <a:prstGeom prst="rect">
            <a:avLst/>
          </a:prstGeom>
          <a:noFill/>
        </p:spPr>
        <p:txBody>
          <a:bodyPr wrap="none" rtlCol="0">
            <a:spAutoFit/>
          </a:bodyPr>
          <a:lstStyle/>
          <a:p>
            <a:r>
              <a:rPr lang="fr-FR" sz="1400" dirty="0"/>
              <a:t>Ici l’intérêt n’est pas flagrant car les </a:t>
            </a:r>
            <a:r>
              <a:rPr lang="fr-FR" sz="1400" dirty="0" err="1"/>
              <a:t>loadings</a:t>
            </a:r>
            <a:r>
              <a:rPr lang="fr-FR" sz="1400" dirty="0"/>
              <a:t> correspondaient déjà assez bien aux axes</a:t>
            </a:r>
          </a:p>
        </p:txBody>
      </p:sp>
    </p:spTree>
    <p:extLst>
      <p:ext uri="{BB962C8B-B14F-4D97-AF65-F5344CB8AC3E}">
        <p14:creationId xmlns:p14="http://schemas.microsoft.com/office/powerpoint/2010/main" val="1867687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3C3805A-2837-2A4B-DE74-B727B38F7DE8}"/>
              </a:ext>
            </a:extLst>
          </p:cNvPr>
          <p:cNvSpPr txBox="1"/>
          <p:nvPr/>
        </p:nvSpPr>
        <p:spPr>
          <a:xfrm>
            <a:off x="544484" y="684014"/>
            <a:ext cx="7913716" cy="6186309"/>
          </a:xfrm>
          <a:prstGeom prst="rect">
            <a:avLst/>
          </a:prstGeom>
          <a:noFill/>
        </p:spPr>
        <p:txBody>
          <a:bodyPr wrap="square">
            <a:spAutoFit/>
          </a:bodyPr>
          <a:lstStyle/>
          <a:p>
            <a:r>
              <a:rPr lang="fr-FR" b="1" dirty="0"/>
              <a:t>Individu supplémentaire</a:t>
            </a:r>
          </a:p>
          <a:p>
            <a:endParaRPr lang="fr-FR" b="1" dirty="0"/>
          </a:p>
          <a:p>
            <a:r>
              <a:rPr lang="fr-FR" b="1" dirty="0"/>
              <a:t>Comment?</a:t>
            </a:r>
          </a:p>
          <a:p>
            <a:endParaRPr lang="fr-FR" b="1" dirty="0"/>
          </a:p>
          <a:p>
            <a:pPr marL="342900" indent="-342900">
              <a:buAutoNum type="arabicPeriod"/>
            </a:pPr>
            <a:r>
              <a:rPr lang="fr-FR" dirty="0"/>
              <a:t>Centrer (et réduire) le nouvel individu avec les mêmes moyennes et écarts-types que les données actives :</a:t>
            </a:r>
          </a:p>
          <a:p>
            <a:pPr marL="342900" indent="-342900">
              <a:buAutoNum type="arabicPeriod"/>
            </a:pPr>
            <a:endParaRPr lang="fr-FR" dirty="0"/>
          </a:p>
          <a:p>
            <a:pPr marL="342900" indent="-342900">
              <a:buAutoNum type="arabicPeriod"/>
            </a:pPr>
            <a:endParaRPr lang="fr-FR" dirty="0"/>
          </a:p>
          <a:p>
            <a:pPr marL="342900" indent="-342900">
              <a:buAutoNum type="arabicPeriod"/>
            </a:pPr>
            <a:endParaRPr lang="fr-FR" dirty="0"/>
          </a:p>
          <a:p>
            <a:pPr marL="342900" indent="-342900">
              <a:buAutoNum type="arabicPeriod"/>
            </a:pPr>
            <a:endParaRPr lang="fr-FR" dirty="0"/>
          </a:p>
          <a:p>
            <a:pPr lvl="1"/>
            <a:r>
              <a:rPr lang="fr-FR" dirty="0"/>
              <a:t>où       = moyennes des variables, s = écarts-types.</a:t>
            </a:r>
          </a:p>
          <a:p>
            <a:pPr lvl="1"/>
            <a:endParaRPr lang="fr-FR" dirty="0"/>
          </a:p>
          <a:p>
            <a:pPr marL="342900" indent="-342900">
              <a:buFont typeface="+mj-lt"/>
              <a:buAutoNum type="arabicPeriod"/>
            </a:pPr>
            <a:r>
              <a:rPr lang="fr-FR" b="1" dirty="0"/>
              <a:t>Calculer les coordonnées factorielles (scores)</a:t>
            </a:r>
            <a:r>
              <a:rPr lang="fr-FR" dirty="0"/>
              <a:t> en multipliant par les vecteurs propres :</a:t>
            </a:r>
          </a:p>
          <a:p>
            <a:pPr marL="342900" indent="-342900">
              <a:buFont typeface="+mj-lt"/>
              <a:buAutoNum type="arabicPeriod"/>
            </a:pPr>
            <a:endParaRPr lang="fr-FR" dirty="0"/>
          </a:p>
          <a:p>
            <a:pPr marL="342900" indent="-342900">
              <a:buFont typeface="+mj-lt"/>
              <a:buAutoNum type="arabicPeriod"/>
            </a:pPr>
            <a:endParaRPr lang="fr-FR" dirty="0"/>
          </a:p>
          <a:p>
            <a:pPr marL="342900" indent="-342900">
              <a:buFont typeface="+mj-lt"/>
              <a:buAutoNum type="arabicPeriod"/>
            </a:pPr>
            <a:endParaRPr lang="fr-FR" dirty="0"/>
          </a:p>
          <a:p>
            <a:pPr lvl="1"/>
            <a:r>
              <a:rPr lang="fr-FR" dirty="0"/>
              <a:t>x</a:t>
            </a:r>
            <a:r>
              <a:rPr lang="fr-FR" baseline="-25000" dirty="0"/>
              <a:t>c</a:t>
            </a:r>
            <a:r>
              <a:rPr lang="fr-FR" dirty="0"/>
              <a:t> = vecteur ligne centré-réduit.</a:t>
            </a:r>
          </a:p>
          <a:p>
            <a:pPr lvl="1"/>
            <a:r>
              <a:rPr lang="fr-FR" b="1" dirty="0"/>
              <a:t>V</a:t>
            </a:r>
            <a:r>
              <a:rPr lang="fr-FR" dirty="0"/>
              <a:t> = matrice des vecteurs propres (déjà calculée).</a:t>
            </a:r>
          </a:p>
          <a:p>
            <a:pPr lvl="1"/>
            <a:r>
              <a:rPr lang="fr-FR" dirty="0"/>
              <a:t>z = coordonnées de l’individu supplémentaire dans l’espace des composantes.</a:t>
            </a:r>
          </a:p>
          <a:p>
            <a:pPr marL="342900" indent="-342900">
              <a:buAutoNum type="arabicPeriod"/>
            </a:pPr>
            <a:endParaRPr lang="fr-FR" dirty="0"/>
          </a:p>
        </p:txBody>
      </p:sp>
      <p:sp>
        <p:nvSpPr>
          <p:cNvPr id="6" name="Text Box 4">
            <a:extLst>
              <a:ext uri="{FF2B5EF4-FFF2-40B4-BE49-F238E27FC236}">
                <a16:creationId xmlns:a16="http://schemas.microsoft.com/office/drawing/2014/main" id="{C3085DA7-7EC9-7A33-5792-AA144F4312F9}"/>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8" name="Image 7">
            <a:extLst>
              <a:ext uri="{FF2B5EF4-FFF2-40B4-BE49-F238E27FC236}">
                <a16:creationId xmlns:a16="http://schemas.microsoft.com/office/drawing/2014/main" id="{CD49A6B3-913C-AF1D-AAB7-D76EA56DA7BF}"/>
              </a:ext>
            </a:extLst>
          </p:cNvPr>
          <p:cNvPicPr>
            <a:picLocks noChangeAspect="1"/>
          </p:cNvPicPr>
          <p:nvPr/>
        </p:nvPicPr>
        <p:blipFill>
          <a:blip r:embed="rId2"/>
          <a:stretch>
            <a:fillRect/>
          </a:stretch>
        </p:blipFill>
        <p:spPr>
          <a:xfrm>
            <a:off x="3332712" y="2461803"/>
            <a:ext cx="1937558" cy="820496"/>
          </a:xfrm>
          <a:prstGeom prst="rect">
            <a:avLst/>
          </a:prstGeom>
        </p:spPr>
      </p:pic>
      <p:pic>
        <p:nvPicPr>
          <p:cNvPr id="10" name="Image 9">
            <a:extLst>
              <a:ext uri="{FF2B5EF4-FFF2-40B4-BE49-F238E27FC236}">
                <a16:creationId xmlns:a16="http://schemas.microsoft.com/office/drawing/2014/main" id="{1244B276-0338-530D-B9D2-5E6AC36E74F7}"/>
              </a:ext>
            </a:extLst>
          </p:cNvPr>
          <p:cNvPicPr>
            <a:picLocks noChangeAspect="1"/>
          </p:cNvPicPr>
          <p:nvPr/>
        </p:nvPicPr>
        <p:blipFill>
          <a:blip r:embed="rId3"/>
          <a:stretch>
            <a:fillRect/>
          </a:stretch>
        </p:blipFill>
        <p:spPr>
          <a:xfrm>
            <a:off x="1356447" y="3383280"/>
            <a:ext cx="347663" cy="342900"/>
          </a:xfrm>
          <a:prstGeom prst="rect">
            <a:avLst/>
          </a:prstGeom>
        </p:spPr>
      </p:pic>
      <p:pic>
        <p:nvPicPr>
          <p:cNvPr id="12" name="Image 11">
            <a:extLst>
              <a:ext uri="{FF2B5EF4-FFF2-40B4-BE49-F238E27FC236}">
                <a16:creationId xmlns:a16="http://schemas.microsoft.com/office/drawing/2014/main" id="{1C64A221-D917-AD85-002E-5654C45BE9FC}"/>
              </a:ext>
            </a:extLst>
          </p:cNvPr>
          <p:cNvPicPr>
            <a:picLocks noChangeAspect="1"/>
          </p:cNvPicPr>
          <p:nvPr/>
        </p:nvPicPr>
        <p:blipFill>
          <a:blip r:embed="rId4"/>
          <a:stretch>
            <a:fillRect/>
          </a:stretch>
        </p:blipFill>
        <p:spPr>
          <a:xfrm>
            <a:off x="3656474" y="4860699"/>
            <a:ext cx="1455853" cy="477024"/>
          </a:xfrm>
          <a:prstGeom prst="rect">
            <a:avLst/>
          </a:prstGeom>
        </p:spPr>
      </p:pic>
    </p:spTree>
    <p:extLst>
      <p:ext uri="{BB962C8B-B14F-4D97-AF65-F5344CB8AC3E}">
        <p14:creationId xmlns:p14="http://schemas.microsoft.com/office/powerpoint/2010/main" val="3126640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EE5943E-2938-856B-D30E-EC5ACB2D2543}"/>
              </a:ext>
            </a:extLst>
          </p:cNvPr>
          <p:cNvSpPr txBox="1"/>
          <p:nvPr/>
        </p:nvSpPr>
        <p:spPr>
          <a:xfrm>
            <a:off x="419792" y="739833"/>
            <a:ext cx="8370917" cy="3693319"/>
          </a:xfrm>
          <a:prstGeom prst="rect">
            <a:avLst/>
          </a:prstGeom>
          <a:noFill/>
        </p:spPr>
        <p:txBody>
          <a:bodyPr wrap="square" rtlCol="0">
            <a:spAutoFit/>
          </a:bodyPr>
          <a:lstStyle/>
          <a:p>
            <a:r>
              <a:rPr lang="fr-FR" b="1" dirty="0"/>
              <a:t>Individu supplémentaire</a:t>
            </a:r>
            <a:r>
              <a:rPr lang="fr-FR" dirty="0"/>
              <a:t>: en ACP, on peut ajouter un individu supplémentaire (souvent appelé </a:t>
            </a:r>
            <a:r>
              <a:rPr lang="fr-FR" i="1" dirty="0"/>
              <a:t>individu illustratif</a:t>
            </a:r>
            <a:r>
              <a:rPr lang="fr-FR" dirty="0"/>
              <a:t> ou </a:t>
            </a:r>
            <a:r>
              <a:rPr lang="fr-FR" i="1" dirty="0"/>
              <a:t>individu supplémentaire</a:t>
            </a:r>
            <a:r>
              <a:rPr lang="fr-FR" dirty="0"/>
              <a:t>) sans recalculer toute l’ACP</a:t>
            </a:r>
          </a:p>
          <a:p>
            <a:endParaRPr lang="fr-FR" dirty="0"/>
          </a:p>
          <a:p>
            <a:endParaRPr lang="fr-FR" b="1" dirty="0"/>
          </a:p>
          <a:p>
            <a:r>
              <a:rPr lang="fr-FR" b="1" dirty="0"/>
              <a:t>Principe</a:t>
            </a:r>
          </a:p>
          <a:p>
            <a:endParaRPr lang="fr-FR" b="1" dirty="0"/>
          </a:p>
          <a:p>
            <a:r>
              <a:rPr lang="fr-FR" dirty="0"/>
              <a:t>On a déjà fait l’ACP :</a:t>
            </a:r>
          </a:p>
          <a:p>
            <a:r>
              <a:rPr lang="fr-FR" dirty="0"/>
              <a:t>les </a:t>
            </a:r>
            <a:r>
              <a:rPr lang="fr-FR" b="1" dirty="0"/>
              <a:t>axes principaux</a:t>
            </a:r>
            <a:r>
              <a:rPr lang="fr-FR" dirty="0"/>
              <a:t> (vecteurs propres </a:t>
            </a:r>
            <a:r>
              <a:rPr lang="fr-FR" b="1" dirty="0"/>
              <a:t>V</a:t>
            </a:r>
            <a:r>
              <a:rPr lang="fr-FR" dirty="0"/>
              <a:t>) sont fixés,</a:t>
            </a:r>
          </a:p>
          <a:p>
            <a:r>
              <a:rPr lang="fr-FR" dirty="0"/>
              <a:t>les </a:t>
            </a:r>
            <a:r>
              <a:rPr lang="fr-FR" b="1" dirty="0"/>
              <a:t>données actives</a:t>
            </a:r>
            <a:r>
              <a:rPr lang="fr-FR" dirty="0"/>
              <a:t> (qui ont servi au calcul) sont centrées/réduites.</a:t>
            </a:r>
          </a:p>
          <a:p>
            <a:endParaRPr lang="fr-FR" dirty="0"/>
          </a:p>
          <a:p>
            <a:r>
              <a:rPr lang="fr-FR" dirty="0"/>
              <a:t>Pour un nouvel individu </a:t>
            </a:r>
            <a:r>
              <a:rPr lang="fr-FR" dirty="0" err="1"/>
              <a:t>x</a:t>
            </a:r>
            <a:r>
              <a:rPr lang="fr-FR" baseline="-25000" dirty="0" err="1"/>
              <a:t>new</a:t>
            </a:r>
            <a:r>
              <a:rPr lang="fr-FR" dirty="0"/>
              <a:t>​, il suffit de </a:t>
            </a:r>
            <a:r>
              <a:rPr lang="fr-FR" b="1" dirty="0"/>
              <a:t>le projeter</a:t>
            </a:r>
            <a:r>
              <a:rPr lang="fr-FR" dirty="0"/>
              <a:t> dans ce même espace.</a:t>
            </a:r>
          </a:p>
          <a:p>
            <a:endParaRPr lang="fr-FR" dirty="0"/>
          </a:p>
        </p:txBody>
      </p:sp>
      <p:sp>
        <p:nvSpPr>
          <p:cNvPr id="5" name="Text Box 4">
            <a:extLst>
              <a:ext uri="{FF2B5EF4-FFF2-40B4-BE49-F238E27FC236}">
                <a16:creationId xmlns:a16="http://schemas.microsoft.com/office/drawing/2014/main" id="{ACA395B6-FBD1-9223-7D13-FEDFA88F8CF5}"/>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1204038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7EAB29C-96A6-A6A9-9226-28CD1DCAF908}"/>
              </a:ext>
            </a:extLst>
          </p:cNvPr>
          <p:cNvPicPr>
            <a:picLocks noChangeAspect="1"/>
          </p:cNvPicPr>
          <p:nvPr/>
        </p:nvPicPr>
        <p:blipFill>
          <a:blip r:embed="rId2"/>
          <a:stretch>
            <a:fillRect/>
          </a:stretch>
        </p:blipFill>
        <p:spPr>
          <a:xfrm>
            <a:off x="613671" y="1467195"/>
            <a:ext cx="2651088" cy="3449783"/>
          </a:xfrm>
          <a:prstGeom prst="rect">
            <a:avLst/>
          </a:prstGeom>
        </p:spPr>
      </p:pic>
      <p:sp>
        <p:nvSpPr>
          <p:cNvPr id="8" name="Text Box 4">
            <a:extLst>
              <a:ext uri="{FF2B5EF4-FFF2-40B4-BE49-F238E27FC236}">
                <a16:creationId xmlns:a16="http://schemas.microsoft.com/office/drawing/2014/main" id="{A4B8FF13-6BCF-6F45-EDD4-DAD0114D3A6E}"/>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9" name="Flèche : droite 8">
            <a:extLst>
              <a:ext uri="{FF2B5EF4-FFF2-40B4-BE49-F238E27FC236}">
                <a16:creationId xmlns:a16="http://schemas.microsoft.com/office/drawing/2014/main" id="{D4A45DD2-CCE3-B9F7-052D-17CEB9FC7A05}"/>
              </a:ext>
            </a:extLst>
          </p:cNvPr>
          <p:cNvSpPr/>
          <p:nvPr/>
        </p:nvSpPr>
        <p:spPr>
          <a:xfrm>
            <a:off x="3446380" y="3083436"/>
            <a:ext cx="618543" cy="7451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E8DB09A-0F08-17C1-6AEB-378539D266D2}"/>
              </a:ext>
            </a:extLst>
          </p:cNvPr>
          <p:cNvSpPr txBox="1"/>
          <p:nvPr/>
        </p:nvSpPr>
        <p:spPr>
          <a:xfrm>
            <a:off x="531850" y="955998"/>
            <a:ext cx="2741776" cy="369332"/>
          </a:xfrm>
          <a:prstGeom prst="rect">
            <a:avLst/>
          </a:prstGeom>
          <a:noFill/>
        </p:spPr>
        <p:txBody>
          <a:bodyPr wrap="none" rtlCol="0">
            <a:spAutoFit/>
          </a:bodyPr>
          <a:lstStyle/>
          <a:p>
            <a:r>
              <a:rPr lang="fr-FR" b="1" dirty="0"/>
              <a:t>Individu supplémentaire</a:t>
            </a:r>
          </a:p>
        </p:txBody>
      </p:sp>
      <p:pic>
        <p:nvPicPr>
          <p:cNvPr id="12" name="Image 11">
            <a:extLst>
              <a:ext uri="{FF2B5EF4-FFF2-40B4-BE49-F238E27FC236}">
                <a16:creationId xmlns:a16="http://schemas.microsoft.com/office/drawing/2014/main" id="{751FB3E5-0F7D-9D2A-9717-2016704B7CB5}"/>
              </a:ext>
            </a:extLst>
          </p:cNvPr>
          <p:cNvPicPr>
            <a:picLocks noChangeAspect="1"/>
          </p:cNvPicPr>
          <p:nvPr/>
        </p:nvPicPr>
        <p:blipFill>
          <a:blip r:embed="rId3"/>
          <a:stretch>
            <a:fillRect/>
          </a:stretch>
        </p:blipFill>
        <p:spPr>
          <a:xfrm>
            <a:off x="4155638" y="1730692"/>
            <a:ext cx="4726153" cy="3980152"/>
          </a:xfrm>
          <a:prstGeom prst="rect">
            <a:avLst/>
          </a:prstGeom>
        </p:spPr>
      </p:pic>
    </p:spTree>
    <p:extLst>
      <p:ext uri="{BB962C8B-B14F-4D97-AF65-F5344CB8AC3E}">
        <p14:creationId xmlns:p14="http://schemas.microsoft.com/office/powerpoint/2010/main" val="3083740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20CA17D-F492-6E3E-8A2F-46119A6E086C}"/>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6941D94C-5125-4DCA-BA91-61EA0451DE25}"/>
              </a:ext>
            </a:extLst>
          </p:cNvPr>
          <p:cNvSpPr txBox="1"/>
          <p:nvPr/>
        </p:nvSpPr>
        <p:spPr>
          <a:xfrm>
            <a:off x="531850" y="955998"/>
            <a:ext cx="7857875" cy="3970318"/>
          </a:xfrm>
          <a:prstGeom prst="rect">
            <a:avLst/>
          </a:prstGeom>
          <a:noFill/>
        </p:spPr>
        <p:txBody>
          <a:bodyPr wrap="square" rtlCol="0">
            <a:spAutoFit/>
          </a:bodyPr>
          <a:lstStyle/>
          <a:p>
            <a:r>
              <a:rPr lang="fr-FR" b="1" dirty="0"/>
              <a:t>Voyons maintenant comment projeter une variable supplémentaire</a:t>
            </a:r>
          </a:p>
          <a:p>
            <a:endParaRPr lang="fr-FR" b="1" dirty="0"/>
          </a:p>
          <a:p>
            <a:endParaRPr lang="fr-FR" b="1" dirty="0"/>
          </a:p>
          <a:p>
            <a:r>
              <a:rPr lang="fr-FR" b="1" dirty="0"/>
              <a:t>Idée générale</a:t>
            </a:r>
          </a:p>
          <a:p>
            <a:endParaRPr lang="fr-FR" b="1" dirty="0"/>
          </a:p>
          <a:p>
            <a:r>
              <a:rPr lang="fr-FR" dirty="0"/>
              <a:t>Les </a:t>
            </a:r>
            <a:r>
              <a:rPr lang="fr-FR" b="1" dirty="0"/>
              <a:t>variables actives</a:t>
            </a:r>
            <a:r>
              <a:rPr lang="fr-FR" dirty="0"/>
              <a:t> servent à construire les axes (PC</a:t>
            </a:r>
            <a:r>
              <a:rPr lang="fr-FR" baseline="-25000" dirty="0"/>
              <a:t>1</a:t>
            </a:r>
            <a:r>
              <a:rPr lang="fr-FR" dirty="0"/>
              <a:t>, PC</a:t>
            </a:r>
            <a:r>
              <a:rPr lang="fr-FR" baseline="-25000" dirty="0"/>
              <a:t>2</a:t>
            </a:r>
            <a:r>
              <a:rPr lang="fr-FR" dirty="0"/>
              <a:t>, …).</a:t>
            </a:r>
          </a:p>
          <a:p>
            <a:endParaRPr lang="fr-FR" dirty="0"/>
          </a:p>
          <a:p>
            <a:r>
              <a:rPr lang="fr-FR" dirty="0"/>
              <a:t>Une </a:t>
            </a:r>
            <a:r>
              <a:rPr lang="fr-FR" b="1" dirty="0"/>
              <a:t>variable supplémentaire</a:t>
            </a:r>
            <a:r>
              <a:rPr lang="fr-FR" dirty="0"/>
              <a:t> (non utilisée pour le calcul) peut être projetée </a:t>
            </a:r>
            <a:r>
              <a:rPr lang="fr-FR" b="1" dirty="0"/>
              <a:t>après coup</a:t>
            </a:r>
            <a:r>
              <a:rPr lang="fr-FR" dirty="0"/>
              <a:t>, en calculant sa corrélation avec les composantes principales.</a:t>
            </a:r>
          </a:p>
          <a:p>
            <a:endParaRPr lang="fr-FR" dirty="0"/>
          </a:p>
          <a:p>
            <a:endParaRPr lang="fr-FR" dirty="0"/>
          </a:p>
          <a:p>
            <a:r>
              <a:rPr lang="fr-FR" dirty="0"/>
              <a:t>-&gt; On obtient alors une </a:t>
            </a:r>
            <a:r>
              <a:rPr lang="fr-FR" b="1" dirty="0"/>
              <a:t>flèche dans le cercle des corrélations</a:t>
            </a:r>
            <a:r>
              <a:rPr lang="fr-FR" dirty="0"/>
              <a:t>, comme pour les variables actives.</a:t>
            </a:r>
          </a:p>
          <a:p>
            <a:endParaRPr lang="fr-FR" b="1" dirty="0"/>
          </a:p>
        </p:txBody>
      </p:sp>
    </p:spTree>
    <p:extLst>
      <p:ext uri="{BB962C8B-B14F-4D97-AF65-F5344CB8AC3E}">
        <p14:creationId xmlns:p14="http://schemas.microsoft.com/office/powerpoint/2010/main" val="828476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B3E066A-352B-2BF9-5D75-392F3F850813}"/>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E41E92C4-D0CD-60C7-5BD1-0A01713EB218}"/>
              </a:ext>
            </a:extLst>
          </p:cNvPr>
          <p:cNvSpPr txBox="1"/>
          <p:nvPr/>
        </p:nvSpPr>
        <p:spPr>
          <a:xfrm>
            <a:off x="906089" y="1945178"/>
            <a:ext cx="7319298" cy="3139321"/>
          </a:xfrm>
          <a:prstGeom prst="rect">
            <a:avLst/>
          </a:prstGeom>
          <a:noFill/>
        </p:spPr>
        <p:txBody>
          <a:bodyPr wrap="square" rtlCol="0">
            <a:spAutoFit/>
          </a:bodyPr>
          <a:lstStyle/>
          <a:p>
            <a:r>
              <a:rPr lang="fr-FR" dirty="0"/>
              <a:t>𝑦 = (𝑦</a:t>
            </a:r>
            <a:r>
              <a:rPr lang="fr-FR" baseline="-25000" dirty="0"/>
              <a:t>1</a:t>
            </a:r>
            <a:r>
              <a:rPr lang="fr-FR" dirty="0"/>
              <a:t>,…,𝑦</a:t>
            </a:r>
            <a:r>
              <a:rPr lang="fr-FR" baseline="-25000" dirty="0"/>
              <a:t>𝑛</a:t>
            </a:r>
            <a:r>
              <a:rPr lang="fr-FR" dirty="0"/>
              <a:t>) est la variable supplémentaire (centrée-réduite),</a:t>
            </a:r>
          </a:p>
          <a:p>
            <a:endParaRPr lang="fr-FR" dirty="0"/>
          </a:p>
          <a:p>
            <a:r>
              <a:rPr lang="fr-FR" dirty="0"/>
              <a:t>𝑍𝑚=(𝑧</a:t>
            </a:r>
            <a:r>
              <a:rPr lang="fr-FR" baseline="-25000" dirty="0"/>
              <a:t>1𝑚</a:t>
            </a:r>
            <a:r>
              <a:rPr lang="fr-FR" dirty="0"/>
              <a:t>,…,𝑧</a:t>
            </a:r>
            <a:r>
              <a:rPr lang="fr-FR" baseline="-25000" dirty="0"/>
              <a:t>𝑛𝑚</a:t>
            </a:r>
            <a:r>
              <a:rPr lang="fr-FR" dirty="0"/>
              <a:t>)  sont les coordonnées des individus sur la composante principale 𝑚.</a:t>
            </a:r>
          </a:p>
          <a:p>
            <a:endParaRPr lang="fr-FR" dirty="0"/>
          </a:p>
          <a:p>
            <a:r>
              <a:rPr lang="fr-FR" dirty="0"/>
              <a:t>Alors :</a:t>
            </a:r>
          </a:p>
          <a:p>
            <a:endParaRPr lang="fr-FR" dirty="0"/>
          </a:p>
          <a:p>
            <a:endParaRPr lang="fr-FR" dirty="0"/>
          </a:p>
          <a:p>
            <a:endParaRPr lang="fr-FR" dirty="0"/>
          </a:p>
          <a:p>
            <a:r>
              <a:rPr lang="fr-FR" dirty="0"/>
              <a:t>Ces coordonnées (</a:t>
            </a:r>
            <a:r>
              <a:rPr lang="fr-FR" dirty="0" err="1"/>
              <a:t>coord</a:t>
            </a:r>
            <a:r>
              <a:rPr lang="fr-FR" dirty="0"/>
              <a:t>(𝑦,𝑃𝐶</a:t>
            </a:r>
            <a:r>
              <a:rPr lang="fr-FR" baseline="-25000" dirty="0"/>
              <a:t>1</a:t>
            </a:r>
            <a:r>
              <a:rPr lang="fr-FR" dirty="0"/>
              <a:t>),</a:t>
            </a:r>
            <a:r>
              <a:rPr lang="fr-FR" dirty="0" err="1"/>
              <a:t>coord</a:t>
            </a:r>
            <a:r>
              <a:rPr lang="fr-FR" dirty="0"/>
              <a:t>(𝑦,𝑃𝐶</a:t>
            </a:r>
            <a:r>
              <a:rPr lang="fr-FR" baseline="-25000" dirty="0"/>
              <a:t>2</a:t>
            </a:r>
            <a:r>
              <a:rPr lang="fr-FR" dirty="0"/>
              <a:t>)) donnent la position de la flèche de 𝑦 dans le cercle des corrélations.</a:t>
            </a:r>
          </a:p>
        </p:txBody>
      </p:sp>
      <p:sp>
        <p:nvSpPr>
          <p:cNvPr id="6" name="ZoneTexte 5">
            <a:extLst>
              <a:ext uri="{FF2B5EF4-FFF2-40B4-BE49-F238E27FC236}">
                <a16:creationId xmlns:a16="http://schemas.microsoft.com/office/drawing/2014/main" id="{5AA76D26-72FB-4785-4EA3-9E28EF58E30F}"/>
              </a:ext>
            </a:extLst>
          </p:cNvPr>
          <p:cNvSpPr txBox="1"/>
          <p:nvPr/>
        </p:nvSpPr>
        <p:spPr>
          <a:xfrm>
            <a:off x="985058" y="1059873"/>
            <a:ext cx="2742482" cy="646331"/>
          </a:xfrm>
          <a:prstGeom prst="rect">
            <a:avLst/>
          </a:prstGeom>
          <a:noFill/>
        </p:spPr>
        <p:txBody>
          <a:bodyPr wrap="none" rtlCol="0">
            <a:spAutoFit/>
          </a:bodyPr>
          <a:lstStyle/>
          <a:p>
            <a:r>
              <a:rPr lang="fr-FR" b="1" dirty="0"/>
              <a:t>Variable supplémentaire</a:t>
            </a:r>
          </a:p>
          <a:p>
            <a:endParaRPr lang="fr-FR" dirty="0"/>
          </a:p>
        </p:txBody>
      </p:sp>
      <p:pic>
        <p:nvPicPr>
          <p:cNvPr id="8" name="Image 7">
            <a:extLst>
              <a:ext uri="{FF2B5EF4-FFF2-40B4-BE49-F238E27FC236}">
                <a16:creationId xmlns:a16="http://schemas.microsoft.com/office/drawing/2014/main" id="{AB992C54-BE24-6C57-6896-1B823C7316EF}"/>
              </a:ext>
            </a:extLst>
          </p:cNvPr>
          <p:cNvPicPr>
            <a:picLocks noChangeAspect="1"/>
          </p:cNvPicPr>
          <p:nvPr/>
        </p:nvPicPr>
        <p:blipFill>
          <a:blip r:embed="rId2"/>
          <a:stretch>
            <a:fillRect/>
          </a:stretch>
        </p:blipFill>
        <p:spPr>
          <a:xfrm>
            <a:off x="2253182" y="3570642"/>
            <a:ext cx="4525848" cy="717599"/>
          </a:xfrm>
          <a:prstGeom prst="rect">
            <a:avLst/>
          </a:prstGeom>
        </p:spPr>
      </p:pic>
    </p:spTree>
    <p:extLst>
      <p:ext uri="{BB962C8B-B14F-4D97-AF65-F5344CB8AC3E}">
        <p14:creationId xmlns:p14="http://schemas.microsoft.com/office/powerpoint/2010/main" val="1916933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04DF34-4F23-E4C4-0DDE-FB0813A11B68}"/>
              </a:ext>
            </a:extLst>
          </p:cNvPr>
          <p:cNvPicPr>
            <a:picLocks noChangeAspect="1"/>
          </p:cNvPicPr>
          <p:nvPr/>
        </p:nvPicPr>
        <p:blipFill>
          <a:blip r:embed="rId2"/>
          <a:stretch>
            <a:fillRect/>
          </a:stretch>
        </p:blipFill>
        <p:spPr>
          <a:xfrm>
            <a:off x="622695" y="1914329"/>
            <a:ext cx="3184536" cy="3389190"/>
          </a:xfrm>
          <a:prstGeom prst="rect">
            <a:avLst/>
          </a:prstGeom>
        </p:spPr>
      </p:pic>
      <p:sp>
        <p:nvSpPr>
          <p:cNvPr id="6" name="Text Box 4">
            <a:extLst>
              <a:ext uri="{FF2B5EF4-FFF2-40B4-BE49-F238E27FC236}">
                <a16:creationId xmlns:a16="http://schemas.microsoft.com/office/drawing/2014/main" id="{126A2538-DA8F-1E12-794E-FBC4A4BA6300}"/>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7" name="ZoneTexte 6">
            <a:extLst>
              <a:ext uri="{FF2B5EF4-FFF2-40B4-BE49-F238E27FC236}">
                <a16:creationId xmlns:a16="http://schemas.microsoft.com/office/drawing/2014/main" id="{9FF87BE6-1365-FFAC-F842-8C879C4A6055}"/>
              </a:ext>
            </a:extLst>
          </p:cNvPr>
          <p:cNvSpPr txBox="1"/>
          <p:nvPr/>
        </p:nvSpPr>
        <p:spPr>
          <a:xfrm>
            <a:off x="673331" y="876993"/>
            <a:ext cx="4253857" cy="646331"/>
          </a:xfrm>
          <a:prstGeom prst="rect">
            <a:avLst/>
          </a:prstGeom>
          <a:noFill/>
        </p:spPr>
        <p:txBody>
          <a:bodyPr wrap="none" rtlCol="0">
            <a:spAutoFit/>
          </a:bodyPr>
          <a:lstStyle/>
          <a:p>
            <a:r>
              <a:rPr lang="fr-FR" b="1" dirty="0"/>
              <a:t>Variable supplémentaire (le prix du vin)</a:t>
            </a:r>
          </a:p>
          <a:p>
            <a:endParaRPr lang="fr-FR" dirty="0"/>
          </a:p>
        </p:txBody>
      </p:sp>
      <p:pic>
        <p:nvPicPr>
          <p:cNvPr id="9" name="Image 8">
            <a:extLst>
              <a:ext uri="{FF2B5EF4-FFF2-40B4-BE49-F238E27FC236}">
                <a16:creationId xmlns:a16="http://schemas.microsoft.com/office/drawing/2014/main" id="{6DAA9939-8FC3-8425-D56F-D09D638F1297}"/>
              </a:ext>
            </a:extLst>
          </p:cNvPr>
          <p:cNvPicPr>
            <a:picLocks noChangeAspect="1"/>
          </p:cNvPicPr>
          <p:nvPr/>
        </p:nvPicPr>
        <p:blipFill>
          <a:blip r:embed="rId3"/>
          <a:stretch>
            <a:fillRect/>
          </a:stretch>
        </p:blipFill>
        <p:spPr>
          <a:xfrm>
            <a:off x="4021758" y="1705496"/>
            <a:ext cx="4752326" cy="3938845"/>
          </a:xfrm>
          <a:prstGeom prst="rect">
            <a:avLst/>
          </a:prstGeom>
        </p:spPr>
      </p:pic>
      <p:sp>
        <p:nvSpPr>
          <p:cNvPr id="10" name="ZoneTexte 9">
            <a:extLst>
              <a:ext uri="{FF2B5EF4-FFF2-40B4-BE49-F238E27FC236}">
                <a16:creationId xmlns:a16="http://schemas.microsoft.com/office/drawing/2014/main" id="{4C273624-92A3-13CE-8BC9-F144DC052935}"/>
              </a:ext>
            </a:extLst>
          </p:cNvPr>
          <p:cNvSpPr txBox="1"/>
          <p:nvPr/>
        </p:nvSpPr>
        <p:spPr>
          <a:xfrm>
            <a:off x="793865" y="6101542"/>
            <a:ext cx="5117363" cy="369332"/>
          </a:xfrm>
          <a:prstGeom prst="rect">
            <a:avLst/>
          </a:prstGeom>
          <a:noFill/>
        </p:spPr>
        <p:txBody>
          <a:bodyPr wrap="none" rtlCol="0">
            <a:spAutoFit/>
          </a:bodyPr>
          <a:lstStyle/>
          <a:p>
            <a:r>
              <a:rPr lang="fr-FR" dirty="0"/>
              <a:t>Prix est très mal représenté sur le plan PC1-PC2…</a:t>
            </a:r>
          </a:p>
        </p:txBody>
      </p:sp>
    </p:spTree>
    <p:extLst>
      <p:ext uri="{BB962C8B-B14F-4D97-AF65-F5344CB8AC3E}">
        <p14:creationId xmlns:p14="http://schemas.microsoft.com/office/powerpoint/2010/main" val="3323363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
            <a:extLst>
              <a:ext uri="{FF2B5EF4-FFF2-40B4-BE49-F238E27FC236}">
                <a16:creationId xmlns:a16="http://schemas.microsoft.com/office/drawing/2014/main" id="{51F27A55-DCF7-1066-4AE0-2335540FDBB7}"/>
              </a:ext>
            </a:extLst>
          </p:cNvPr>
          <p:cNvSpPr txBox="1">
            <a:spLocks noChangeArrowheads="1"/>
          </p:cNvSpPr>
          <p:nvPr/>
        </p:nvSpPr>
        <p:spPr bwMode="auto">
          <a:xfrm>
            <a:off x="415059" y="789102"/>
            <a:ext cx="8064500" cy="443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imes" charset="0"/>
                <a:ea typeface="ＭＳ Ｐゴシック" charset="0"/>
              </a:defRPr>
            </a:lvl1pPr>
            <a:lvl2pPr>
              <a:defRPr sz="28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000">
                <a:solidFill>
                  <a:schemeClr val="tx1"/>
                </a:solidFill>
                <a:latin typeface="Times" charset="0"/>
                <a:ea typeface="ＭＳ Ｐゴシック" charset="0"/>
              </a:defRPr>
            </a:lvl4pPr>
            <a:lvl5pPr>
              <a:defRPr sz="2000">
                <a:solidFill>
                  <a:schemeClr val="tx1"/>
                </a:solidFill>
                <a:latin typeface="Times" charset="0"/>
                <a:ea typeface="ＭＳ Ｐゴシック" charset="0"/>
              </a:defRPr>
            </a:lvl5pPr>
            <a:lvl6pPr eaLnBrk="0" hangingPunct="0">
              <a:defRPr sz="2000">
                <a:solidFill>
                  <a:schemeClr val="tx1"/>
                </a:solidFill>
                <a:latin typeface="Times" charset="0"/>
                <a:ea typeface="ＭＳ Ｐゴシック" charset="0"/>
              </a:defRPr>
            </a:lvl6pPr>
            <a:lvl7pPr eaLnBrk="0" hangingPunct="0">
              <a:defRPr sz="2000">
                <a:solidFill>
                  <a:schemeClr val="tx1"/>
                </a:solidFill>
                <a:latin typeface="Times" charset="0"/>
                <a:ea typeface="ＭＳ Ｐゴシック" charset="0"/>
              </a:defRPr>
            </a:lvl7pPr>
            <a:lvl8pPr eaLnBrk="0" hangingPunct="0">
              <a:defRPr sz="2000">
                <a:solidFill>
                  <a:schemeClr val="tx1"/>
                </a:solidFill>
                <a:latin typeface="Times" charset="0"/>
                <a:ea typeface="ＭＳ Ｐゴシック" charset="0"/>
              </a:defRPr>
            </a:lvl8pPr>
            <a:lvl9pPr eaLnBrk="0" hangingPunct="0">
              <a:defRPr sz="2000">
                <a:solidFill>
                  <a:schemeClr val="tx1"/>
                </a:solidFill>
                <a:latin typeface="Times" charset="0"/>
                <a:ea typeface="ＭＳ Ｐゴシック" charset="0"/>
              </a:defRPr>
            </a:lvl9pPr>
          </a:lstStyle>
          <a:p>
            <a:r>
              <a:rPr lang="fr-FR" sz="2400" b="1" dirty="0">
                <a:latin typeface="+mj-lt"/>
              </a:rPr>
              <a:t>Inconvénients de l’ACP</a:t>
            </a:r>
            <a:r>
              <a:rPr lang="fr-FR" sz="2400" dirty="0">
                <a:latin typeface="+mj-lt"/>
              </a:rPr>
              <a:t>:</a:t>
            </a:r>
          </a:p>
          <a:p>
            <a:endParaRPr lang="fr-FR" sz="2400" dirty="0">
              <a:latin typeface="+mj-lt"/>
            </a:endParaRPr>
          </a:p>
          <a:p>
            <a:pPr marL="285750" indent="-285750">
              <a:buFont typeface="Arial" panose="020B0604020202020204" pitchFamily="34" charset="0"/>
              <a:buChar char="•"/>
            </a:pPr>
            <a:r>
              <a:rPr lang="fr-FR" sz="1800" b="1" dirty="0">
                <a:latin typeface="+mj-lt"/>
              </a:rPr>
              <a:t>Les plans factoriels dépendent directement des données sources</a:t>
            </a:r>
            <a:r>
              <a:rPr lang="fr-FR" sz="1800" dirty="0">
                <a:latin typeface="+mj-lt"/>
              </a:rPr>
              <a:t> :	</a:t>
            </a:r>
          </a:p>
          <a:p>
            <a:r>
              <a:rPr lang="fr-FR" sz="1800" dirty="0">
                <a:latin typeface="+mj-lt"/>
              </a:rPr>
              <a:t>			</a:t>
            </a:r>
          </a:p>
          <a:p>
            <a:r>
              <a:rPr lang="fr-FR" sz="1800" dirty="0">
                <a:latin typeface="+mj-lt"/>
              </a:rPr>
              <a:t>			Matrice 1 = 100 </a:t>
            </a:r>
            <a:r>
              <a:rPr lang="fr-FR" sz="1800" dirty="0" err="1">
                <a:latin typeface="+mj-lt"/>
              </a:rPr>
              <a:t>obs</a:t>
            </a:r>
            <a:r>
              <a:rPr lang="fr-FR" sz="1800" dirty="0">
                <a:latin typeface="+mj-lt"/>
              </a:rPr>
              <a:t> x 10 variables</a:t>
            </a:r>
          </a:p>
          <a:p>
            <a:r>
              <a:rPr lang="fr-FR" sz="1800" dirty="0">
                <a:latin typeface="+mj-lt"/>
              </a:rPr>
              <a:t>			Matrice 2 = Matrice 1 – 1 observation</a:t>
            </a:r>
          </a:p>
          <a:p>
            <a:endParaRPr lang="fr-FR" sz="1800" dirty="0">
              <a:latin typeface="+mj-lt"/>
            </a:endParaRPr>
          </a:p>
          <a:p>
            <a:r>
              <a:rPr lang="fr-FR" sz="1800" dirty="0">
                <a:latin typeface="+mj-lt"/>
              </a:rPr>
              <a:t>	L’ACP Matrice 1 donne des résultats différents ACP Matrice 2</a:t>
            </a:r>
          </a:p>
          <a:p>
            <a:endParaRPr lang="fr-FR" sz="1800" dirty="0">
              <a:latin typeface="+mj-lt"/>
            </a:endParaRPr>
          </a:p>
          <a:p>
            <a:endParaRPr lang="fr-FR" sz="1800" dirty="0">
              <a:latin typeface="+mj-lt"/>
            </a:endParaRPr>
          </a:p>
          <a:p>
            <a:pPr marL="285750" indent="-285750">
              <a:buFont typeface="Arial" panose="020B0604020202020204" pitchFamily="34" charset="0"/>
              <a:buChar char="•"/>
            </a:pPr>
            <a:r>
              <a:rPr lang="fr-FR" sz="1800" b="1" dirty="0">
                <a:latin typeface="+mj-lt"/>
              </a:rPr>
              <a:t>L’ACP est sensible aux points extrêmes</a:t>
            </a:r>
          </a:p>
          <a:p>
            <a:endParaRPr lang="fr-FR" sz="1800" dirty="0">
              <a:latin typeface="+mj-lt"/>
            </a:endParaRPr>
          </a:p>
          <a:p>
            <a:r>
              <a:rPr lang="fr-FR" sz="1800" dirty="0">
                <a:latin typeface="+mj-lt"/>
              </a:rPr>
              <a:t>	Un individu aberrant peut complètement perturber les résultats d’une ACP</a:t>
            </a:r>
          </a:p>
          <a:p>
            <a:endParaRPr lang="fr-FR" sz="1800" dirty="0">
              <a:latin typeface="+mj-lt"/>
            </a:endParaRPr>
          </a:p>
          <a:p>
            <a:r>
              <a:rPr lang="fr-FR" sz="1800" dirty="0">
                <a:latin typeface="+mj-lt"/>
              </a:rPr>
              <a:t>	Réponse possible : ajouter des individus en « </a:t>
            </a:r>
            <a:r>
              <a:rPr lang="fr-FR" sz="1800" dirty="0" err="1">
                <a:latin typeface="+mj-lt"/>
              </a:rPr>
              <a:t>Ind</a:t>
            </a:r>
            <a:r>
              <a:rPr lang="fr-FR" sz="1800" dirty="0">
                <a:latin typeface="+mj-lt"/>
              </a:rPr>
              <a:t>. Suppl. »</a:t>
            </a:r>
          </a:p>
        </p:txBody>
      </p:sp>
      <p:sp>
        <p:nvSpPr>
          <p:cNvPr id="5" name="Text Box 4">
            <a:extLst>
              <a:ext uri="{FF2B5EF4-FFF2-40B4-BE49-F238E27FC236}">
                <a16:creationId xmlns:a16="http://schemas.microsoft.com/office/drawing/2014/main" id="{A80BFE7E-09F8-A3CA-6271-536207FA3786}"/>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106062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2A839CC-CA64-C7A6-A7A1-EDC49BD2595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Approches supervisées</a:t>
            </a:r>
          </a:p>
        </p:txBody>
      </p:sp>
      <p:pic>
        <p:nvPicPr>
          <p:cNvPr id="5" name="Picture 3" descr="classification.png"/>
          <p:cNvPicPr>
            <a:picLocks noChangeAspect="1"/>
          </p:cNvPicPr>
          <p:nvPr/>
        </p:nvPicPr>
        <p:blipFill>
          <a:blip r:embed="rId2"/>
          <a:stretch>
            <a:fillRect/>
          </a:stretch>
        </p:blipFill>
        <p:spPr>
          <a:xfrm>
            <a:off x="5939445" y="3075710"/>
            <a:ext cx="2743200" cy="2743200"/>
          </a:xfrm>
          <a:prstGeom prst="rect">
            <a:avLst/>
          </a:prstGeom>
        </p:spPr>
      </p:pic>
      <p:sp>
        <p:nvSpPr>
          <p:cNvPr id="6" name="Content Placeholder 2">
            <a:extLst>
              <a:ext uri="{FF2B5EF4-FFF2-40B4-BE49-F238E27FC236}">
                <a16:creationId xmlns:a16="http://schemas.microsoft.com/office/drawing/2014/main" id="{C5598D0D-1128-66BD-B3B4-B560C0F5AC3D}"/>
              </a:ext>
            </a:extLst>
          </p:cNvPr>
          <p:cNvSpPr>
            <a:spLocks noGrp="1"/>
          </p:cNvSpPr>
          <p:nvPr>
            <p:ph idx="1"/>
          </p:nvPr>
        </p:nvSpPr>
        <p:spPr>
          <a:xfrm>
            <a:off x="386542" y="956280"/>
            <a:ext cx="5473931" cy="4525963"/>
          </a:xfrm>
        </p:spPr>
        <p:txBody>
          <a:bodyPr>
            <a:normAutofit/>
          </a:bodyPr>
          <a:lstStyle/>
          <a:p>
            <a:pPr marL="0" indent="0">
              <a:buNone/>
            </a:pPr>
            <a:r>
              <a:rPr lang="fr-FR" sz="2000" dirty="0"/>
              <a:t>A</a:t>
            </a:r>
            <a:r>
              <a:rPr sz="2000" dirty="0" err="1"/>
              <a:t>pprendre</a:t>
            </a:r>
            <a:r>
              <a:rPr sz="2000" dirty="0"/>
              <a:t> </a:t>
            </a:r>
            <a:r>
              <a:rPr sz="2000" dirty="0" err="1"/>
              <a:t>une</a:t>
            </a:r>
            <a:r>
              <a:rPr sz="2000" dirty="0"/>
              <a:t> relation entre X (données) et Y (labels)</a:t>
            </a:r>
            <a:r>
              <a:rPr lang="fr-FR" sz="2000" dirty="0"/>
              <a:t> - Prédiction</a:t>
            </a:r>
            <a:endParaRPr sz="2000" dirty="0"/>
          </a:p>
          <a:p>
            <a:pPr marL="0" indent="0">
              <a:buNone/>
            </a:pPr>
            <a:endParaRPr lang="fr-FR" sz="2000" dirty="0"/>
          </a:p>
          <a:p>
            <a:pPr marL="0" indent="0">
              <a:buNone/>
            </a:pPr>
            <a:r>
              <a:rPr sz="2000" dirty="0" err="1"/>
              <a:t>Exemples</a:t>
            </a:r>
            <a:r>
              <a:rPr sz="2000" dirty="0"/>
              <a:t> </a:t>
            </a:r>
            <a:r>
              <a:rPr sz="2000" dirty="0" err="1"/>
              <a:t>d’objectifs</a:t>
            </a:r>
            <a:r>
              <a:rPr sz="2000" dirty="0"/>
              <a:t> :</a:t>
            </a:r>
          </a:p>
          <a:p>
            <a:r>
              <a:rPr sz="2000" dirty="0"/>
              <a:t>Classification (k-NN, LDA/QDA, SVM, réseaux de </a:t>
            </a:r>
            <a:r>
              <a:rPr sz="2000" dirty="0" err="1"/>
              <a:t>neurones</a:t>
            </a:r>
            <a:r>
              <a:rPr sz="2000" dirty="0"/>
              <a:t>)</a:t>
            </a:r>
          </a:p>
          <a:p>
            <a:r>
              <a:rPr sz="2000" dirty="0" err="1"/>
              <a:t>Régression</a:t>
            </a:r>
            <a:r>
              <a:rPr sz="2000" dirty="0"/>
              <a:t> (</a:t>
            </a:r>
            <a:r>
              <a:rPr sz="2000" dirty="0" err="1"/>
              <a:t>linéaire</a:t>
            </a:r>
            <a:r>
              <a:rPr sz="2000" dirty="0"/>
              <a:t>, PLS, Random Forest)</a:t>
            </a:r>
          </a:p>
          <a:p>
            <a:pPr marL="0" indent="0">
              <a:buNone/>
            </a:pPr>
            <a:endParaRPr sz="2000" dirty="0"/>
          </a:p>
        </p:txBody>
      </p:sp>
      <p:sp>
        <p:nvSpPr>
          <p:cNvPr id="7" name="ZoneTexte 6">
            <a:extLst>
              <a:ext uri="{FF2B5EF4-FFF2-40B4-BE49-F238E27FC236}">
                <a16:creationId xmlns:a16="http://schemas.microsoft.com/office/drawing/2014/main" id="{224FE442-B09B-A96C-B9A3-2C59617C19D1}"/>
              </a:ext>
            </a:extLst>
          </p:cNvPr>
          <p:cNvSpPr txBox="1"/>
          <p:nvPr/>
        </p:nvSpPr>
        <p:spPr>
          <a:xfrm>
            <a:off x="561109" y="5578554"/>
            <a:ext cx="4278287" cy="646331"/>
          </a:xfrm>
          <a:prstGeom prst="rect">
            <a:avLst/>
          </a:prstGeom>
          <a:noFill/>
        </p:spPr>
        <p:txBody>
          <a:bodyPr wrap="none" rtlCol="0">
            <a:spAutoFit/>
          </a:bodyPr>
          <a:lstStyle/>
          <a:p>
            <a:r>
              <a:rPr lang="en-US" b="1" dirty="0"/>
              <a:t>Labels </a:t>
            </a:r>
            <a:r>
              <a:rPr lang="en-US" b="1" dirty="0" err="1"/>
              <a:t>connus</a:t>
            </a:r>
            <a:endParaRPr lang="en-US" b="1" dirty="0"/>
          </a:p>
          <a:p>
            <a:r>
              <a:rPr lang="en-US" b="1" dirty="0" err="1"/>
              <a:t>Supervisé</a:t>
            </a:r>
            <a:r>
              <a:rPr lang="en-US" b="1" dirty="0"/>
              <a:t> = </a:t>
            </a:r>
            <a:r>
              <a:rPr lang="en-US" b="1" dirty="0" err="1"/>
              <a:t>prédire</a:t>
            </a:r>
            <a:r>
              <a:rPr lang="en-US" b="1" dirty="0"/>
              <a:t> avec </a:t>
            </a:r>
            <a:r>
              <a:rPr lang="en-US" b="1" dirty="0" err="1"/>
              <a:t>apprentissage</a:t>
            </a:r>
            <a:endParaRPr lang="en-US" b="1" dirty="0"/>
          </a:p>
        </p:txBody>
      </p:sp>
    </p:spTree>
    <p:extLst>
      <p:ext uri="{BB962C8B-B14F-4D97-AF65-F5344CB8AC3E}">
        <p14:creationId xmlns:p14="http://schemas.microsoft.com/office/powerpoint/2010/main" val="42697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CAE2D36-11EF-1911-5DB9-EC6C4DDAF874}"/>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7A595038-31A2-C42D-6802-079CCA589B62}"/>
              </a:ext>
            </a:extLst>
          </p:cNvPr>
          <p:cNvSpPr txBox="1"/>
          <p:nvPr/>
        </p:nvSpPr>
        <p:spPr>
          <a:xfrm>
            <a:off x="581890" y="806335"/>
            <a:ext cx="7585479" cy="4247317"/>
          </a:xfrm>
          <a:prstGeom prst="rect">
            <a:avLst/>
          </a:prstGeom>
          <a:noFill/>
        </p:spPr>
        <p:txBody>
          <a:bodyPr wrap="square" rtlCol="0">
            <a:spAutoFit/>
          </a:bodyPr>
          <a:lstStyle/>
          <a:p>
            <a:r>
              <a:rPr lang="fr-FR" b="1" dirty="0"/>
              <a:t>Inconvénients de l’ACP</a:t>
            </a:r>
            <a:r>
              <a:rPr lang="fr-FR" dirty="0"/>
              <a:t>:</a:t>
            </a:r>
          </a:p>
          <a:p>
            <a:endParaRPr lang="fr-FR" dirty="0"/>
          </a:p>
          <a:p>
            <a:endParaRPr lang="fr-FR" dirty="0"/>
          </a:p>
          <a:p>
            <a:r>
              <a:rPr lang="fr-FR" dirty="0"/>
              <a:t>Avec l’ACP, des données très homogènes (normalisées) sont éclatées dans l’espace factoriel. En réalité, l’ACP ‘</a:t>
            </a:r>
            <a:r>
              <a:rPr lang="fr-FR" dirty="0" err="1"/>
              <a:t>rescale</a:t>
            </a:r>
            <a:r>
              <a:rPr lang="fr-FR" dirty="0"/>
              <a:t>’ toujours ses axes sur la variance observée, si faible soit-elle. L’échelle absolue de variabilité ne se lit pas directement sur le graphe, mais sur les données brutes.</a:t>
            </a:r>
          </a:p>
          <a:p>
            <a:endParaRPr lang="fr-FR" dirty="0"/>
          </a:p>
          <a:p>
            <a:r>
              <a:rPr lang="fr-FR" dirty="0"/>
              <a:t>L’ACP </a:t>
            </a:r>
            <a:r>
              <a:rPr lang="fr-FR" b="1" dirty="0"/>
              <a:t>étire toujours les différences relatives</a:t>
            </a:r>
            <a:r>
              <a:rPr lang="fr-FR" dirty="0"/>
              <a:t>.</a:t>
            </a:r>
          </a:p>
          <a:p>
            <a:endParaRPr lang="fr-FR" dirty="0"/>
          </a:p>
          <a:p>
            <a:r>
              <a:rPr lang="fr-FR" dirty="0"/>
              <a:t>Standardiser “gonfle” artificiellement la variance et peut masquer une grande homogénéité.</a:t>
            </a:r>
          </a:p>
          <a:p>
            <a:endParaRPr lang="fr-FR" dirty="0"/>
          </a:p>
          <a:p>
            <a:r>
              <a:rPr lang="fr-FR" dirty="0"/>
              <a:t>En somme: Avec standardisation, et on peut croire que la variabilité est “forte”, ce qui est parfois trompeur.</a:t>
            </a:r>
          </a:p>
        </p:txBody>
      </p:sp>
    </p:spTree>
    <p:extLst>
      <p:ext uri="{BB962C8B-B14F-4D97-AF65-F5344CB8AC3E}">
        <p14:creationId xmlns:p14="http://schemas.microsoft.com/office/powerpoint/2010/main" val="1252439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8887EE4-E60A-FEE4-FB91-C63C30E7584D}"/>
              </a:ext>
            </a:extLst>
          </p:cNvPr>
          <p:cNvSpPr txBox="1"/>
          <p:nvPr/>
        </p:nvSpPr>
        <p:spPr>
          <a:xfrm>
            <a:off x="702425" y="1001684"/>
            <a:ext cx="7132320" cy="4524315"/>
          </a:xfrm>
          <a:prstGeom prst="rect">
            <a:avLst/>
          </a:prstGeom>
          <a:noFill/>
        </p:spPr>
        <p:txBody>
          <a:bodyPr wrap="square" rtlCol="0">
            <a:spAutoFit/>
          </a:bodyPr>
          <a:lstStyle/>
          <a:p>
            <a:r>
              <a:rPr lang="fr-FR" b="1" dirty="0"/>
              <a:t>Problème sur des données compositionnelles</a:t>
            </a:r>
          </a:p>
          <a:p>
            <a:endParaRPr lang="fr-FR" b="1" dirty="0"/>
          </a:p>
          <a:p>
            <a:r>
              <a:rPr lang="fr-FR" dirty="0"/>
              <a:t>Les données sont des </a:t>
            </a:r>
            <a:r>
              <a:rPr lang="fr-FR" b="1" dirty="0"/>
              <a:t>partages</a:t>
            </a:r>
            <a:r>
              <a:rPr lang="fr-FR" dirty="0"/>
              <a:t> (parts of a </a:t>
            </a:r>
            <a:r>
              <a:rPr lang="fr-FR" dirty="0" err="1"/>
              <a:t>whole</a:t>
            </a:r>
            <a:r>
              <a:rPr lang="fr-FR" dirty="0"/>
              <a:t>).</a:t>
            </a:r>
          </a:p>
          <a:p>
            <a:r>
              <a:rPr lang="fr-FR" dirty="0"/>
              <a:t>Exemple : proportions d’oxydes dans une roche (</a:t>
            </a:r>
            <a:r>
              <a:rPr lang="fr-FR" dirty="0" err="1"/>
              <a:t>SiO</a:t>
            </a:r>
            <a:r>
              <a:rPr lang="fr-FR" dirty="0"/>
              <a:t>₂, </a:t>
            </a:r>
            <a:r>
              <a:rPr lang="fr-FR" dirty="0" err="1"/>
              <a:t>Al₂O</a:t>
            </a:r>
            <a:r>
              <a:rPr lang="fr-FR" dirty="0"/>
              <a:t>₃, </a:t>
            </a:r>
            <a:r>
              <a:rPr lang="fr-FR" dirty="0" err="1"/>
              <a:t>FeO</a:t>
            </a:r>
            <a:r>
              <a:rPr lang="fr-FR" dirty="0"/>
              <a:t>, …).</a:t>
            </a:r>
          </a:p>
          <a:p>
            <a:endParaRPr lang="fr-FR" dirty="0"/>
          </a:p>
          <a:p>
            <a:r>
              <a:rPr lang="fr-FR" dirty="0"/>
              <a:t>Comme tout doit </a:t>
            </a:r>
            <a:r>
              <a:rPr lang="fr-FR" b="1" dirty="0" err="1"/>
              <a:t>sommmer</a:t>
            </a:r>
            <a:r>
              <a:rPr lang="fr-FR" b="1" dirty="0"/>
              <a:t> à 100 %</a:t>
            </a:r>
            <a:r>
              <a:rPr lang="fr-FR" dirty="0"/>
              <a:t>, il y a une </a:t>
            </a:r>
            <a:r>
              <a:rPr lang="fr-FR" b="1" dirty="0"/>
              <a:t>contrainte</a:t>
            </a:r>
            <a:r>
              <a:rPr lang="fr-FR" dirty="0"/>
              <a:t> → les variables ne sont pas libres.</a:t>
            </a:r>
          </a:p>
          <a:p>
            <a:endParaRPr lang="fr-FR" dirty="0"/>
          </a:p>
          <a:p>
            <a:r>
              <a:rPr lang="fr-FR" dirty="0"/>
              <a:t>Conséquence : l’ACP appliquée directement introduit des </a:t>
            </a:r>
            <a:r>
              <a:rPr lang="fr-FR" b="1" dirty="0"/>
              <a:t>corrélations artificielles</a:t>
            </a:r>
            <a:r>
              <a:rPr lang="fr-FR" dirty="0"/>
              <a:t> (artefacts appelés </a:t>
            </a:r>
            <a:r>
              <a:rPr lang="fr-FR" i="1" dirty="0" err="1"/>
              <a:t>spurious</a:t>
            </a:r>
            <a:r>
              <a:rPr lang="fr-FR" i="1" dirty="0"/>
              <a:t> </a:t>
            </a:r>
            <a:r>
              <a:rPr lang="fr-FR" i="1" dirty="0" err="1"/>
              <a:t>correlations</a:t>
            </a:r>
            <a:r>
              <a:rPr lang="fr-FR" dirty="0"/>
              <a:t>).</a:t>
            </a:r>
          </a:p>
          <a:p>
            <a:endParaRPr lang="fr-FR" dirty="0"/>
          </a:p>
          <a:p>
            <a:r>
              <a:rPr lang="fr-FR" dirty="0"/>
              <a:t>La </a:t>
            </a:r>
            <a:r>
              <a:rPr lang="fr-FR" b="1" dirty="0"/>
              <a:t>méthode </a:t>
            </a:r>
            <a:r>
              <a:rPr lang="fr-FR" b="1" dirty="0" err="1"/>
              <a:t>CoDA</a:t>
            </a:r>
            <a:r>
              <a:rPr lang="fr-FR" dirty="0"/>
              <a:t> (</a:t>
            </a:r>
            <a:r>
              <a:rPr lang="fr-FR" i="1" dirty="0" err="1"/>
              <a:t>Compositional</a:t>
            </a:r>
            <a:r>
              <a:rPr lang="fr-FR" i="1" dirty="0"/>
              <a:t> Data </a:t>
            </a:r>
            <a:r>
              <a:rPr lang="fr-FR" i="1" dirty="0" err="1"/>
              <a:t>Analysis</a:t>
            </a:r>
            <a:r>
              <a:rPr lang="fr-FR" dirty="0"/>
              <a:t>) a été développée par John </a:t>
            </a:r>
            <a:r>
              <a:rPr lang="fr-FR" dirty="0" err="1"/>
              <a:t>Aitchison</a:t>
            </a:r>
            <a:r>
              <a:rPr lang="fr-FR" dirty="0"/>
              <a:t> dans les années 1980 (</a:t>
            </a:r>
            <a:r>
              <a:rPr lang="fr-FR" i="1" dirty="0"/>
              <a:t>The </a:t>
            </a:r>
            <a:r>
              <a:rPr lang="fr-FR" i="1" dirty="0" err="1"/>
              <a:t>Statistical</a:t>
            </a:r>
            <a:r>
              <a:rPr lang="fr-FR" i="1" dirty="0"/>
              <a:t> </a:t>
            </a:r>
            <a:r>
              <a:rPr lang="fr-FR" i="1" dirty="0" err="1"/>
              <a:t>Analysis</a:t>
            </a:r>
            <a:r>
              <a:rPr lang="fr-FR" i="1" dirty="0"/>
              <a:t> of </a:t>
            </a:r>
            <a:r>
              <a:rPr lang="fr-FR" i="1" dirty="0" err="1"/>
              <a:t>Compositional</a:t>
            </a:r>
            <a:r>
              <a:rPr lang="fr-FR" i="1" dirty="0"/>
              <a:t> Data</a:t>
            </a:r>
            <a:r>
              <a:rPr lang="fr-FR" dirty="0"/>
              <a:t>, 1982, 1986).</a:t>
            </a:r>
          </a:p>
          <a:p>
            <a:endParaRPr lang="fr-FR" dirty="0"/>
          </a:p>
          <a:p>
            <a:endParaRPr lang="fr-FR" dirty="0"/>
          </a:p>
        </p:txBody>
      </p:sp>
      <p:sp>
        <p:nvSpPr>
          <p:cNvPr id="5" name="Text Box 4">
            <a:extLst>
              <a:ext uri="{FF2B5EF4-FFF2-40B4-BE49-F238E27FC236}">
                <a16:creationId xmlns:a16="http://schemas.microsoft.com/office/drawing/2014/main" id="{7310464A-CA4B-B5F3-2F7A-C23D7D803937}"/>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709810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3E5AB0CD-20B1-C6D9-A952-2B18139D3511}"/>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6" name="ZoneTexte 5">
            <a:extLst>
              <a:ext uri="{FF2B5EF4-FFF2-40B4-BE49-F238E27FC236}">
                <a16:creationId xmlns:a16="http://schemas.microsoft.com/office/drawing/2014/main" id="{178F0533-1F33-4B23-CAB3-26C7B0DB6E01}"/>
              </a:ext>
            </a:extLst>
          </p:cNvPr>
          <p:cNvSpPr txBox="1"/>
          <p:nvPr/>
        </p:nvSpPr>
        <p:spPr>
          <a:xfrm>
            <a:off x="528768" y="766557"/>
            <a:ext cx="8086463" cy="6647974"/>
          </a:xfrm>
          <a:prstGeom prst="rect">
            <a:avLst/>
          </a:prstGeom>
          <a:noFill/>
        </p:spPr>
        <p:txBody>
          <a:bodyPr wrap="square" rtlCol="0">
            <a:spAutoFit/>
          </a:bodyPr>
          <a:lstStyle/>
          <a:p>
            <a:r>
              <a:rPr lang="fr-FR" sz="1600" b="1" dirty="0"/>
              <a:t>Solution</a:t>
            </a:r>
            <a:r>
              <a:rPr lang="fr-FR" sz="1600" dirty="0"/>
              <a:t> : </a:t>
            </a:r>
            <a:r>
              <a:rPr lang="fr-FR" sz="1600" dirty="0" err="1"/>
              <a:t>CoDA</a:t>
            </a:r>
            <a:endParaRPr lang="fr-FR" sz="1600" dirty="0"/>
          </a:p>
          <a:p>
            <a:endParaRPr lang="fr-FR" sz="1600" dirty="0"/>
          </a:p>
          <a:p>
            <a:r>
              <a:rPr lang="fr-FR" sz="1600" dirty="0" err="1"/>
              <a:t>CoDA</a:t>
            </a:r>
            <a:r>
              <a:rPr lang="fr-FR" sz="1600" dirty="0"/>
              <a:t> repose sur l’idée qu’on ne doit pas analyser les valeurs brutes, mais leurs rapports (ratios).</a:t>
            </a:r>
          </a:p>
          <a:p>
            <a:endParaRPr lang="fr-FR" sz="1600" dirty="0"/>
          </a:p>
          <a:p>
            <a:r>
              <a:rPr lang="fr-FR" sz="1600" b="1" dirty="0"/>
              <a:t>Deux étapes principales </a:t>
            </a:r>
            <a:r>
              <a:rPr lang="fr-FR" sz="1600" dirty="0"/>
              <a:t>:</a:t>
            </a:r>
          </a:p>
          <a:p>
            <a:endParaRPr lang="fr-FR" sz="1600" dirty="0"/>
          </a:p>
          <a:p>
            <a:pPr marL="342900" indent="-342900">
              <a:buAutoNum type="arabicPeriod"/>
            </a:pPr>
            <a:r>
              <a:rPr lang="fr-FR" sz="1600" dirty="0"/>
              <a:t>Transformation log-ratio. On transforme les données pour « libérer » la contrainte de somme constante. Il existe plusieurs variantes :</a:t>
            </a:r>
          </a:p>
          <a:p>
            <a:pPr marL="342900" indent="-342900">
              <a:buAutoNum type="arabicPeriod"/>
            </a:pPr>
            <a:endParaRPr lang="fr-FR" sz="1600" dirty="0"/>
          </a:p>
          <a:p>
            <a:pPr marL="342900" indent="-342900">
              <a:buAutoNum type="arabicPeriod"/>
            </a:pPr>
            <a:endParaRPr lang="fr-FR" sz="1600" dirty="0"/>
          </a:p>
          <a:p>
            <a:pPr marL="342900" indent="-342900">
              <a:buAutoNum type="arabicPeriod"/>
            </a:pPr>
            <a:endParaRPr lang="fr-FR" sz="1600" dirty="0"/>
          </a:p>
          <a:p>
            <a:pPr marL="342900" indent="-342900">
              <a:buAutoNum type="arabicPeriod"/>
            </a:pPr>
            <a:endParaRPr lang="fr-FR" sz="1600" dirty="0"/>
          </a:p>
          <a:p>
            <a:pPr lvl="1"/>
            <a:r>
              <a:rPr lang="fr-FR" sz="1600" dirty="0"/>
              <a:t>où g(x) est la moyenne géométrique de toutes les composantes du vecteur x.</a:t>
            </a:r>
          </a:p>
          <a:p>
            <a:pPr lvl="1"/>
            <a:endParaRPr lang="fr-FR" sz="1600" dirty="0"/>
          </a:p>
          <a:p>
            <a:pPr lvl="1"/>
            <a:r>
              <a:rPr lang="fr-FR" sz="1600" dirty="0"/>
              <a:t>											avec </a:t>
            </a:r>
            <a:r>
              <a:rPr lang="fr-FR" sz="1600" i="1" dirty="0"/>
              <a:t>p</a:t>
            </a:r>
            <a:r>
              <a:rPr lang="fr-FR" sz="1600" dirty="0"/>
              <a:t> variables.</a:t>
            </a:r>
          </a:p>
          <a:p>
            <a:pPr lvl="1"/>
            <a:endParaRPr lang="fr-FR" dirty="0"/>
          </a:p>
          <a:p>
            <a:pPr lvl="1"/>
            <a:endParaRPr lang="fr-FR" dirty="0"/>
          </a:p>
          <a:p>
            <a:pPr marL="342900" indent="-342900">
              <a:buFont typeface="+mj-lt"/>
              <a:buAutoNum type="arabicPeriod"/>
            </a:pPr>
            <a:r>
              <a:rPr lang="fr-FR" sz="1600" b="1" dirty="0"/>
              <a:t>Analyse statistique classique</a:t>
            </a:r>
          </a:p>
          <a:p>
            <a:endParaRPr lang="fr-FR" sz="1600" dirty="0"/>
          </a:p>
          <a:p>
            <a:pPr lvl="1"/>
            <a:r>
              <a:rPr lang="fr-FR" sz="1600" dirty="0"/>
              <a:t>Une fois transformées, les données peuvent être utilisées dans : ACP, clustering, régression… mais dans l’</a:t>
            </a:r>
            <a:r>
              <a:rPr lang="fr-FR" sz="1600" b="1" dirty="0"/>
              <a:t>espace transformé</a:t>
            </a:r>
            <a:r>
              <a:rPr lang="fr-FR" sz="1600" dirty="0"/>
              <a:t>.</a:t>
            </a:r>
          </a:p>
          <a:p>
            <a:pPr lvl="1"/>
            <a:endParaRPr lang="fr-FR" dirty="0"/>
          </a:p>
          <a:p>
            <a:pPr lvl="1"/>
            <a:endParaRPr lang="fr-FR" dirty="0"/>
          </a:p>
          <a:p>
            <a:pPr lvl="1"/>
            <a:br>
              <a:rPr lang="fr-FR" dirty="0"/>
            </a:br>
            <a:endParaRPr lang="fr-FR" dirty="0"/>
          </a:p>
        </p:txBody>
      </p:sp>
      <p:pic>
        <p:nvPicPr>
          <p:cNvPr id="8" name="Image 7">
            <a:extLst>
              <a:ext uri="{FF2B5EF4-FFF2-40B4-BE49-F238E27FC236}">
                <a16:creationId xmlns:a16="http://schemas.microsoft.com/office/drawing/2014/main" id="{F274D6F7-FB0E-442B-9394-3E0730F552FE}"/>
              </a:ext>
            </a:extLst>
          </p:cNvPr>
          <p:cNvPicPr>
            <a:picLocks noChangeAspect="1"/>
          </p:cNvPicPr>
          <p:nvPr/>
        </p:nvPicPr>
        <p:blipFill>
          <a:blip r:embed="rId2"/>
          <a:stretch>
            <a:fillRect/>
          </a:stretch>
        </p:blipFill>
        <p:spPr>
          <a:xfrm>
            <a:off x="3261057" y="3007230"/>
            <a:ext cx="2621885" cy="1007969"/>
          </a:xfrm>
          <a:prstGeom prst="rect">
            <a:avLst/>
          </a:prstGeom>
        </p:spPr>
      </p:pic>
      <p:pic>
        <p:nvPicPr>
          <p:cNvPr id="10" name="Image 9">
            <a:extLst>
              <a:ext uri="{FF2B5EF4-FFF2-40B4-BE49-F238E27FC236}">
                <a16:creationId xmlns:a16="http://schemas.microsoft.com/office/drawing/2014/main" id="{C0988173-24C3-3B31-F599-0BFBB2D9E57C}"/>
              </a:ext>
            </a:extLst>
          </p:cNvPr>
          <p:cNvPicPr>
            <a:picLocks noChangeAspect="1"/>
          </p:cNvPicPr>
          <p:nvPr/>
        </p:nvPicPr>
        <p:blipFill>
          <a:blip r:embed="rId3"/>
          <a:stretch>
            <a:fillRect/>
          </a:stretch>
        </p:blipFill>
        <p:spPr>
          <a:xfrm>
            <a:off x="3508664" y="4206238"/>
            <a:ext cx="2337924" cy="1097281"/>
          </a:xfrm>
          <a:prstGeom prst="rect">
            <a:avLst/>
          </a:prstGeom>
        </p:spPr>
      </p:pic>
    </p:spTree>
    <p:extLst>
      <p:ext uri="{BB962C8B-B14F-4D97-AF65-F5344CB8AC3E}">
        <p14:creationId xmlns:p14="http://schemas.microsoft.com/office/powerpoint/2010/main" val="3469074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D5CFBE-0778-09DF-1227-BD085F92285F}"/>
              </a:ext>
            </a:extLst>
          </p:cNvPr>
          <p:cNvPicPr>
            <a:picLocks noChangeAspect="1"/>
          </p:cNvPicPr>
          <p:nvPr/>
        </p:nvPicPr>
        <p:blipFill>
          <a:blip r:embed="rId2"/>
          <a:stretch>
            <a:fillRect/>
          </a:stretch>
        </p:blipFill>
        <p:spPr>
          <a:xfrm>
            <a:off x="1431206" y="642481"/>
            <a:ext cx="5938027" cy="5475685"/>
          </a:xfrm>
          <a:prstGeom prst="rect">
            <a:avLst/>
          </a:prstGeom>
        </p:spPr>
      </p:pic>
      <p:pic>
        <p:nvPicPr>
          <p:cNvPr id="7" name="Image 6">
            <a:extLst>
              <a:ext uri="{FF2B5EF4-FFF2-40B4-BE49-F238E27FC236}">
                <a16:creationId xmlns:a16="http://schemas.microsoft.com/office/drawing/2014/main" id="{94E35C49-91C9-5063-C0B0-6FEE05D44C96}"/>
              </a:ext>
            </a:extLst>
          </p:cNvPr>
          <p:cNvPicPr>
            <a:picLocks noChangeAspect="1"/>
          </p:cNvPicPr>
          <p:nvPr/>
        </p:nvPicPr>
        <p:blipFill>
          <a:blip r:embed="rId3"/>
          <a:stretch>
            <a:fillRect/>
          </a:stretch>
        </p:blipFill>
        <p:spPr>
          <a:xfrm>
            <a:off x="324195" y="6248777"/>
            <a:ext cx="8632767" cy="351042"/>
          </a:xfrm>
          <a:prstGeom prst="rect">
            <a:avLst/>
          </a:prstGeom>
        </p:spPr>
      </p:pic>
      <p:sp>
        <p:nvSpPr>
          <p:cNvPr id="8" name="ZoneTexte 7">
            <a:extLst>
              <a:ext uri="{FF2B5EF4-FFF2-40B4-BE49-F238E27FC236}">
                <a16:creationId xmlns:a16="http://schemas.microsoft.com/office/drawing/2014/main" id="{11956DAC-E820-03B8-E656-E2E78A2BB9A8}"/>
              </a:ext>
            </a:extLst>
          </p:cNvPr>
          <p:cNvSpPr txBox="1"/>
          <p:nvPr/>
        </p:nvSpPr>
        <p:spPr>
          <a:xfrm>
            <a:off x="6953596" y="989215"/>
            <a:ext cx="1338828" cy="246221"/>
          </a:xfrm>
          <a:prstGeom prst="rect">
            <a:avLst/>
          </a:prstGeom>
          <a:noFill/>
        </p:spPr>
        <p:txBody>
          <a:bodyPr wrap="none" rtlCol="0">
            <a:spAutoFit/>
          </a:bodyPr>
          <a:lstStyle/>
          <a:p>
            <a:r>
              <a:rPr lang="fr-FR" sz="1000" dirty="0"/>
              <a:t>Imbeaux et al. (2025)</a:t>
            </a:r>
          </a:p>
        </p:txBody>
      </p:sp>
      <p:sp>
        <p:nvSpPr>
          <p:cNvPr id="9" name="Text Box 4">
            <a:extLst>
              <a:ext uri="{FF2B5EF4-FFF2-40B4-BE49-F238E27FC236}">
                <a16:creationId xmlns:a16="http://schemas.microsoft.com/office/drawing/2014/main" id="{01D4D79D-BF50-27BE-8180-DD6D26DBA143}"/>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13922972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E7C8D6-BC47-0C33-AEA3-1F12AF0CE54F}"/>
              </a:ext>
            </a:extLst>
          </p:cNvPr>
          <p:cNvPicPr>
            <a:picLocks noChangeAspect="1"/>
          </p:cNvPicPr>
          <p:nvPr/>
        </p:nvPicPr>
        <p:blipFill>
          <a:blip r:embed="rId2"/>
          <a:stretch>
            <a:fillRect/>
          </a:stretch>
        </p:blipFill>
        <p:spPr>
          <a:xfrm>
            <a:off x="314038" y="1471352"/>
            <a:ext cx="8728207" cy="4809421"/>
          </a:xfrm>
          <a:prstGeom prst="rect">
            <a:avLst/>
          </a:prstGeom>
        </p:spPr>
      </p:pic>
      <p:sp>
        <p:nvSpPr>
          <p:cNvPr id="6" name="Text Box 4">
            <a:extLst>
              <a:ext uri="{FF2B5EF4-FFF2-40B4-BE49-F238E27FC236}">
                <a16:creationId xmlns:a16="http://schemas.microsoft.com/office/drawing/2014/main" id="{E080D419-1143-82AF-8CD0-85C457ED58E6}"/>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7" name="Rectangle 6">
            <a:extLst>
              <a:ext uri="{FF2B5EF4-FFF2-40B4-BE49-F238E27FC236}">
                <a16:creationId xmlns:a16="http://schemas.microsoft.com/office/drawing/2014/main" id="{7259E5C4-033D-27F1-DFDA-E7169DA97B37}"/>
              </a:ext>
            </a:extLst>
          </p:cNvPr>
          <p:cNvSpPr/>
          <p:nvPr/>
        </p:nvSpPr>
        <p:spPr>
          <a:xfrm>
            <a:off x="2923033" y="5721930"/>
            <a:ext cx="1944618" cy="5915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EC3D1F8-5E9E-7247-0629-7E024829D661}"/>
              </a:ext>
            </a:extLst>
          </p:cNvPr>
          <p:cNvSpPr/>
          <p:nvPr/>
        </p:nvSpPr>
        <p:spPr>
          <a:xfrm>
            <a:off x="3895342" y="3386239"/>
            <a:ext cx="543656" cy="188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5585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C2BA2FB-49C4-7895-A574-B5214F291184}"/>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16375330-EAC7-B34A-A1F7-4F938D778CD4}"/>
              </a:ext>
            </a:extLst>
          </p:cNvPr>
          <p:cNvSpPr txBox="1"/>
          <p:nvPr/>
        </p:nvSpPr>
        <p:spPr>
          <a:xfrm>
            <a:off x="465513" y="615141"/>
            <a:ext cx="7556107" cy="369332"/>
          </a:xfrm>
          <a:prstGeom prst="rect">
            <a:avLst/>
          </a:prstGeom>
          <a:noFill/>
        </p:spPr>
        <p:txBody>
          <a:bodyPr wrap="none" rtlCol="0">
            <a:spAutoFit/>
          </a:bodyPr>
          <a:lstStyle/>
          <a:p>
            <a:r>
              <a:rPr lang="fr-FR" dirty="0"/>
              <a:t>En fait, tout cela est </a:t>
            </a:r>
            <a:r>
              <a:rPr lang="fr-FR" b="1" dirty="0"/>
              <a:t>beaucoup plus facile </a:t>
            </a:r>
            <a:r>
              <a:rPr lang="fr-FR" dirty="0"/>
              <a:t>à implémenter qu’il n’y parait… </a:t>
            </a:r>
          </a:p>
        </p:txBody>
      </p:sp>
      <p:pic>
        <p:nvPicPr>
          <p:cNvPr id="8" name="Image 7">
            <a:extLst>
              <a:ext uri="{FF2B5EF4-FFF2-40B4-BE49-F238E27FC236}">
                <a16:creationId xmlns:a16="http://schemas.microsoft.com/office/drawing/2014/main" id="{2A45A776-E682-017D-5591-7E182ADCC17E}"/>
              </a:ext>
            </a:extLst>
          </p:cNvPr>
          <p:cNvPicPr>
            <a:picLocks noChangeAspect="1"/>
          </p:cNvPicPr>
          <p:nvPr/>
        </p:nvPicPr>
        <p:blipFill>
          <a:blip r:embed="rId2"/>
          <a:stretch>
            <a:fillRect/>
          </a:stretch>
        </p:blipFill>
        <p:spPr>
          <a:xfrm>
            <a:off x="465513" y="1041744"/>
            <a:ext cx="7922029" cy="4774512"/>
          </a:xfrm>
          <a:prstGeom prst="rect">
            <a:avLst/>
          </a:prstGeom>
        </p:spPr>
      </p:pic>
      <p:sp>
        <p:nvSpPr>
          <p:cNvPr id="9" name="ZoneTexte 8">
            <a:extLst>
              <a:ext uri="{FF2B5EF4-FFF2-40B4-BE49-F238E27FC236}">
                <a16:creationId xmlns:a16="http://schemas.microsoft.com/office/drawing/2014/main" id="{27A788AB-1ACE-363E-57B5-6AB3997AFC5E}"/>
              </a:ext>
            </a:extLst>
          </p:cNvPr>
          <p:cNvSpPr txBox="1"/>
          <p:nvPr/>
        </p:nvSpPr>
        <p:spPr>
          <a:xfrm>
            <a:off x="436418" y="5918662"/>
            <a:ext cx="8109066" cy="369332"/>
          </a:xfrm>
          <a:prstGeom prst="rect">
            <a:avLst/>
          </a:prstGeom>
          <a:noFill/>
        </p:spPr>
        <p:txBody>
          <a:bodyPr wrap="square" rtlCol="0">
            <a:spAutoFit/>
          </a:bodyPr>
          <a:lstStyle/>
          <a:p>
            <a:r>
              <a:rPr lang="fr-FR" dirty="0"/>
              <a:t>Synthèse </a:t>
            </a:r>
            <a:r>
              <a:rPr lang="fr-FR" dirty="0" err="1"/>
              <a:t>Chatgpt</a:t>
            </a:r>
            <a:r>
              <a:rPr lang="fr-FR" dirty="0"/>
              <a:t>. Beaucoup de package sous R.</a:t>
            </a:r>
            <a:r>
              <a:rPr lang="fr-FR" b="1" dirty="0"/>
              <a:t> Mais nous verrons ca en TP!</a:t>
            </a:r>
          </a:p>
        </p:txBody>
      </p:sp>
      <p:sp>
        <p:nvSpPr>
          <p:cNvPr id="10" name="Rectangle 9">
            <a:extLst>
              <a:ext uri="{FF2B5EF4-FFF2-40B4-BE49-F238E27FC236}">
                <a16:creationId xmlns:a16="http://schemas.microsoft.com/office/drawing/2014/main" id="{77E08285-B883-A9E2-9F79-D77D67DD8E24}"/>
              </a:ext>
            </a:extLst>
          </p:cNvPr>
          <p:cNvSpPr/>
          <p:nvPr/>
        </p:nvSpPr>
        <p:spPr>
          <a:xfrm>
            <a:off x="436418" y="2714106"/>
            <a:ext cx="1354974" cy="7897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6634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3AED73F2-CD12-AC2A-474E-4EBC890A8C0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B586DDA2-BE72-DFFD-7ED7-48F576366758}"/>
              </a:ext>
            </a:extLst>
          </p:cNvPr>
          <p:cNvPicPr>
            <a:picLocks noChangeAspect="1"/>
          </p:cNvPicPr>
          <p:nvPr/>
        </p:nvPicPr>
        <p:blipFill>
          <a:blip r:embed="rId2"/>
          <a:stretch>
            <a:fillRect/>
          </a:stretch>
        </p:blipFill>
        <p:spPr>
          <a:xfrm>
            <a:off x="378227" y="1061954"/>
            <a:ext cx="6549087" cy="2313014"/>
          </a:xfrm>
          <a:prstGeom prst="rect">
            <a:avLst/>
          </a:prstGeom>
        </p:spPr>
      </p:pic>
      <p:pic>
        <p:nvPicPr>
          <p:cNvPr id="8" name="Image 7">
            <a:extLst>
              <a:ext uri="{FF2B5EF4-FFF2-40B4-BE49-F238E27FC236}">
                <a16:creationId xmlns:a16="http://schemas.microsoft.com/office/drawing/2014/main" id="{1CB8F101-EC6B-1459-3698-B216E117233B}"/>
              </a:ext>
            </a:extLst>
          </p:cNvPr>
          <p:cNvPicPr>
            <a:picLocks noChangeAspect="1"/>
          </p:cNvPicPr>
          <p:nvPr/>
        </p:nvPicPr>
        <p:blipFill>
          <a:blip r:embed="rId3"/>
          <a:stretch>
            <a:fillRect/>
          </a:stretch>
        </p:blipFill>
        <p:spPr>
          <a:xfrm>
            <a:off x="349132" y="3671665"/>
            <a:ext cx="6031279" cy="2209428"/>
          </a:xfrm>
          <a:prstGeom prst="rect">
            <a:avLst/>
          </a:prstGeom>
        </p:spPr>
      </p:pic>
      <p:sp>
        <p:nvSpPr>
          <p:cNvPr id="9" name="ZoneTexte 8">
            <a:extLst>
              <a:ext uri="{FF2B5EF4-FFF2-40B4-BE49-F238E27FC236}">
                <a16:creationId xmlns:a16="http://schemas.microsoft.com/office/drawing/2014/main" id="{18CB2D5E-E6EB-6393-129A-7DF1A63D57E3}"/>
              </a:ext>
            </a:extLst>
          </p:cNvPr>
          <p:cNvSpPr txBox="1"/>
          <p:nvPr/>
        </p:nvSpPr>
        <p:spPr>
          <a:xfrm>
            <a:off x="307569" y="462426"/>
            <a:ext cx="1382814" cy="369332"/>
          </a:xfrm>
          <a:prstGeom prst="rect">
            <a:avLst/>
          </a:prstGeom>
          <a:noFill/>
        </p:spPr>
        <p:txBody>
          <a:bodyPr wrap="none" rtlCol="0">
            <a:spAutoFit/>
          </a:bodyPr>
          <a:lstStyle/>
          <a:p>
            <a:r>
              <a:rPr lang="fr-FR" dirty="0"/>
              <a:t>En pratique:</a:t>
            </a:r>
          </a:p>
        </p:txBody>
      </p:sp>
    </p:spTree>
    <p:extLst>
      <p:ext uri="{BB962C8B-B14F-4D97-AF65-F5344CB8AC3E}">
        <p14:creationId xmlns:p14="http://schemas.microsoft.com/office/powerpoint/2010/main" val="427553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07D6AB7C-76DC-4B48-B922-C737887C3D77}"/>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C8D44D93-5E48-629D-6F43-46BBED7273B5}"/>
              </a:ext>
            </a:extLst>
          </p:cNvPr>
          <p:cNvPicPr>
            <a:picLocks noChangeAspect="1"/>
          </p:cNvPicPr>
          <p:nvPr/>
        </p:nvPicPr>
        <p:blipFill>
          <a:blip r:embed="rId2"/>
          <a:stretch>
            <a:fillRect/>
          </a:stretch>
        </p:blipFill>
        <p:spPr>
          <a:xfrm>
            <a:off x="505060" y="802178"/>
            <a:ext cx="6071347" cy="5760720"/>
          </a:xfrm>
          <a:prstGeom prst="rect">
            <a:avLst/>
          </a:prstGeom>
        </p:spPr>
      </p:pic>
      <p:sp>
        <p:nvSpPr>
          <p:cNvPr id="7" name="ZoneTexte 6">
            <a:extLst>
              <a:ext uri="{FF2B5EF4-FFF2-40B4-BE49-F238E27FC236}">
                <a16:creationId xmlns:a16="http://schemas.microsoft.com/office/drawing/2014/main" id="{2203083B-0400-CE7B-348F-45A7298A85A7}"/>
              </a:ext>
            </a:extLst>
          </p:cNvPr>
          <p:cNvSpPr txBox="1"/>
          <p:nvPr/>
        </p:nvSpPr>
        <p:spPr>
          <a:xfrm>
            <a:off x="399010" y="401089"/>
            <a:ext cx="8109066" cy="369332"/>
          </a:xfrm>
          <a:prstGeom prst="rect">
            <a:avLst/>
          </a:prstGeom>
          <a:noFill/>
        </p:spPr>
        <p:txBody>
          <a:bodyPr wrap="square" rtlCol="0">
            <a:spAutoFit/>
          </a:bodyPr>
          <a:lstStyle/>
          <a:p>
            <a:r>
              <a:rPr lang="fr-FR" dirty="0" err="1"/>
              <a:t>res.pca</a:t>
            </a:r>
            <a:r>
              <a:rPr lang="fr-FR" dirty="0"/>
              <a:t> contient tout ce dont on a besoin:</a:t>
            </a:r>
            <a:endParaRPr lang="fr-FR" b="1" dirty="0"/>
          </a:p>
        </p:txBody>
      </p:sp>
    </p:spTree>
    <p:extLst>
      <p:ext uri="{BB962C8B-B14F-4D97-AF65-F5344CB8AC3E}">
        <p14:creationId xmlns:p14="http://schemas.microsoft.com/office/powerpoint/2010/main" val="3840962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DC279A9-46BF-987F-5DAD-4BF65FFDB6B3}"/>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99DCBE59-19FC-D4D2-2D49-C743BE1D0FB2}"/>
              </a:ext>
            </a:extLst>
          </p:cNvPr>
          <p:cNvPicPr>
            <a:picLocks noChangeAspect="1"/>
          </p:cNvPicPr>
          <p:nvPr/>
        </p:nvPicPr>
        <p:blipFill>
          <a:blip r:embed="rId2"/>
          <a:stretch>
            <a:fillRect/>
          </a:stretch>
        </p:blipFill>
        <p:spPr>
          <a:xfrm>
            <a:off x="290946" y="798814"/>
            <a:ext cx="6109855" cy="2465102"/>
          </a:xfrm>
          <a:prstGeom prst="rect">
            <a:avLst/>
          </a:prstGeom>
        </p:spPr>
      </p:pic>
      <p:pic>
        <p:nvPicPr>
          <p:cNvPr id="8" name="Image 7">
            <a:extLst>
              <a:ext uri="{FF2B5EF4-FFF2-40B4-BE49-F238E27FC236}">
                <a16:creationId xmlns:a16="http://schemas.microsoft.com/office/drawing/2014/main" id="{B9ED03BC-6E4B-8F5F-58E1-1848B6EC0B73}"/>
              </a:ext>
            </a:extLst>
          </p:cNvPr>
          <p:cNvPicPr>
            <a:picLocks noChangeAspect="1"/>
          </p:cNvPicPr>
          <p:nvPr/>
        </p:nvPicPr>
        <p:blipFill>
          <a:blip r:embed="rId3"/>
          <a:stretch>
            <a:fillRect/>
          </a:stretch>
        </p:blipFill>
        <p:spPr>
          <a:xfrm>
            <a:off x="290946" y="3355734"/>
            <a:ext cx="6055821" cy="465832"/>
          </a:xfrm>
          <a:prstGeom prst="rect">
            <a:avLst/>
          </a:prstGeom>
        </p:spPr>
      </p:pic>
      <p:pic>
        <p:nvPicPr>
          <p:cNvPr id="9" name="Image 8">
            <a:extLst>
              <a:ext uri="{FF2B5EF4-FFF2-40B4-BE49-F238E27FC236}">
                <a16:creationId xmlns:a16="http://schemas.microsoft.com/office/drawing/2014/main" id="{E6AEA60A-67A1-3072-40D7-718E7B8BD35A}"/>
              </a:ext>
            </a:extLst>
          </p:cNvPr>
          <p:cNvPicPr>
            <a:picLocks noChangeAspect="1"/>
          </p:cNvPicPr>
          <p:nvPr/>
        </p:nvPicPr>
        <p:blipFill>
          <a:blip r:embed="rId4"/>
          <a:stretch>
            <a:fillRect/>
          </a:stretch>
        </p:blipFill>
        <p:spPr>
          <a:xfrm>
            <a:off x="4472183" y="3693397"/>
            <a:ext cx="4114864" cy="2993049"/>
          </a:xfrm>
          <a:prstGeom prst="rect">
            <a:avLst/>
          </a:prstGeom>
        </p:spPr>
      </p:pic>
    </p:spTree>
    <p:extLst>
      <p:ext uri="{BB962C8B-B14F-4D97-AF65-F5344CB8AC3E}">
        <p14:creationId xmlns:p14="http://schemas.microsoft.com/office/powerpoint/2010/main" val="1278174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A3FA31F-879B-D99A-744C-68BC7233B301}"/>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5" name="Image 4">
            <a:extLst>
              <a:ext uri="{FF2B5EF4-FFF2-40B4-BE49-F238E27FC236}">
                <a16:creationId xmlns:a16="http://schemas.microsoft.com/office/drawing/2014/main" id="{346ADE0A-B55D-94BD-51CD-610333C12D30}"/>
              </a:ext>
            </a:extLst>
          </p:cNvPr>
          <p:cNvPicPr>
            <a:picLocks noChangeAspect="1"/>
          </p:cNvPicPr>
          <p:nvPr/>
        </p:nvPicPr>
        <p:blipFill>
          <a:blip r:embed="rId2"/>
          <a:stretch>
            <a:fillRect/>
          </a:stretch>
        </p:blipFill>
        <p:spPr>
          <a:xfrm>
            <a:off x="2707797" y="1874521"/>
            <a:ext cx="6236698" cy="4536418"/>
          </a:xfrm>
          <a:prstGeom prst="rect">
            <a:avLst/>
          </a:prstGeom>
        </p:spPr>
      </p:pic>
      <p:pic>
        <p:nvPicPr>
          <p:cNvPr id="7" name="Image 6">
            <a:extLst>
              <a:ext uri="{FF2B5EF4-FFF2-40B4-BE49-F238E27FC236}">
                <a16:creationId xmlns:a16="http://schemas.microsoft.com/office/drawing/2014/main" id="{897B93CE-DBAC-8995-9DA2-8DB547F58440}"/>
              </a:ext>
            </a:extLst>
          </p:cNvPr>
          <p:cNvPicPr>
            <a:picLocks noChangeAspect="1"/>
          </p:cNvPicPr>
          <p:nvPr/>
        </p:nvPicPr>
        <p:blipFill>
          <a:blip r:embed="rId3"/>
          <a:stretch>
            <a:fillRect/>
          </a:stretch>
        </p:blipFill>
        <p:spPr>
          <a:xfrm>
            <a:off x="344978" y="844540"/>
            <a:ext cx="6812280" cy="946336"/>
          </a:xfrm>
          <a:prstGeom prst="rect">
            <a:avLst/>
          </a:prstGeom>
        </p:spPr>
      </p:pic>
    </p:spTree>
    <p:extLst>
      <p:ext uri="{BB962C8B-B14F-4D97-AF65-F5344CB8AC3E}">
        <p14:creationId xmlns:p14="http://schemas.microsoft.com/office/powerpoint/2010/main" val="173615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es étourneaux se déplacent en nombre. © Jackin, fotolia">
            <a:extLst>
              <a:ext uri="{FF2B5EF4-FFF2-40B4-BE49-F238E27FC236}">
                <a16:creationId xmlns:a16="http://schemas.microsoft.com/office/drawing/2014/main" id="{A98C3633-1E50-6E1C-31E5-5030D49DD62B}"/>
              </a:ext>
            </a:extLst>
          </p:cNvPr>
          <p:cNvPicPr>
            <a:picLocks noChangeAspect="1" noChangeArrowheads="1"/>
          </p:cNvPicPr>
          <p:nvPr/>
        </p:nvPicPr>
        <p:blipFill>
          <a:blip r:embed="rId2">
            <a:alphaModFix amt="13000"/>
            <a:extLst>
              <a:ext uri="{28A0092B-C50C-407E-A947-70E740481C1C}">
                <a14:useLocalDpi xmlns:a14="http://schemas.microsoft.com/office/drawing/2010/main" val="0"/>
              </a:ext>
            </a:extLst>
          </a:blip>
          <a:srcRect/>
          <a:stretch>
            <a:fillRect/>
          </a:stretch>
        </p:blipFill>
        <p:spPr bwMode="auto">
          <a:xfrm>
            <a:off x="0" y="384174"/>
            <a:ext cx="9144000" cy="6473825"/>
          </a:xfrm>
          <a:prstGeom prst="rect">
            <a:avLst/>
          </a:prstGeom>
          <a:noFill/>
          <a:effectLst>
            <a:glow>
              <a:schemeClr val="accent1">
                <a:alpha val="83000"/>
              </a:schemeClr>
            </a:glo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21BE6A2-DA91-70D0-2E21-13AD563D30BF}"/>
              </a:ext>
            </a:extLst>
          </p:cNvPr>
          <p:cNvSpPr txBox="1"/>
          <p:nvPr/>
        </p:nvSpPr>
        <p:spPr>
          <a:xfrm>
            <a:off x="922712" y="1486192"/>
            <a:ext cx="7768244" cy="4031873"/>
          </a:xfrm>
          <a:prstGeom prst="rect">
            <a:avLst/>
          </a:prstGeom>
          <a:noFill/>
        </p:spPr>
        <p:txBody>
          <a:bodyPr wrap="square">
            <a:spAutoFit/>
          </a:bodyPr>
          <a:lstStyle/>
          <a:p>
            <a:pPr algn="ctr"/>
            <a:r>
              <a:rPr lang="fr-FR" sz="3200" b="1" dirty="0"/>
              <a:t>Analyse en composantes principales (ACP)</a:t>
            </a:r>
          </a:p>
          <a:p>
            <a:pPr algn="ctr"/>
            <a:r>
              <a:rPr lang="fr-FR" sz="3200" b="1" dirty="0"/>
              <a:t>- </a:t>
            </a:r>
          </a:p>
          <a:p>
            <a:pPr algn="ctr"/>
            <a:r>
              <a:rPr lang="fr-FR" sz="3200" b="1" dirty="0"/>
              <a:t>Principal component </a:t>
            </a:r>
            <a:r>
              <a:rPr lang="fr-FR" sz="3200" b="1" dirty="0" err="1"/>
              <a:t>analysis</a:t>
            </a:r>
            <a:r>
              <a:rPr lang="fr-FR" sz="3200" b="1" dirty="0"/>
              <a:t> </a:t>
            </a:r>
          </a:p>
          <a:p>
            <a:pPr algn="ctr"/>
            <a:r>
              <a:rPr lang="fr-FR" sz="3200" b="1" dirty="0"/>
              <a:t>(PCA)</a:t>
            </a:r>
          </a:p>
          <a:p>
            <a:pPr algn="ctr"/>
            <a:endParaRPr lang="fr-FR" sz="3200" b="1" dirty="0"/>
          </a:p>
          <a:p>
            <a:pPr algn="ctr"/>
            <a:r>
              <a:rPr lang="fr-FR" sz="1600" dirty="0"/>
              <a:t>Une méthode exploratoire </a:t>
            </a:r>
            <a:r>
              <a:rPr lang="fr-FR" sz="1600" b="1" dirty="0"/>
              <a:t>non supervisée </a:t>
            </a:r>
            <a:r>
              <a:rPr lang="fr-FR" sz="1600" dirty="0"/>
              <a:t>des données. Karl Pearson (1901); Harold Hotelling (1933)</a:t>
            </a:r>
          </a:p>
          <a:p>
            <a:endParaRPr lang="fr-FR" sz="3200" b="1" dirty="0"/>
          </a:p>
        </p:txBody>
      </p:sp>
      <p:sp>
        <p:nvSpPr>
          <p:cNvPr id="2" name="Text Box 4">
            <a:extLst>
              <a:ext uri="{FF2B5EF4-FFF2-40B4-BE49-F238E27FC236}">
                <a16:creationId xmlns:a16="http://schemas.microsoft.com/office/drawing/2014/main" id="{7EDC5EB4-EC44-4EC0-253A-17E4378070AF}"/>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extLst>
      <p:ext uri="{BB962C8B-B14F-4D97-AF65-F5344CB8AC3E}">
        <p14:creationId xmlns:p14="http://schemas.microsoft.com/office/powerpoint/2010/main" val="3974707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168FBE-739C-6B9F-EBFC-197FE25724AC}"/>
              </a:ext>
            </a:extLst>
          </p:cNvPr>
          <p:cNvPicPr>
            <a:picLocks noChangeAspect="1"/>
          </p:cNvPicPr>
          <p:nvPr/>
        </p:nvPicPr>
        <p:blipFill>
          <a:blip r:embed="rId2"/>
          <a:stretch>
            <a:fillRect/>
          </a:stretch>
        </p:blipFill>
        <p:spPr>
          <a:xfrm>
            <a:off x="428106" y="789181"/>
            <a:ext cx="6213764" cy="944080"/>
          </a:xfrm>
          <a:prstGeom prst="rect">
            <a:avLst/>
          </a:prstGeom>
        </p:spPr>
      </p:pic>
      <p:sp>
        <p:nvSpPr>
          <p:cNvPr id="6" name="Text Box 4">
            <a:extLst>
              <a:ext uri="{FF2B5EF4-FFF2-40B4-BE49-F238E27FC236}">
                <a16:creationId xmlns:a16="http://schemas.microsoft.com/office/drawing/2014/main" id="{2A2DF943-5A9B-2508-C587-C4E9504E4747}"/>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7" name="Image 6">
            <a:extLst>
              <a:ext uri="{FF2B5EF4-FFF2-40B4-BE49-F238E27FC236}">
                <a16:creationId xmlns:a16="http://schemas.microsoft.com/office/drawing/2014/main" id="{D00BA298-C8E2-65A3-6DBC-8FF87E08BB02}"/>
              </a:ext>
            </a:extLst>
          </p:cNvPr>
          <p:cNvPicPr>
            <a:picLocks noChangeAspect="1"/>
          </p:cNvPicPr>
          <p:nvPr/>
        </p:nvPicPr>
        <p:blipFill>
          <a:blip r:embed="rId3"/>
          <a:stretch>
            <a:fillRect/>
          </a:stretch>
        </p:blipFill>
        <p:spPr>
          <a:xfrm>
            <a:off x="2007523" y="1733261"/>
            <a:ext cx="6708371" cy="4879501"/>
          </a:xfrm>
          <a:prstGeom prst="rect">
            <a:avLst/>
          </a:prstGeom>
        </p:spPr>
      </p:pic>
    </p:spTree>
    <p:extLst>
      <p:ext uri="{BB962C8B-B14F-4D97-AF65-F5344CB8AC3E}">
        <p14:creationId xmlns:p14="http://schemas.microsoft.com/office/powerpoint/2010/main" val="2903244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8C2D5A84-062D-670F-4154-C0CE6E5A2714}"/>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pic>
        <p:nvPicPr>
          <p:cNvPr id="6" name="Image 5">
            <a:extLst>
              <a:ext uri="{FF2B5EF4-FFF2-40B4-BE49-F238E27FC236}">
                <a16:creationId xmlns:a16="http://schemas.microsoft.com/office/drawing/2014/main" id="{5048DB97-286F-15EC-AF57-7591A0D099DC}"/>
              </a:ext>
            </a:extLst>
          </p:cNvPr>
          <p:cNvPicPr>
            <a:picLocks noChangeAspect="1"/>
          </p:cNvPicPr>
          <p:nvPr/>
        </p:nvPicPr>
        <p:blipFill>
          <a:blip r:embed="rId2"/>
          <a:srcRect t="24951"/>
          <a:stretch>
            <a:fillRect/>
          </a:stretch>
        </p:blipFill>
        <p:spPr>
          <a:xfrm>
            <a:off x="278476" y="731520"/>
            <a:ext cx="7331825" cy="1475964"/>
          </a:xfrm>
          <a:prstGeom prst="rect">
            <a:avLst/>
          </a:prstGeom>
        </p:spPr>
      </p:pic>
      <p:pic>
        <p:nvPicPr>
          <p:cNvPr id="8" name="Image 7">
            <a:extLst>
              <a:ext uri="{FF2B5EF4-FFF2-40B4-BE49-F238E27FC236}">
                <a16:creationId xmlns:a16="http://schemas.microsoft.com/office/drawing/2014/main" id="{47D7CE4B-BFE0-C40D-F2FE-E394F7BA488B}"/>
              </a:ext>
            </a:extLst>
          </p:cNvPr>
          <p:cNvPicPr>
            <a:picLocks noChangeAspect="1"/>
          </p:cNvPicPr>
          <p:nvPr/>
        </p:nvPicPr>
        <p:blipFill>
          <a:blip r:embed="rId3"/>
          <a:stretch>
            <a:fillRect/>
          </a:stretch>
        </p:blipFill>
        <p:spPr>
          <a:xfrm>
            <a:off x="2876889" y="2244437"/>
            <a:ext cx="5743409" cy="4177612"/>
          </a:xfrm>
          <a:prstGeom prst="rect">
            <a:avLst/>
          </a:prstGeom>
        </p:spPr>
      </p:pic>
    </p:spTree>
    <p:extLst>
      <p:ext uri="{BB962C8B-B14F-4D97-AF65-F5344CB8AC3E}">
        <p14:creationId xmlns:p14="http://schemas.microsoft.com/office/powerpoint/2010/main" val="2180609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F1612F41-A07A-BB11-D523-5FE884B168CE}"/>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5" name="ZoneTexte 4">
            <a:extLst>
              <a:ext uri="{FF2B5EF4-FFF2-40B4-BE49-F238E27FC236}">
                <a16:creationId xmlns:a16="http://schemas.microsoft.com/office/drawing/2014/main" id="{A635A4C0-DD68-045F-EB59-9738B6C8445F}"/>
              </a:ext>
            </a:extLst>
          </p:cNvPr>
          <p:cNvSpPr txBox="1"/>
          <p:nvPr/>
        </p:nvSpPr>
        <p:spPr>
          <a:xfrm>
            <a:off x="793866" y="1517073"/>
            <a:ext cx="7545294" cy="1754326"/>
          </a:xfrm>
          <a:prstGeom prst="rect">
            <a:avLst/>
          </a:prstGeom>
          <a:noFill/>
        </p:spPr>
        <p:txBody>
          <a:bodyPr wrap="square" rtlCol="0">
            <a:spAutoFit/>
          </a:bodyPr>
          <a:lstStyle/>
          <a:p>
            <a:r>
              <a:rPr lang="fr-FR" dirty="0"/>
              <a:t>Ici ca marche, mais attention, </a:t>
            </a:r>
            <a:r>
              <a:rPr lang="fr-FR" b="1" dirty="0"/>
              <a:t>l’ACP est exploratoire</a:t>
            </a:r>
            <a:r>
              <a:rPr lang="fr-FR" dirty="0"/>
              <a:t>. Elle n’est pas faite pour prédire l’appartenance d’un individu à une classe (groupe)</a:t>
            </a:r>
          </a:p>
          <a:p>
            <a:endParaRPr lang="fr-FR" dirty="0"/>
          </a:p>
          <a:p>
            <a:endParaRPr lang="fr-FR" dirty="0"/>
          </a:p>
          <a:p>
            <a:r>
              <a:rPr lang="fr-FR" dirty="0"/>
              <a:t> Il y a mieux dans les méthodes dites supervisées (analyse discriminante </a:t>
            </a:r>
            <a:r>
              <a:rPr lang="fr-FR" b="1" dirty="0"/>
              <a:t>LDA</a:t>
            </a:r>
            <a:r>
              <a:rPr lang="fr-FR" dirty="0"/>
              <a:t>, </a:t>
            </a:r>
            <a:r>
              <a:rPr lang="fr-FR" b="1" dirty="0"/>
              <a:t>k-NN</a:t>
            </a:r>
            <a:r>
              <a:rPr lang="fr-FR" dirty="0"/>
              <a:t>) etc…</a:t>
            </a:r>
          </a:p>
        </p:txBody>
      </p:sp>
    </p:spTree>
    <p:extLst>
      <p:ext uri="{BB962C8B-B14F-4D97-AF65-F5344CB8AC3E}">
        <p14:creationId xmlns:p14="http://schemas.microsoft.com/office/powerpoint/2010/main" val="2518296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7FAB-8DDB-5286-C975-124A15B6A3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5BA8C8-3B2E-718E-16D5-BB638571ADB1}"/>
              </a:ext>
            </a:extLst>
          </p:cNvPr>
          <p:cNvSpPr>
            <a:spLocks noGrp="1"/>
          </p:cNvSpPr>
          <p:nvPr>
            <p:ph type="ctrTitle"/>
          </p:nvPr>
        </p:nvSpPr>
        <p:spPr>
          <a:xfrm>
            <a:off x="723208" y="1986742"/>
            <a:ext cx="7772400" cy="3177453"/>
          </a:xfrm>
        </p:spPr>
        <p:txBody>
          <a:bodyPr>
            <a:normAutofit fontScale="90000"/>
          </a:bodyPr>
          <a:lstStyle/>
          <a:p>
            <a:r>
              <a:rPr lang="fr-FR" b="1" dirty="0"/>
              <a:t>Évaluation de la performance d’un modèle de classification</a:t>
            </a:r>
            <a:br>
              <a:rPr lang="fr-FR" b="1" i="1" dirty="0">
                <a:solidFill>
                  <a:srgbClr val="FF0000"/>
                </a:solidFill>
              </a:rPr>
            </a:br>
            <a:endParaRPr lang="fr-FR" dirty="0">
              <a:solidFill>
                <a:srgbClr val="FF0000"/>
              </a:solidFill>
            </a:endParaRPr>
          </a:p>
        </p:txBody>
      </p:sp>
    </p:spTree>
    <p:extLst>
      <p:ext uri="{BB962C8B-B14F-4D97-AF65-F5344CB8AC3E}">
        <p14:creationId xmlns:p14="http://schemas.microsoft.com/office/powerpoint/2010/main" val="351378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0B0E11F6-200E-638C-C248-8BF646832D35}"/>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pic>
        <p:nvPicPr>
          <p:cNvPr id="6" name="Image 5">
            <a:extLst>
              <a:ext uri="{FF2B5EF4-FFF2-40B4-BE49-F238E27FC236}">
                <a16:creationId xmlns:a16="http://schemas.microsoft.com/office/drawing/2014/main" id="{BECA4160-5A23-A9C8-A16A-3A45B20FCFDA}"/>
              </a:ext>
            </a:extLst>
          </p:cNvPr>
          <p:cNvPicPr>
            <a:picLocks noChangeAspect="1"/>
          </p:cNvPicPr>
          <p:nvPr/>
        </p:nvPicPr>
        <p:blipFill>
          <a:blip r:embed="rId2"/>
          <a:stretch>
            <a:fillRect/>
          </a:stretch>
        </p:blipFill>
        <p:spPr>
          <a:xfrm>
            <a:off x="1370214" y="2446574"/>
            <a:ext cx="6579524" cy="3544271"/>
          </a:xfrm>
          <a:prstGeom prst="rect">
            <a:avLst/>
          </a:prstGeom>
        </p:spPr>
      </p:pic>
      <p:sp>
        <p:nvSpPr>
          <p:cNvPr id="7" name="ZoneTexte 6">
            <a:extLst>
              <a:ext uri="{FF2B5EF4-FFF2-40B4-BE49-F238E27FC236}">
                <a16:creationId xmlns:a16="http://schemas.microsoft.com/office/drawing/2014/main" id="{261B5FCA-E52E-5268-321D-8D8FBE9C185E}"/>
              </a:ext>
            </a:extLst>
          </p:cNvPr>
          <p:cNvSpPr txBox="1"/>
          <p:nvPr/>
        </p:nvSpPr>
        <p:spPr>
          <a:xfrm>
            <a:off x="781397" y="2485209"/>
            <a:ext cx="3273460" cy="369332"/>
          </a:xfrm>
          <a:prstGeom prst="rect">
            <a:avLst/>
          </a:prstGeom>
          <a:noFill/>
        </p:spPr>
        <p:txBody>
          <a:bodyPr wrap="none" rtlCol="0">
            <a:spAutoFit/>
          </a:bodyPr>
          <a:lstStyle/>
          <a:p>
            <a:r>
              <a:rPr lang="fr-FR" dirty="0"/>
              <a:t>Deux façons alors de procéder:</a:t>
            </a:r>
          </a:p>
        </p:txBody>
      </p:sp>
      <p:sp>
        <p:nvSpPr>
          <p:cNvPr id="8" name="ZoneTexte 7">
            <a:extLst>
              <a:ext uri="{FF2B5EF4-FFF2-40B4-BE49-F238E27FC236}">
                <a16:creationId xmlns:a16="http://schemas.microsoft.com/office/drawing/2014/main" id="{468F1826-9D87-831D-2053-51996D9EEE1A}"/>
              </a:ext>
            </a:extLst>
          </p:cNvPr>
          <p:cNvSpPr txBox="1"/>
          <p:nvPr/>
        </p:nvSpPr>
        <p:spPr>
          <a:xfrm>
            <a:off x="900545" y="6062749"/>
            <a:ext cx="4685257" cy="369332"/>
          </a:xfrm>
          <a:prstGeom prst="rect">
            <a:avLst/>
          </a:prstGeom>
          <a:noFill/>
        </p:spPr>
        <p:txBody>
          <a:bodyPr wrap="none" rtlCol="0">
            <a:spAutoFit/>
          </a:bodyPr>
          <a:lstStyle/>
          <a:p>
            <a:r>
              <a:rPr lang="fr-FR" dirty="0"/>
              <a:t>Dans tous les cas, on connait tous les </a:t>
            </a:r>
            <a:r>
              <a:rPr lang="fr-FR" b="1" dirty="0"/>
              <a:t>labels</a:t>
            </a:r>
            <a:r>
              <a:rPr lang="fr-FR" dirty="0"/>
              <a:t>.</a:t>
            </a:r>
          </a:p>
        </p:txBody>
      </p:sp>
      <p:sp>
        <p:nvSpPr>
          <p:cNvPr id="9" name="ZoneTexte 8">
            <a:extLst>
              <a:ext uri="{FF2B5EF4-FFF2-40B4-BE49-F238E27FC236}">
                <a16:creationId xmlns:a16="http://schemas.microsoft.com/office/drawing/2014/main" id="{53BB530A-29F6-08DD-C07A-9FCA711119D2}"/>
              </a:ext>
            </a:extLst>
          </p:cNvPr>
          <p:cNvSpPr txBox="1"/>
          <p:nvPr/>
        </p:nvSpPr>
        <p:spPr>
          <a:xfrm>
            <a:off x="781397" y="780940"/>
            <a:ext cx="7980812" cy="1477328"/>
          </a:xfrm>
          <a:prstGeom prst="rect">
            <a:avLst/>
          </a:prstGeom>
          <a:noFill/>
        </p:spPr>
        <p:txBody>
          <a:bodyPr wrap="square" rtlCol="0">
            <a:spAutoFit/>
          </a:bodyPr>
          <a:lstStyle/>
          <a:p>
            <a:r>
              <a:rPr lang="fr-FR" b="1" dirty="0" err="1"/>
              <a:t>Overfitting</a:t>
            </a:r>
            <a:r>
              <a:rPr lang="fr-FR" dirty="0"/>
              <a:t> (sur-apprentissage) : le modèle apprend trop bien les données d’entraînement, au point de mémoriser les détails, le bruit ou les particularités aléatoires.</a:t>
            </a:r>
          </a:p>
          <a:p>
            <a:r>
              <a:rPr lang="fr-FR" b="1" dirty="0"/>
              <a:t>Résultat</a:t>
            </a:r>
            <a:r>
              <a:rPr lang="fr-FR" dirty="0"/>
              <a:t> :Très bonne performance sur le </a:t>
            </a:r>
            <a:r>
              <a:rPr lang="fr-FR" i="1" dirty="0"/>
              <a:t>train set</a:t>
            </a:r>
            <a:r>
              <a:rPr lang="fr-FR" dirty="0"/>
              <a:t>, mauvaise généralisation sur de nouvelles données.</a:t>
            </a:r>
          </a:p>
        </p:txBody>
      </p:sp>
    </p:spTree>
    <p:extLst>
      <p:ext uri="{BB962C8B-B14F-4D97-AF65-F5344CB8AC3E}">
        <p14:creationId xmlns:p14="http://schemas.microsoft.com/office/powerpoint/2010/main" val="1919455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A0E2B65A-1695-7A60-F579-CABBE184F6F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pic>
        <p:nvPicPr>
          <p:cNvPr id="6" name="Image 5">
            <a:extLst>
              <a:ext uri="{FF2B5EF4-FFF2-40B4-BE49-F238E27FC236}">
                <a16:creationId xmlns:a16="http://schemas.microsoft.com/office/drawing/2014/main" id="{31A8CE18-FDC5-DB13-8CF0-AC949045E740}"/>
              </a:ext>
            </a:extLst>
          </p:cNvPr>
          <p:cNvPicPr>
            <a:picLocks noChangeAspect="1"/>
          </p:cNvPicPr>
          <p:nvPr/>
        </p:nvPicPr>
        <p:blipFill>
          <a:blip r:embed="rId2"/>
          <a:stretch>
            <a:fillRect/>
          </a:stretch>
        </p:blipFill>
        <p:spPr>
          <a:xfrm>
            <a:off x="0" y="989574"/>
            <a:ext cx="9144000" cy="5444116"/>
          </a:xfrm>
          <a:prstGeom prst="rect">
            <a:avLst/>
          </a:prstGeom>
        </p:spPr>
      </p:pic>
      <p:sp>
        <p:nvSpPr>
          <p:cNvPr id="7" name="ZoneTexte 6">
            <a:extLst>
              <a:ext uri="{FF2B5EF4-FFF2-40B4-BE49-F238E27FC236}">
                <a16:creationId xmlns:a16="http://schemas.microsoft.com/office/drawing/2014/main" id="{0E694026-DA54-25D1-8058-036DF77366AD}"/>
              </a:ext>
            </a:extLst>
          </p:cNvPr>
          <p:cNvSpPr txBox="1"/>
          <p:nvPr/>
        </p:nvSpPr>
        <p:spPr>
          <a:xfrm>
            <a:off x="95596" y="552796"/>
            <a:ext cx="7555082" cy="369332"/>
          </a:xfrm>
          <a:prstGeom prst="rect">
            <a:avLst/>
          </a:prstGeom>
          <a:noFill/>
        </p:spPr>
        <p:txBody>
          <a:bodyPr wrap="none" rtlCol="0">
            <a:spAutoFit/>
          </a:bodyPr>
          <a:lstStyle/>
          <a:p>
            <a:r>
              <a:rPr lang="fr-FR" dirty="0"/>
              <a:t>1. Après un dur labeur, on a notre échantillon (Labels + variables mesurées)</a:t>
            </a:r>
          </a:p>
        </p:txBody>
      </p:sp>
    </p:spTree>
    <p:extLst>
      <p:ext uri="{BB962C8B-B14F-4D97-AF65-F5344CB8AC3E}">
        <p14:creationId xmlns:p14="http://schemas.microsoft.com/office/powerpoint/2010/main" val="8262852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30EC724D-48F4-B8CA-8917-D9C1923233C2}"/>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pic>
        <p:nvPicPr>
          <p:cNvPr id="5" name="Image 4">
            <a:extLst>
              <a:ext uri="{FF2B5EF4-FFF2-40B4-BE49-F238E27FC236}">
                <a16:creationId xmlns:a16="http://schemas.microsoft.com/office/drawing/2014/main" id="{AD3D4980-692B-2649-8222-226CFCDE4EF4}"/>
              </a:ext>
            </a:extLst>
          </p:cNvPr>
          <p:cNvPicPr>
            <a:picLocks noChangeAspect="1"/>
          </p:cNvPicPr>
          <p:nvPr/>
        </p:nvPicPr>
        <p:blipFill>
          <a:blip r:embed="rId2"/>
          <a:stretch>
            <a:fillRect/>
          </a:stretch>
        </p:blipFill>
        <p:spPr>
          <a:xfrm>
            <a:off x="280987" y="1338262"/>
            <a:ext cx="8582025" cy="4181475"/>
          </a:xfrm>
          <a:prstGeom prst="rect">
            <a:avLst/>
          </a:prstGeom>
        </p:spPr>
      </p:pic>
      <p:sp>
        <p:nvSpPr>
          <p:cNvPr id="6" name="ZoneTexte 5">
            <a:extLst>
              <a:ext uri="{FF2B5EF4-FFF2-40B4-BE49-F238E27FC236}">
                <a16:creationId xmlns:a16="http://schemas.microsoft.com/office/drawing/2014/main" id="{4EDD16F1-B652-9A3B-DAE5-BE72E0D79516}"/>
              </a:ext>
            </a:extLst>
          </p:cNvPr>
          <p:cNvSpPr txBox="1"/>
          <p:nvPr/>
        </p:nvSpPr>
        <p:spPr>
          <a:xfrm>
            <a:off x="174567" y="789709"/>
            <a:ext cx="2112181" cy="369332"/>
          </a:xfrm>
          <a:prstGeom prst="rect">
            <a:avLst/>
          </a:prstGeom>
          <a:noFill/>
        </p:spPr>
        <p:txBody>
          <a:bodyPr wrap="none" rtlCol="0">
            <a:spAutoFit/>
          </a:bodyPr>
          <a:lstStyle/>
          <a:p>
            <a:r>
              <a:rPr lang="fr-FR" dirty="0"/>
              <a:t>2. Séparation (split)</a:t>
            </a:r>
          </a:p>
        </p:txBody>
      </p:sp>
      <p:sp>
        <p:nvSpPr>
          <p:cNvPr id="7" name="ZoneTexte 6">
            <a:extLst>
              <a:ext uri="{FF2B5EF4-FFF2-40B4-BE49-F238E27FC236}">
                <a16:creationId xmlns:a16="http://schemas.microsoft.com/office/drawing/2014/main" id="{0B28699C-9F65-253A-0F04-B27F5DA53F68}"/>
              </a:ext>
            </a:extLst>
          </p:cNvPr>
          <p:cNvSpPr txBox="1"/>
          <p:nvPr/>
        </p:nvSpPr>
        <p:spPr>
          <a:xfrm>
            <a:off x="3923607" y="5806286"/>
            <a:ext cx="4779818" cy="923330"/>
          </a:xfrm>
          <a:prstGeom prst="rect">
            <a:avLst/>
          </a:prstGeom>
          <a:noFill/>
        </p:spPr>
        <p:txBody>
          <a:bodyPr wrap="square" rtlCol="0">
            <a:spAutoFit/>
          </a:bodyPr>
          <a:lstStyle/>
          <a:p>
            <a:r>
              <a:rPr lang="fr-FR" dirty="0"/>
              <a:t>Pas utile si on ne fait </a:t>
            </a:r>
            <a:r>
              <a:rPr lang="fr-FR" b="1" dirty="0"/>
              <a:t>aucun choix de paramètres</a:t>
            </a:r>
            <a:r>
              <a:rPr lang="fr-FR" dirty="0"/>
              <a:t> (ex : LDA sans réglage particulier – on verra ca plus tard)</a:t>
            </a:r>
          </a:p>
        </p:txBody>
      </p:sp>
      <p:cxnSp>
        <p:nvCxnSpPr>
          <p:cNvPr id="9" name="Connecteur droit avec flèche 8">
            <a:extLst>
              <a:ext uri="{FF2B5EF4-FFF2-40B4-BE49-F238E27FC236}">
                <a16:creationId xmlns:a16="http://schemas.microsoft.com/office/drawing/2014/main" id="{6BCDEE5B-4D36-3162-DADC-0DFA27E167E2}"/>
              </a:ext>
            </a:extLst>
          </p:cNvPr>
          <p:cNvCxnSpPr>
            <a:cxnSpLocks/>
          </p:cNvCxnSpPr>
          <p:nvPr/>
        </p:nvCxnSpPr>
        <p:spPr>
          <a:xfrm flipV="1">
            <a:off x="6454833" y="4551218"/>
            <a:ext cx="581891" cy="11055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762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3A617-0BEF-FB98-6CD7-18BDF7CBBD12}"/>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E0C76CD6-A104-E39A-297B-477396127279}"/>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sp>
        <p:nvSpPr>
          <p:cNvPr id="6" name="ZoneTexte 5">
            <a:extLst>
              <a:ext uri="{FF2B5EF4-FFF2-40B4-BE49-F238E27FC236}">
                <a16:creationId xmlns:a16="http://schemas.microsoft.com/office/drawing/2014/main" id="{764448F8-7C2D-468D-ED73-6D604828C0D8}"/>
              </a:ext>
            </a:extLst>
          </p:cNvPr>
          <p:cNvSpPr txBox="1"/>
          <p:nvPr/>
        </p:nvSpPr>
        <p:spPr>
          <a:xfrm>
            <a:off x="224443" y="669323"/>
            <a:ext cx="8599517" cy="646331"/>
          </a:xfrm>
          <a:prstGeom prst="rect">
            <a:avLst/>
          </a:prstGeom>
          <a:noFill/>
        </p:spPr>
        <p:txBody>
          <a:bodyPr wrap="square" rtlCol="0">
            <a:spAutoFit/>
          </a:bodyPr>
          <a:lstStyle/>
          <a:p>
            <a:r>
              <a:rPr lang="fr-FR" dirty="0"/>
              <a:t>3. Le modèle construit (et optimisé sur la base du lot de validation - ou du train seul pour la LDA)</a:t>
            </a:r>
          </a:p>
        </p:txBody>
      </p:sp>
      <p:pic>
        <p:nvPicPr>
          <p:cNvPr id="3" name="Image 2">
            <a:extLst>
              <a:ext uri="{FF2B5EF4-FFF2-40B4-BE49-F238E27FC236}">
                <a16:creationId xmlns:a16="http://schemas.microsoft.com/office/drawing/2014/main" id="{35329D57-A14A-17BF-F3FE-483A90DBC85D}"/>
              </a:ext>
            </a:extLst>
          </p:cNvPr>
          <p:cNvPicPr>
            <a:picLocks noChangeAspect="1"/>
          </p:cNvPicPr>
          <p:nvPr/>
        </p:nvPicPr>
        <p:blipFill>
          <a:blip r:embed="rId2"/>
          <a:stretch>
            <a:fillRect/>
          </a:stretch>
        </p:blipFill>
        <p:spPr>
          <a:xfrm>
            <a:off x="303414" y="1492537"/>
            <a:ext cx="8362604" cy="4372974"/>
          </a:xfrm>
          <a:prstGeom prst="rect">
            <a:avLst/>
          </a:prstGeom>
        </p:spPr>
      </p:pic>
    </p:spTree>
    <p:extLst>
      <p:ext uri="{BB962C8B-B14F-4D97-AF65-F5344CB8AC3E}">
        <p14:creationId xmlns:p14="http://schemas.microsoft.com/office/powerpoint/2010/main" val="14318959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7E414-C501-C280-D7A1-79A60F921F80}"/>
            </a:ext>
          </a:extLst>
        </p:cNvPr>
        <p:cNvGrpSpPr/>
        <p:nvPr/>
      </p:nvGrpSpPr>
      <p:grpSpPr>
        <a:xfrm>
          <a:off x="0" y="0"/>
          <a:ext cx="0" cy="0"/>
          <a:chOff x="0" y="0"/>
          <a:chExt cx="0" cy="0"/>
        </a:xfrm>
      </p:grpSpPr>
      <p:sp>
        <p:nvSpPr>
          <p:cNvPr id="4" name="Text Box 4">
            <a:extLst>
              <a:ext uri="{FF2B5EF4-FFF2-40B4-BE49-F238E27FC236}">
                <a16:creationId xmlns:a16="http://schemas.microsoft.com/office/drawing/2014/main" id="{D442681B-FD15-2891-B351-EE0E8D3A80E0}"/>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sp>
        <p:nvSpPr>
          <p:cNvPr id="6" name="ZoneTexte 5">
            <a:extLst>
              <a:ext uri="{FF2B5EF4-FFF2-40B4-BE49-F238E27FC236}">
                <a16:creationId xmlns:a16="http://schemas.microsoft.com/office/drawing/2014/main" id="{46937C12-6D25-A9E1-5243-5A3B7A3DC72B}"/>
              </a:ext>
            </a:extLst>
          </p:cNvPr>
          <p:cNvSpPr txBox="1"/>
          <p:nvPr/>
        </p:nvSpPr>
        <p:spPr>
          <a:xfrm>
            <a:off x="162098" y="635924"/>
            <a:ext cx="8657706" cy="646331"/>
          </a:xfrm>
          <a:prstGeom prst="rect">
            <a:avLst/>
          </a:prstGeom>
          <a:noFill/>
        </p:spPr>
        <p:txBody>
          <a:bodyPr wrap="square" rtlCol="0">
            <a:spAutoFit/>
          </a:bodyPr>
          <a:lstStyle/>
          <a:p>
            <a:r>
              <a:rPr lang="fr-FR" dirty="0"/>
              <a:t>4. La performance final obtenue à partir du lot de test (i.e. </a:t>
            </a:r>
            <a:r>
              <a:rPr lang="fr-FR" b="1" dirty="0"/>
              <a:t>Prédire les classes</a:t>
            </a:r>
            <a:r>
              <a:rPr lang="fr-FR" dirty="0"/>
              <a:t> sur le jeu test)</a:t>
            </a:r>
          </a:p>
        </p:txBody>
      </p:sp>
      <p:pic>
        <p:nvPicPr>
          <p:cNvPr id="5" name="Image 4">
            <a:extLst>
              <a:ext uri="{FF2B5EF4-FFF2-40B4-BE49-F238E27FC236}">
                <a16:creationId xmlns:a16="http://schemas.microsoft.com/office/drawing/2014/main" id="{D1E6C2C5-9A23-82DF-561E-9E447AE14B0C}"/>
              </a:ext>
            </a:extLst>
          </p:cNvPr>
          <p:cNvPicPr>
            <a:picLocks noChangeAspect="1"/>
          </p:cNvPicPr>
          <p:nvPr/>
        </p:nvPicPr>
        <p:blipFill>
          <a:blip r:embed="rId2"/>
          <a:stretch>
            <a:fillRect/>
          </a:stretch>
        </p:blipFill>
        <p:spPr>
          <a:xfrm>
            <a:off x="203662" y="1392197"/>
            <a:ext cx="8779386" cy="4676094"/>
          </a:xfrm>
          <a:prstGeom prst="rect">
            <a:avLst/>
          </a:prstGeom>
        </p:spPr>
      </p:pic>
    </p:spTree>
    <p:extLst>
      <p:ext uri="{BB962C8B-B14F-4D97-AF65-F5344CB8AC3E}">
        <p14:creationId xmlns:p14="http://schemas.microsoft.com/office/powerpoint/2010/main" val="413443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5C2C43A-C96C-FDDE-091F-7495146037E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sp>
        <p:nvSpPr>
          <p:cNvPr id="5" name="ZoneTexte 4">
            <a:extLst>
              <a:ext uri="{FF2B5EF4-FFF2-40B4-BE49-F238E27FC236}">
                <a16:creationId xmlns:a16="http://schemas.microsoft.com/office/drawing/2014/main" id="{79E61B24-F958-E439-321E-B8002B1EBC73}"/>
              </a:ext>
            </a:extLst>
          </p:cNvPr>
          <p:cNvSpPr txBox="1"/>
          <p:nvPr/>
        </p:nvSpPr>
        <p:spPr>
          <a:xfrm>
            <a:off x="448887" y="881149"/>
            <a:ext cx="3067397" cy="2031325"/>
          </a:xfrm>
          <a:prstGeom prst="rect">
            <a:avLst/>
          </a:prstGeom>
          <a:noFill/>
        </p:spPr>
        <p:txBody>
          <a:bodyPr wrap="square" rtlCol="0">
            <a:spAutoFit/>
          </a:bodyPr>
          <a:lstStyle/>
          <a:p>
            <a:r>
              <a:rPr lang="fr-FR" dirty="0"/>
              <a:t>Option : </a:t>
            </a:r>
            <a:r>
              <a:rPr lang="fr-FR" b="1" dirty="0"/>
              <a:t>Validation croisée (cross-validation)</a:t>
            </a:r>
            <a:r>
              <a:rPr lang="fr-FR" dirty="0"/>
              <a:t> pour mieux estimer la performance moyenne</a:t>
            </a:r>
          </a:p>
          <a:p>
            <a:endParaRPr lang="fr-FR" dirty="0"/>
          </a:p>
          <a:p>
            <a:endParaRPr lang="fr-FR" dirty="0"/>
          </a:p>
          <a:p>
            <a:r>
              <a:rPr lang="fr-FR" dirty="0" err="1"/>
              <a:t>Leave</a:t>
            </a:r>
            <a:r>
              <a:rPr lang="fr-FR" dirty="0"/>
              <a:t>-on-out (LOO): k </a:t>
            </a:r>
            <a:r>
              <a:rPr lang="fr-FR"/>
              <a:t>= n</a:t>
            </a:r>
            <a:endParaRPr lang="fr-FR" dirty="0"/>
          </a:p>
        </p:txBody>
      </p:sp>
      <p:pic>
        <p:nvPicPr>
          <p:cNvPr id="7" name="Image 6">
            <a:extLst>
              <a:ext uri="{FF2B5EF4-FFF2-40B4-BE49-F238E27FC236}">
                <a16:creationId xmlns:a16="http://schemas.microsoft.com/office/drawing/2014/main" id="{CA89939F-610E-3AC1-91EC-DE5C55E935B9}"/>
              </a:ext>
            </a:extLst>
          </p:cNvPr>
          <p:cNvPicPr>
            <a:picLocks noChangeAspect="1"/>
          </p:cNvPicPr>
          <p:nvPr/>
        </p:nvPicPr>
        <p:blipFill>
          <a:blip r:embed="rId2"/>
          <a:stretch>
            <a:fillRect/>
          </a:stretch>
        </p:blipFill>
        <p:spPr>
          <a:xfrm>
            <a:off x="4867101" y="613138"/>
            <a:ext cx="3151111" cy="1829486"/>
          </a:xfrm>
          <a:prstGeom prst="rect">
            <a:avLst/>
          </a:prstGeom>
        </p:spPr>
      </p:pic>
      <p:pic>
        <p:nvPicPr>
          <p:cNvPr id="9" name="Image 8">
            <a:extLst>
              <a:ext uri="{FF2B5EF4-FFF2-40B4-BE49-F238E27FC236}">
                <a16:creationId xmlns:a16="http://schemas.microsoft.com/office/drawing/2014/main" id="{47AD4324-2A64-C6AD-8A72-68926E373276}"/>
              </a:ext>
            </a:extLst>
          </p:cNvPr>
          <p:cNvPicPr>
            <a:picLocks noChangeAspect="1"/>
          </p:cNvPicPr>
          <p:nvPr/>
        </p:nvPicPr>
        <p:blipFill>
          <a:blip r:embed="rId3"/>
          <a:stretch>
            <a:fillRect/>
          </a:stretch>
        </p:blipFill>
        <p:spPr>
          <a:xfrm>
            <a:off x="4944345" y="2366714"/>
            <a:ext cx="3117506" cy="1551252"/>
          </a:xfrm>
          <a:prstGeom prst="rect">
            <a:avLst/>
          </a:prstGeom>
        </p:spPr>
      </p:pic>
      <p:pic>
        <p:nvPicPr>
          <p:cNvPr id="11" name="Image 10">
            <a:extLst>
              <a:ext uri="{FF2B5EF4-FFF2-40B4-BE49-F238E27FC236}">
                <a16:creationId xmlns:a16="http://schemas.microsoft.com/office/drawing/2014/main" id="{2929CF56-D5D3-0391-AE6B-CD5F93ECF9DD}"/>
              </a:ext>
            </a:extLst>
          </p:cNvPr>
          <p:cNvPicPr>
            <a:picLocks noChangeAspect="1"/>
          </p:cNvPicPr>
          <p:nvPr/>
        </p:nvPicPr>
        <p:blipFill>
          <a:blip r:embed="rId4"/>
          <a:stretch>
            <a:fillRect/>
          </a:stretch>
        </p:blipFill>
        <p:spPr>
          <a:xfrm>
            <a:off x="4923962" y="3739529"/>
            <a:ext cx="3137889" cy="1400951"/>
          </a:xfrm>
          <a:prstGeom prst="rect">
            <a:avLst/>
          </a:prstGeom>
        </p:spPr>
      </p:pic>
      <p:pic>
        <p:nvPicPr>
          <p:cNvPr id="13" name="Image 12">
            <a:extLst>
              <a:ext uri="{FF2B5EF4-FFF2-40B4-BE49-F238E27FC236}">
                <a16:creationId xmlns:a16="http://schemas.microsoft.com/office/drawing/2014/main" id="{0FB87D2B-954E-585D-DBB0-41DBDE4CC672}"/>
              </a:ext>
            </a:extLst>
          </p:cNvPr>
          <p:cNvPicPr>
            <a:picLocks noChangeAspect="1"/>
          </p:cNvPicPr>
          <p:nvPr/>
        </p:nvPicPr>
        <p:blipFill>
          <a:blip r:embed="rId5"/>
          <a:stretch>
            <a:fillRect/>
          </a:stretch>
        </p:blipFill>
        <p:spPr>
          <a:xfrm>
            <a:off x="4983480" y="5055831"/>
            <a:ext cx="3043088" cy="1457463"/>
          </a:xfrm>
          <a:prstGeom prst="rect">
            <a:avLst/>
          </a:prstGeom>
        </p:spPr>
      </p:pic>
    </p:spTree>
    <p:extLst>
      <p:ext uri="{BB962C8B-B14F-4D97-AF65-F5344CB8AC3E}">
        <p14:creationId xmlns:p14="http://schemas.microsoft.com/office/powerpoint/2010/main" val="673435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5538" y="908720"/>
            <a:ext cx="3612975" cy="1477328"/>
          </a:xfrm>
          <a:prstGeom prst="rect">
            <a:avLst/>
          </a:prstGeom>
          <a:noFill/>
        </p:spPr>
        <p:txBody>
          <a:bodyPr wrap="square" rtlCol="0">
            <a:spAutoFit/>
          </a:bodyPr>
          <a:lstStyle/>
          <a:p>
            <a:pPr algn="just"/>
            <a:r>
              <a:rPr lang="fr-FR" dirty="0"/>
              <a:t>Lorsqu’il n’y a que deux dimensions (largeur et longueur par exemple), il est facile de représenter les données sur un plan :</a:t>
            </a:r>
          </a:p>
        </p:txBody>
      </p:sp>
      <p:pic>
        <p:nvPicPr>
          <p:cNvPr id="64514" name="Picture 2"/>
          <p:cNvPicPr>
            <a:picLocks noChangeAspect="1" noChangeArrowheads="1"/>
          </p:cNvPicPr>
          <p:nvPr/>
        </p:nvPicPr>
        <p:blipFill>
          <a:blip r:embed="rId3" cstate="print"/>
          <a:srcRect/>
          <a:stretch>
            <a:fillRect/>
          </a:stretch>
        </p:blipFill>
        <p:spPr bwMode="auto">
          <a:xfrm>
            <a:off x="1403649" y="2492897"/>
            <a:ext cx="1771651" cy="933451"/>
          </a:xfrm>
          <a:prstGeom prst="rect">
            <a:avLst/>
          </a:prstGeom>
          <a:noFill/>
          <a:ln w="9525">
            <a:noFill/>
            <a:miter lim="800000"/>
            <a:headEnd/>
            <a:tailEnd/>
          </a:ln>
        </p:spPr>
      </p:pic>
      <p:sp>
        <p:nvSpPr>
          <p:cNvPr id="8" name="ZoneTexte 7"/>
          <p:cNvSpPr txBox="1"/>
          <p:nvPr/>
        </p:nvSpPr>
        <p:spPr>
          <a:xfrm>
            <a:off x="4860035" y="980728"/>
            <a:ext cx="3216201" cy="923330"/>
          </a:xfrm>
          <a:prstGeom prst="rect">
            <a:avLst/>
          </a:prstGeom>
          <a:noFill/>
        </p:spPr>
        <p:txBody>
          <a:bodyPr wrap="none" rtlCol="0">
            <a:spAutoFit/>
          </a:bodyPr>
          <a:lstStyle/>
          <a:p>
            <a:r>
              <a:rPr lang="fr-FR" dirty="0"/>
              <a:t>Avec trois dimensions (largeur,</a:t>
            </a:r>
          </a:p>
          <a:p>
            <a:r>
              <a:rPr lang="fr-FR" dirty="0"/>
              <a:t>hauteur et profondeur par ex.),</a:t>
            </a:r>
          </a:p>
          <a:p>
            <a:r>
              <a:rPr lang="fr-FR" dirty="0"/>
              <a:t>c’est déjà plus difficile :</a:t>
            </a:r>
          </a:p>
        </p:txBody>
      </p:sp>
      <p:pic>
        <p:nvPicPr>
          <p:cNvPr id="64515" name="Picture 3"/>
          <p:cNvPicPr>
            <a:picLocks noChangeAspect="1" noChangeArrowheads="1"/>
          </p:cNvPicPr>
          <p:nvPr/>
        </p:nvPicPr>
        <p:blipFill>
          <a:blip r:embed="rId4" cstate="print"/>
          <a:srcRect/>
          <a:stretch>
            <a:fillRect/>
          </a:stretch>
        </p:blipFill>
        <p:spPr bwMode="auto">
          <a:xfrm>
            <a:off x="5436097" y="2420891"/>
            <a:ext cx="1924051" cy="1076325"/>
          </a:xfrm>
          <a:prstGeom prst="rect">
            <a:avLst/>
          </a:prstGeom>
          <a:noFill/>
          <a:ln w="9525">
            <a:noFill/>
            <a:miter lim="800000"/>
            <a:headEnd/>
            <a:tailEnd/>
          </a:ln>
        </p:spPr>
      </p:pic>
      <p:sp>
        <p:nvSpPr>
          <p:cNvPr id="10" name="ZoneTexte 9"/>
          <p:cNvSpPr txBox="1"/>
          <p:nvPr/>
        </p:nvSpPr>
        <p:spPr>
          <a:xfrm>
            <a:off x="539552" y="4005067"/>
            <a:ext cx="7950510" cy="646331"/>
          </a:xfrm>
          <a:prstGeom prst="rect">
            <a:avLst/>
          </a:prstGeom>
          <a:noFill/>
        </p:spPr>
        <p:txBody>
          <a:bodyPr wrap="none" rtlCol="0">
            <a:spAutoFit/>
          </a:bodyPr>
          <a:lstStyle/>
          <a:p>
            <a:r>
              <a:rPr lang="fr-FR" dirty="0"/>
              <a:t>Mais au delà de 3 dimensions, il est impossible de représenter les données sur</a:t>
            </a:r>
          </a:p>
          <a:p>
            <a:r>
              <a:rPr lang="fr-FR" dirty="0"/>
              <a:t>un plan ou même de les visualiser mentalement.</a:t>
            </a:r>
          </a:p>
        </p:txBody>
      </p:sp>
      <p:sp>
        <p:nvSpPr>
          <p:cNvPr id="9" name="Text Box 4"/>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
        <p:nvSpPr>
          <p:cNvPr id="2" name="ZoneTexte 1">
            <a:extLst>
              <a:ext uri="{FF2B5EF4-FFF2-40B4-BE49-F238E27FC236}">
                <a16:creationId xmlns:a16="http://schemas.microsoft.com/office/drawing/2014/main" id="{AA211F97-E520-2532-E415-98086DE3209A}"/>
              </a:ext>
            </a:extLst>
          </p:cNvPr>
          <p:cNvSpPr txBox="1"/>
          <p:nvPr/>
        </p:nvSpPr>
        <p:spPr>
          <a:xfrm>
            <a:off x="395538" y="542021"/>
            <a:ext cx="1494961" cy="369332"/>
          </a:xfrm>
          <a:prstGeom prst="rect">
            <a:avLst/>
          </a:prstGeom>
          <a:noFill/>
        </p:spPr>
        <p:txBody>
          <a:bodyPr wrap="none" rtlCol="0">
            <a:spAutoFit/>
          </a:bodyPr>
          <a:lstStyle/>
          <a:p>
            <a:r>
              <a:rPr lang="fr-FR" b="1" dirty="0"/>
              <a:t>Le problème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46BBA7D-1542-BFA1-F904-85596AE9B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1262063"/>
            <a:ext cx="5219700"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C7E2D0ED-4361-D463-F64B-D0C24B51CD60}"/>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sp>
        <p:nvSpPr>
          <p:cNvPr id="5" name="ZoneTexte 4">
            <a:extLst>
              <a:ext uri="{FF2B5EF4-FFF2-40B4-BE49-F238E27FC236}">
                <a16:creationId xmlns:a16="http://schemas.microsoft.com/office/drawing/2014/main" id="{63DA417D-391F-549F-51A1-C05A09710A8B}"/>
              </a:ext>
            </a:extLst>
          </p:cNvPr>
          <p:cNvSpPr txBox="1"/>
          <p:nvPr/>
        </p:nvSpPr>
        <p:spPr>
          <a:xfrm>
            <a:off x="1962150" y="5806440"/>
            <a:ext cx="5070555" cy="369332"/>
          </a:xfrm>
          <a:prstGeom prst="rect">
            <a:avLst/>
          </a:prstGeom>
          <a:noFill/>
        </p:spPr>
        <p:txBody>
          <a:bodyPr wrap="none" rtlCol="0">
            <a:spAutoFit/>
          </a:bodyPr>
          <a:lstStyle/>
          <a:p>
            <a:r>
              <a:rPr lang="fr-FR" dirty="0"/>
              <a:t>Matrice de confusion sur le jeu de données MNIST</a:t>
            </a:r>
          </a:p>
        </p:txBody>
      </p:sp>
    </p:spTree>
    <p:extLst>
      <p:ext uri="{BB962C8B-B14F-4D97-AF65-F5344CB8AC3E}">
        <p14:creationId xmlns:p14="http://schemas.microsoft.com/office/powerpoint/2010/main" val="2614368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367003E0-913F-52CB-3B0C-AAB04287AB5B}"/>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pic>
        <p:nvPicPr>
          <p:cNvPr id="7" name="Image 6">
            <a:extLst>
              <a:ext uri="{FF2B5EF4-FFF2-40B4-BE49-F238E27FC236}">
                <a16:creationId xmlns:a16="http://schemas.microsoft.com/office/drawing/2014/main" id="{A4B9C69B-9EDE-1090-3A22-F066672C3F44}"/>
              </a:ext>
            </a:extLst>
          </p:cNvPr>
          <p:cNvPicPr>
            <a:picLocks noChangeAspect="1"/>
          </p:cNvPicPr>
          <p:nvPr/>
        </p:nvPicPr>
        <p:blipFill>
          <a:blip r:embed="rId2"/>
          <a:stretch>
            <a:fillRect/>
          </a:stretch>
        </p:blipFill>
        <p:spPr>
          <a:xfrm>
            <a:off x="270163" y="1361735"/>
            <a:ext cx="8242069" cy="1786082"/>
          </a:xfrm>
          <a:prstGeom prst="rect">
            <a:avLst/>
          </a:prstGeom>
        </p:spPr>
      </p:pic>
      <p:sp>
        <p:nvSpPr>
          <p:cNvPr id="8" name="ZoneTexte 7">
            <a:extLst>
              <a:ext uri="{FF2B5EF4-FFF2-40B4-BE49-F238E27FC236}">
                <a16:creationId xmlns:a16="http://schemas.microsoft.com/office/drawing/2014/main" id="{3B3D0816-68A5-5807-4E11-C7D6B196BA49}"/>
              </a:ext>
            </a:extLst>
          </p:cNvPr>
          <p:cNvSpPr txBox="1"/>
          <p:nvPr/>
        </p:nvSpPr>
        <p:spPr>
          <a:xfrm>
            <a:off x="311727" y="594360"/>
            <a:ext cx="3067397" cy="369332"/>
          </a:xfrm>
          <a:prstGeom prst="rect">
            <a:avLst/>
          </a:prstGeom>
          <a:noFill/>
        </p:spPr>
        <p:txBody>
          <a:bodyPr wrap="square" rtlCol="0">
            <a:spAutoFit/>
          </a:bodyPr>
          <a:lstStyle/>
          <a:p>
            <a:r>
              <a:rPr lang="fr-FR" b="1" dirty="0"/>
              <a:t>Les métriques</a:t>
            </a:r>
          </a:p>
        </p:txBody>
      </p:sp>
      <p:pic>
        <p:nvPicPr>
          <p:cNvPr id="10" name="Image 9">
            <a:extLst>
              <a:ext uri="{FF2B5EF4-FFF2-40B4-BE49-F238E27FC236}">
                <a16:creationId xmlns:a16="http://schemas.microsoft.com/office/drawing/2014/main" id="{4F9CE940-0EA4-C4F4-2E50-519731168960}"/>
              </a:ext>
            </a:extLst>
          </p:cNvPr>
          <p:cNvPicPr>
            <a:picLocks noChangeAspect="1"/>
          </p:cNvPicPr>
          <p:nvPr/>
        </p:nvPicPr>
        <p:blipFill>
          <a:blip r:embed="rId3"/>
          <a:stretch>
            <a:fillRect/>
          </a:stretch>
        </p:blipFill>
        <p:spPr>
          <a:xfrm>
            <a:off x="344978" y="3272385"/>
            <a:ext cx="5906193" cy="2827621"/>
          </a:xfrm>
          <a:prstGeom prst="rect">
            <a:avLst/>
          </a:prstGeom>
        </p:spPr>
      </p:pic>
      <p:sp>
        <p:nvSpPr>
          <p:cNvPr id="11" name="ZoneTexte 10">
            <a:extLst>
              <a:ext uri="{FF2B5EF4-FFF2-40B4-BE49-F238E27FC236}">
                <a16:creationId xmlns:a16="http://schemas.microsoft.com/office/drawing/2014/main" id="{E5A7E2DB-405F-9F1C-6DA8-50B6F03143FE}"/>
              </a:ext>
            </a:extLst>
          </p:cNvPr>
          <p:cNvSpPr txBox="1"/>
          <p:nvPr/>
        </p:nvSpPr>
        <p:spPr>
          <a:xfrm>
            <a:off x="5606934" y="3408218"/>
            <a:ext cx="2972289" cy="246221"/>
          </a:xfrm>
          <a:prstGeom prst="rect">
            <a:avLst/>
          </a:prstGeom>
          <a:noFill/>
        </p:spPr>
        <p:txBody>
          <a:bodyPr wrap="none" rtlCol="0">
            <a:spAutoFit/>
          </a:bodyPr>
          <a:lstStyle/>
          <a:p>
            <a:r>
              <a:rPr lang="fr-FR" sz="1000" dirty="0"/>
              <a:t>Peut être trompeuse si classes très déséquilibrées</a:t>
            </a:r>
          </a:p>
        </p:txBody>
      </p:sp>
      <p:cxnSp>
        <p:nvCxnSpPr>
          <p:cNvPr id="13" name="Connecteur droit avec flèche 12">
            <a:extLst>
              <a:ext uri="{FF2B5EF4-FFF2-40B4-BE49-F238E27FC236}">
                <a16:creationId xmlns:a16="http://schemas.microsoft.com/office/drawing/2014/main" id="{2913F375-A5C2-85A5-C98F-31E8B8336AE8}"/>
              </a:ext>
            </a:extLst>
          </p:cNvPr>
          <p:cNvCxnSpPr/>
          <p:nvPr/>
        </p:nvCxnSpPr>
        <p:spPr>
          <a:xfrm flipH="1">
            <a:off x="4833851" y="3562004"/>
            <a:ext cx="669174" cy="170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AEE4C31B-6F8F-2A9D-3EAE-FF3DE06FC64C}"/>
              </a:ext>
            </a:extLst>
          </p:cNvPr>
          <p:cNvSpPr txBox="1"/>
          <p:nvPr/>
        </p:nvSpPr>
        <p:spPr>
          <a:xfrm>
            <a:off x="5606933" y="4247490"/>
            <a:ext cx="2029723" cy="246221"/>
          </a:xfrm>
          <a:prstGeom prst="rect">
            <a:avLst/>
          </a:prstGeom>
          <a:noFill/>
        </p:spPr>
        <p:txBody>
          <a:bodyPr wrap="none" rtlCol="0">
            <a:spAutoFit/>
          </a:bodyPr>
          <a:lstStyle/>
          <a:p>
            <a:r>
              <a:rPr lang="fr-FR" sz="1000" dirty="0"/>
              <a:t>Fiabilité des prédictions positives</a:t>
            </a:r>
          </a:p>
        </p:txBody>
      </p:sp>
      <p:sp>
        <p:nvSpPr>
          <p:cNvPr id="15" name="ZoneTexte 14">
            <a:extLst>
              <a:ext uri="{FF2B5EF4-FFF2-40B4-BE49-F238E27FC236}">
                <a16:creationId xmlns:a16="http://schemas.microsoft.com/office/drawing/2014/main" id="{5DD80C32-8DAE-A632-E1A1-D90C46129A06}"/>
              </a:ext>
            </a:extLst>
          </p:cNvPr>
          <p:cNvSpPr txBox="1"/>
          <p:nvPr/>
        </p:nvSpPr>
        <p:spPr>
          <a:xfrm>
            <a:off x="5606933" y="5540539"/>
            <a:ext cx="2618024" cy="400110"/>
          </a:xfrm>
          <a:prstGeom prst="rect">
            <a:avLst/>
          </a:prstGeom>
          <a:noFill/>
        </p:spPr>
        <p:txBody>
          <a:bodyPr wrap="none" rtlCol="0">
            <a:spAutoFit/>
          </a:bodyPr>
          <a:lstStyle/>
          <a:p>
            <a:pPr lvl="0" defTabSz="914400" eaLnBrk="0" fontAlgn="base" hangingPunct="0">
              <a:spcBef>
                <a:spcPct val="0"/>
              </a:spcBef>
              <a:spcAft>
                <a:spcPct val="0"/>
              </a:spcAft>
            </a:pPr>
            <a:r>
              <a:rPr lang="en-US" altLang="en-US" sz="1000" dirty="0">
                <a:latin typeface="Arial" panose="020B0604020202020204" pitchFamily="34" charset="0"/>
              </a:rPr>
              <a:t>Utile </a:t>
            </a:r>
            <a:r>
              <a:rPr lang="en-US" altLang="en-US" sz="1000" dirty="0" err="1">
                <a:latin typeface="Arial" panose="020B0604020202020204" pitchFamily="34" charset="0"/>
              </a:rPr>
              <a:t>si</a:t>
            </a:r>
            <a:r>
              <a:rPr lang="en-US" altLang="en-US" sz="1000" dirty="0">
                <a:latin typeface="Arial" panose="020B0604020202020204" pitchFamily="34" charset="0"/>
              </a:rPr>
              <a:t> les classes </a:t>
            </a:r>
            <a:r>
              <a:rPr lang="en-US" altLang="en-US" sz="1000" dirty="0" err="1">
                <a:latin typeface="Arial" panose="020B0604020202020204" pitchFamily="34" charset="0"/>
              </a:rPr>
              <a:t>sont</a:t>
            </a:r>
            <a:r>
              <a:rPr lang="en-US" altLang="en-US" sz="1000" dirty="0">
                <a:latin typeface="Arial" panose="020B0604020202020204" pitchFamily="34" charset="0"/>
              </a:rPr>
              <a:t> </a:t>
            </a:r>
            <a:r>
              <a:rPr lang="en-US" altLang="en-US" sz="1000" dirty="0" err="1">
                <a:latin typeface="Arial" panose="020B0604020202020204" pitchFamily="34" charset="0"/>
              </a:rPr>
              <a:t>déséquilibrées</a:t>
            </a:r>
            <a:endParaRPr lang="en-US" altLang="en-US" sz="1000" dirty="0">
              <a:latin typeface="Arial" panose="020B0604020202020204" pitchFamily="34" charset="0"/>
            </a:endParaRPr>
          </a:p>
          <a:p>
            <a:pPr lvl="0" defTabSz="914400" eaLnBrk="0" fontAlgn="base" hangingPunct="0">
              <a:spcBef>
                <a:spcPct val="0"/>
              </a:spcBef>
              <a:spcAft>
                <a:spcPct val="0"/>
              </a:spcAft>
            </a:pPr>
            <a:r>
              <a:rPr lang="en-US" altLang="en-US" sz="1000" dirty="0" err="1">
                <a:latin typeface="Arial" panose="020B0604020202020204" pitchFamily="34" charset="0"/>
              </a:rPr>
              <a:t>Équilibre</a:t>
            </a:r>
            <a:r>
              <a:rPr lang="en-US" altLang="en-US" sz="1000" dirty="0">
                <a:latin typeface="Arial" panose="020B0604020202020204" pitchFamily="34" charset="0"/>
              </a:rPr>
              <a:t> entre </a:t>
            </a:r>
            <a:r>
              <a:rPr lang="en-US" altLang="en-US" sz="1000" b="1" dirty="0" err="1">
                <a:latin typeface="Arial" panose="020B0604020202020204" pitchFamily="34" charset="0"/>
              </a:rPr>
              <a:t>qualité</a:t>
            </a:r>
            <a:r>
              <a:rPr lang="en-US" altLang="en-US" sz="1000" dirty="0">
                <a:latin typeface="Arial" panose="020B0604020202020204" pitchFamily="34" charset="0"/>
              </a:rPr>
              <a:t> (</a:t>
            </a:r>
            <a:r>
              <a:rPr lang="en-US" altLang="en-US" sz="1000" dirty="0" err="1">
                <a:latin typeface="Arial" panose="020B0604020202020204" pitchFamily="34" charset="0"/>
              </a:rPr>
              <a:t>précision</a:t>
            </a:r>
            <a:r>
              <a:rPr lang="en-US" altLang="en-US" sz="1000" dirty="0">
                <a:latin typeface="Arial" panose="020B0604020202020204" pitchFamily="34" charset="0"/>
              </a:rPr>
              <a:t>) et rappel</a:t>
            </a:r>
          </a:p>
        </p:txBody>
      </p:sp>
      <p:cxnSp>
        <p:nvCxnSpPr>
          <p:cNvPr id="16" name="Connecteur droit avec flèche 15">
            <a:extLst>
              <a:ext uri="{FF2B5EF4-FFF2-40B4-BE49-F238E27FC236}">
                <a16:creationId xmlns:a16="http://schemas.microsoft.com/office/drawing/2014/main" id="{B04BA679-95F9-3147-310E-F9FA10DE5E29}"/>
              </a:ext>
            </a:extLst>
          </p:cNvPr>
          <p:cNvCxnSpPr/>
          <p:nvPr/>
        </p:nvCxnSpPr>
        <p:spPr>
          <a:xfrm flipH="1">
            <a:off x="4833851" y="4370600"/>
            <a:ext cx="669174" cy="170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91FE271C-3DA1-1E96-9E64-18CE383389D3}"/>
              </a:ext>
            </a:extLst>
          </p:cNvPr>
          <p:cNvCxnSpPr/>
          <p:nvPr/>
        </p:nvCxnSpPr>
        <p:spPr>
          <a:xfrm flipH="1">
            <a:off x="4796444" y="5740594"/>
            <a:ext cx="669174" cy="170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ZoneTexte 21">
            <a:extLst>
              <a:ext uri="{FF2B5EF4-FFF2-40B4-BE49-F238E27FC236}">
                <a16:creationId xmlns:a16="http://schemas.microsoft.com/office/drawing/2014/main" id="{BF88BF77-E3C9-7791-E3CF-977FCDFB6544}"/>
              </a:ext>
            </a:extLst>
          </p:cNvPr>
          <p:cNvSpPr txBox="1"/>
          <p:nvPr/>
        </p:nvSpPr>
        <p:spPr>
          <a:xfrm>
            <a:off x="5606933" y="4894014"/>
            <a:ext cx="2125903" cy="246221"/>
          </a:xfrm>
          <a:prstGeom prst="rect">
            <a:avLst/>
          </a:prstGeom>
          <a:noFill/>
        </p:spPr>
        <p:txBody>
          <a:bodyPr wrap="none" rtlCol="0">
            <a:spAutoFit/>
          </a:bodyPr>
          <a:lstStyle/>
          <a:p>
            <a:r>
              <a:rPr lang="fr-FR" sz="1000" dirty="0"/>
              <a:t>Capacité à détecter les cas positifs</a:t>
            </a:r>
          </a:p>
        </p:txBody>
      </p:sp>
      <p:cxnSp>
        <p:nvCxnSpPr>
          <p:cNvPr id="23" name="Connecteur droit avec flèche 22">
            <a:extLst>
              <a:ext uri="{FF2B5EF4-FFF2-40B4-BE49-F238E27FC236}">
                <a16:creationId xmlns:a16="http://schemas.microsoft.com/office/drawing/2014/main" id="{D341DC04-FCAA-1B58-EE17-107CD5EE9F60}"/>
              </a:ext>
            </a:extLst>
          </p:cNvPr>
          <p:cNvCxnSpPr/>
          <p:nvPr/>
        </p:nvCxnSpPr>
        <p:spPr>
          <a:xfrm flipH="1">
            <a:off x="4833851" y="5055029"/>
            <a:ext cx="669174" cy="170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4022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CABD327-EACE-A3E1-D8ED-583D49C9D57A}"/>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Évaluation de la performance </a:t>
            </a:r>
          </a:p>
        </p:txBody>
      </p:sp>
      <p:sp>
        <p:nvSpPr>
          <p:cNvPr id="5" name="ZoneTexte 4">
            <a:extLst>
              <a:ext uri="{FF2B5EF4-FFF2-40B4-BE49-F238E27FC236}">
                <a16:creationId xmlns:a16="http://schemas.microsoft.com/office/drawing/2014/main" id="{A378ABF5-5F2C-BF0B-813A-365E9CEFEAF9}"/>
              </a:ext>
            </a:extLst>
          </p:cNvPr>
          <p:cNvSpPr txBox="1"/>
          <p:nvPr/>
        </p:nvSpPr>
        <p:spPr>
          <a:xfrm>
            <a:off x="415636" y="764771"/>
            <a:ext cx="4491807" cy="369332"/>
          </a:xfrm>
          <a:prstGeom prst="rect">
            <a:avLst/>
          </a:prstGeom>
          <a:noFill/>
        </p:spPr>
        <p:txBody>
          <a:bodyPr wrap="none" rtlCol="0">
            <a:spAutoFit/>
          </a:bodyPr>
          <a:lstStyle/>
          <a:p>
            <a:r>
              <a:rPr lang="fr-FR" dirty="0"/>
              <a:t>Construction du modèle selon vos objectifs</a:t>
            </a:r>
          </a:p>
        </p:txBody>
      </p:sp>
      <p:pic>
        <p:nvPicPr>
          <p:cNvPr id="7" name="Image 6">
            <a:extLst>
              <a:ext uri="{FF2B5EF4-FFF2-40B4-BE49-F238E27FC236}">
                <a16:creationId xmlns:a16="http://schemas.microsoft.com/office/drawing/2014/main" id="{16F7A619-8D25-C65F-9C8E-6A0AA713AD42}"/>
              </a:ext>
            </a:extLst>
          </p:cNvPr>
          <p:cNvPicPr>
            <a:picLocks noChangeAspect="1"/>
          </p:cNvPicPr>
          <p:nvPr/>
        </p:nvPicPr>
        <p:blipFill>
          <a:blip r:embed="rId2"/>
          <a:stretch>
            <a:fillRect/>
          </a:stretch>
        </p:blipFill>
        <p:spPr>
          <a:xfrm>
            <a:off x="254505" y="1245003"/>
            <a:ext cx="4152208" cy="2493056"/>
          </a:xfrm>
          <a:prstGeom prst="rect">
            <a:avLst/>
          </a:prstGeom>
        </p:spPr>
      </p:pic>
      <p:pic>
        <p:nvPicPr>
          <p:cNvPr id="9" name="Image 8">
            <a:extLst>
              <a:ext uri="{FF2B5EF4-FFF2-40B4-BE49-F238E27FC236}">
                <a16:creationId xmlns:a16="http://schemas.microsoft.com/office/drawing/2014/main" id="{AE8C9C95-991C-8D8D-B67D-216183664872}"/>
              </a:ext>
            </a:extLst>
          </p:cNvPr>
          <p:cNvPicPr>
            <a:picLocks noChangeAspect="1"/>
          </p:cNvPicPr>
          <p:nvPr/>
        </p:nvPicPr>
        <p:blipFill>
          <a:blip r:embed="rId3"/>
          <a:stretch>
            <a:fillRect/>
          </a:stretch>
        </p:blipFill>
        <p:spPr>
          <a:xfrm>
            <a:off x="254505" y="3842566"/>
            <a:ext cx="4152208" cy="2466091"/>
          </a:xfrm>
          <a:prstGeom prst="rect">
            <a:avLst/>
          </a:prstGeom>
        </p:spPr>
      </p:pic>
      <p:pic>
        <p:nvPicPr>
          <p:cNvPr id="11" name="Image 10">
            <a:extLst>
              <a:ext uri="{FF2B5EF4-FFF2-40B4-BE49-F238E27FC236}">
                <a16:creationId xmlns:a16="http://schemas.microsoft.com/office/drawing/2014/main" id="{5D3C4110-5215-785C-53E3-1C72F982766F}"/>
              </a:ext>
            </a:extLst>
          </p:cNvPr>
          <p:cNvPicPr>
            <a:picLocks noChangeAspect="1"/>
          </p:cNvPicPr>
          <p:nvPr/>
        </p:nvPicPr>
        <p:blipFill>
          <a:blip r:embed="rId4"/>
          <a:stretch>
            <a:fillRect/>
          </a:stretch>
        </p:blipFill>
        <p:spPr>
          <a:xfrm>
            <a:off x="4634832" y="2364970"/>
            <a:ext cx="4434354" cy="2677990"/>
          </a:xfrm>
          <a:prstGeom prst="rect">
            <a:avLst/>
          </a:prstGeom>
        </p:spPr>
      </p:pic>
    </p:spTree>
    <p:extLst>
      <p:ext uri="{BB962C8B-B14F-4D97-AF65-F5344CB8AC3E}">
        <p14:creationId xmlns:p14="http://schemas.microsoft.com/office/powerpoint/2010/main" val="15717137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7AF3-F51A-3E1A-B18B-B072735A008F}"/>
            </a:ext>
          </a:extLst>
        </p:cNvPr>
        <p:cNvGrpSpPr/>
        <p:nvPr/>
      </p:nvGrpSpPr>
      <p:grpSpPr>
        <a:xfrm>
          <a:off x="0" y="0"/>
          <a:ext cx="0" cy="0"/>
          <a:chOff x="0" y="0"/>
          <a:chExt cx="0" cy="0"/>
        </a:xfrm>
      </p:grpSpPr>
      <p:pic>
        <p:nvPicPr>
          <p:cNvPr id="4098" name="Picture 2" descr="Les étourneaux se déplacent en nombre. © Jackin, fotolia">
            <a:extLst>
              <a:ext uri="{FF2B5EF4-FFF2-40B4-BE49-F238E27FC236}">
                <a16:creationId xmlns:a16="http://schemas.microsoft.com/office/drawing/2014/main" id="{7FD57169-197E-4782-31CA-0FF2E4102372}"/>
              </a:ext>
            </a:extLst>
          </p:cNvPr>
          <p:cNvPicPr>
            <a:picLocks noChangeAspect="1" noChangeArrowheads="1"/>
          </p:cNvPicPr>
          <p:nvPr/>
        </p:nvPicPr>
        <p:blipFill>
          <a:blip r:embed="rId2">
            <a:alphaModFix amt="13000"/>
            <a:extLst>
              <a:ext uri="{28A0092B-C50C-407E-A947-70E740481C1C}">
                <a14:useLocalDpi xmlns:a14="http://schemas.microsoft.com/office/drawing/2010/main" val="0"/>
              </a:ext>
            </a:extLst>
          </a:blip>
          <a:srcRect/>
          <a:stretch>
            <a:fillRect/>
          </a:stretch>
        </p:blipFill>
        <p:spPr bwMode="auto">
          <a:xfrm>
            <a:off x="0" y="384174"/>
            <a:ext cx="9144000" cy="6473825"/>
          </a:xfrm>
          <a:prstGeom prst="rect">
            <a:avLst/>
          </a:prstGeom>
          <a:noFill/>
          <a:effectLst>
            <a:glow>
              <a:schemeClr val="accent1">
                <a:alpha val="83000"/>
              </a:schemeClr>
            </a:glo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1BAE306-F605-18EA-F66C-346188F886BF}"/>
              </a:ext>
            </a:extLst>
          </p:cNvPr>
          <p:cNvSpPr txBox="1"/>
          <p:nvPr/>
        </p:nvSpPr>
        <p:spPr>
          <a:xfrm>
            <a:off x="577734" y="1386439"/>
            <a:ext cx="7768244" cy="3293209"/>
          </a:xfrm>
          <a:prstGeom prst="rect">
            <a:avLst/>
          </a:prstGeom>
          <a:noFill/>
        </p:spPr>
        <p:txBody>
          <a:bodyPr wrap="square">
            <a:spAutoFit/>
          </a:bodyPr>
          <a:lstStyle/>
          <a:p>
            <a:pPr algn="ctr"/>
            <a:r>
              <a:rPr lang="fr-FR" sz="3200" b="1" dirty="0"/>
              <a:t>Analyse discriminante linéaire</a:t>
            </a:r>
          </a:p>
          <a:p>
            <a:pPr algn="ctr"/>
            <a:r>
              <a:rPr lang="fr-FR" sz="3200" b="1" dirty="0"/>
              <a:t>- </a:t>
            </a:r>
          </a:p>
          <a:p>
            <a:pPr algn="ctr"/>
            <a:r>
              <a:rPr lang="fr-FR" sz="3200" b="1" dirty="0" err="1"/>
              <a:t>Linear</a:t>
            </a:r>
            <a:r>
              <a:rPr lang="fr-FR" sz="3200" b="1" dirty="0"/>
              <a:t> discriminant </a:t>
            </a:r>
            <a:r>
              <a:rPr lang="fr-FR" sz="3200" b="1" dirty="0" err="1"/>
              <a:t>analysis</a:t>
            </a:r>
            <a:r>
              <a:rPr lang="fr-FR" sz="3200" b="1" dirty="0"/>
              <a:t> </a:t>
            </a:r>
          </a:p>
          <a:p>
            <a:pPr algn="ctr"/>
            <a:r>
              <a:rPr lang="fr-FR" sz="3200" b="1" dirty="0"/>
              <a:t>(LDA)</a:t>
            </a:r>
          </a:p>
          <a:p>
            <a:pPr algn="ctr"/>
            <a:endParaRPr lang="fr-FR" sz="3200" b="1" dirty="0"/>
          </a:p>
          <a:p>
            <a:pPr algn="ctr"/>
            <a:r>
              <a:rPr lang="fr-FR" sz="1600" dirty="0"/>
              <a:t>Entrons dans les méthodes prédictives </a:t>
            </a:r>
            <a:r>
              <a:rPr lang="fr-FR" sz="1600" b="1" dirty="0"/>
              <a:t>supervisées</a:t>
            </a:r>
            <a:r>
              <a:rPr lang="fr-FR" sz="1600" dirty="0"/>
              <a:t>, </a:t>
            </a:r>
            <a:r>
              <a:rPr lang="da-DK" sz="1600" dirty="0"/>
              <a:t>Ronald A. Fisher,1936</a:t>
            </a:r>
            <a:endParaRPr lang="fr-FR" sz="1600" dirty="0"/>
          </a:p>
          <a:p>
            <a:endParaRPr lang="fr-FR" sz="3200" b="1" dirty="0"/>
          </a:p>
        </p:txBody>
      </p:sp>
      <p:sp>
        <p:nvSpPr>
          <p:cNvPr id="8" name="Text Box 4">
            <a:extLst>
              <a:ext uri="{FF2B5EF4-FFF2-40B4-BE49-F238E27FC236}">
                <a16:creationId xmlns:a16="http://schemas.microsoft.com/office/drawing/2014/main" id="{9CCA1985-E65D-0B0B-D261-46C23DFABEC9}"/>
              </a:ext>
            </a:extLst>
          </p:cNvPr>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Apprentissage supervisé</a:t>
            </a:r>
          </a:p>
        </p:txBody>
      </p:sp>
    </p:spTree>
    <p:extLst>
      <p:ext uri="{BB962C8B-B14F-4D97-AF65-F5344CB8AC3E}">
        <p14:creationId xmlns:p14="http://schemas.microsoft.com/office/powerpoint/2010/main" val="15658211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3"/>
          <p:cNvSpPr>
            <a:spLocks noGrp="1"/>
          </p:cNvSpPr>
          <p:nvPr>
            <p:ph type="sldNum" sz="quarter" idx="12"/>
          </p:nvPr>
        </p:nvSpPr>
        <p:spPr/>
        <p:txBody>
          <a:bodyPr/>
          <a:lstStyle/>
          <a:p>
            <a:fld id="{189CD8A3-988A-4E1E-BD4C-A67F1383D3DF}" type="slidenum">
              <a:rPr lang="fr-FR"/>
              <a:pPr/>
              <a:t>84</a:t>
            </a:fld>
            <a:endParaRPr lang="fr-FR"/>
          </a:p>
        </p:txBody>
      </p:sp>
      <p:sp>
        <p:nvSpPr>
          <p:cNvPr id="9" name="Text Box 4"/>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2" name="ZoneTexte 1">
            <a:extLst>
              <a:ext uri="{FF2B5EF4-FFF2-40B4-BE49-F238E27FC236}">
                <a16:creationId xmlns:a16="http://schemas.microsoft.com/office/drawing/2014/main" id="{3EDBC039-076B-C827-E1F5-5A39024A1819}"/>
              </a:ext>
            </a:extLst>
          </p:cNvPr>
          <p:cNvSpPr txBox="1"/>
          <p:nvPr/>
        </p:nvSpPr>
        <p:spPr>
          <a:xfrm>
            <a:off x="602673" y="947651"/>
            <a:ext cx="7635355" cy="3693319"/>
          </a:xfrm>
          <a:prstGeom prst="rect">
            <a:avLst/>
          </a:prstGeom>
          <a:noFill/>
        </p:spPr>
        <p:txBody>
          <a:bodyPr wrap="square" rtlCol="0">
            <a:spAutoFit/>
          </a:bodyPr>
          <a:lstStyle/>
          <a:p>
            <a:r>
              <a:rPr lang="fr-FR" b="1" dirty="0"/>
              <a:t>Contexte général</a:t>
            </a:r>
          </a:p>
          <a:p>
            <a:endParaRPr lang="fr-FR" b="1" dirty="0"/>
          </a:p>
          <a:p>
            <a:r>
              <a:rPr lang="fr-FR" dirty="0"/>
              <a:t>En statistiques multivariées, on rencontre souvent des situations où :</a:t>
            </a:r>
          </a:p>
          <a:p>
            <a:r>
              <a:rPr lang="fr-FR" dirty="0"/>
              <a:t>On dispose de mesures </a:t>
            </a:r>
            <a:r>
              <a:rPr lang="fr-FR" b="1" dirty="0"/>
              <a:t>quantitatives</a:t>
            </a:r>
            <a:r>
              <a:rPr lang="fr-FR" dirty="0"/>
              <a:t> sur des individus (par ex. composition chimique de roches, dimensions de fossiles, mesures </a:t>
            </a:r>
            <a:r>
              <a:rPr lang="fr-FR" dirty="0" err="1"/>
              <a:t>hyperspectrales</a:t>
            </a:r>
            <a:r>
              <a:rPr lang="fr-FR" dirty="0"/>
              <a:t>…).</a:t>
            </a:r>
          </a:p>
          <a:p>
            <a:endParaRPr lang="fr-FR" dirty="0"/>
          </a:p>
          <a:p>
            <a:r>
              <a:rPr lang="fr-FR" dirty="0"/>
              <a:t>Ces individus appartiennent à des </a:t>
            </a:r>
            <a:r>
              <a:rPr lang="fr-FR" b="1" dirty="0"/>
              <a:t>groupes connus a priori</a:t>
            </a:r>
            <a:r>
              <a:rPr lang="fr-FR" dirty="0"/>
              <a:t> (ex. granite, basalte, rhyolite ; ou espèces d’iris ; ou types de sols).</a:t>
            </a:r>
          </a:p>
          <a:p>
            <a:endParaRPr lang="fr-FR" dirty="0"/>
          </a:p>
          <a:p>
            <a:r>
              <a:rPr lang="fr-FR" dirty="0"/>
              <a:t>On souhaite construire une </a:t>
            </a:r>
            <a:r>
              <a:rPr lang="fr-FR" b="1" dirty="0"/>
              <a:t>règle de classification</a:t>
            </a:r>
            <a:r>
              <a:rPr lang="fr-FR" dirty="0"/>
              <a:t> permettant d’assigner correctement un nouvel individu à l’un de ces groupes.</a:t>
            </a:r>
          </a:p>
          <a:p>
            <a:endParaRPr lang="fr-F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2"/>
          </p:nvPr>
        </p:nvSpPr>
        <p:spPr/>
        <p:txBody>
          <a:bodyPr/>
          <a:lstStyle/>
          <a:p>
            <a:fld id="{E80894D7-B322-4B16-A978-098F7F224864}" type="slidenum">
              <a:rPr lang="fr-FR"/>
              <a:pPr/>
              <a:t>85</a:t>
            </a:fld>
            <a:endParaRPr lang="fr-FR"/>
          </a:p>
        </p:txBody>
      </p:sp>
      <p:sp>
        <p:nvSpPr>
          <p:cNvPr id="6150" name="Rectangle 6"/>
          <p:cNvSpPr>
            <a:spLocks noChangeArrowheads="1"/>
          </p:cNvSpPr>
          <p:nvPr/>
        </p:nvSpPr>
        <p:spPr bwMode="auto">
          <a:xfrm>
            <a:off x="323853" y="2327352"/>
            <a:ext cx="8382000" cy="938907"/>
          </a:xfrm>
          <a:prstGeom prst="rect">
            <a:avLst/>
          </a:prstGeom>
          <a:solidFill>
            <a:srgbClr val="FFFF99"/>
          </a:solidFill>
          <a:ln w="9525">
            <a:solidFill>
              <a:schemeClr val="tx1"/>
            </a:solidFill>
            <a:miter lim="800000"/>
            <a:headEnd/>
            <a:tailEnd/>
          </a:ln>
          <a:effectLst/>
        </p:spPr>
        <p:txBody>
          <a:bodyPr wrap="none" anchor="ctr"/>
          <a:lstStyle/>
          <a:p>
            <a:endParaRPr lang="fr-FR"/>
          </a:p>
        </p:txBody>
      </p:sp>
      <p:sp>
        <p:nvSpPr>
          <p:cNvPr id="6148" name="Text Box 4"/>
          <p:cNvSpPr txBox="1">
            <a:spLocks noChangeArrowheads="1"/>
          </p:cNvSpPr>
          <p:nvPr/>
        </p:nvSpPr>
        <p:spPr bwMode="auto">
          <a:xfrm>
            <a:off x="323853" y="1052516"/>
            <a:ext cx="8550275" cy="3447098"/>
          </a:xfrm>
          <a:prstGeom prst="rect">
            <a:avLst/>
          </a:prstGeom>
          <a:noFill/>
          <a:ln w="9525">
            <a:noFill/>
            <a:miter lim="800000"/>
            <a:headEnd/>
            <a:tailEnd/>
          </a:ln>
          <a:effectLst/>
        </p:spPr>
        <p:txBody>
          <a:bodyPr>
            <a:spAutoFit/>
          </a:bodyPr>
          <a:lstStyle/>
          <a:p>
            <a:endParaRPr lang="fr-FR" sz="2000" dirty="0">
              <a:latin typeface="Arial" pitchFamily="34" charset="0"/>
            </a:endParaRPr>
          </a:p>
          <a:p>
            <a:r>
              <a:rPr lang="fr-FR" sz="2000" b="1" dirty="0">
                <a:latin typeface="Arial" pitchFamily="34" charset="0"/>
              </a:rPr>
              <a:t>Donc le but</a:t>
            </a:r>
            <a:r>
              <a:rPr lang="fr-FR" sz="2000" dirty="0">
                <a:latin typeface="Arial" pitchFamily="34" charset="0"/>
              </a:rPr>
              <a:t>: prédire l’appartenance d’un individu à une classe (groupe)</a:t>
            </a:r>
          </a:p>
          <a:p>
            <a:endParaRPr lang="fr-FR" sz="2000" dirty="0">
              <a:latin typeface="Arial" pitchFamily="34" charset="0"/>
            </a:endParaRPr>
          </a:p>
          <a:p>
            <a:endParaRPr lang="fr-FR" sz="2000" dirty="0">
              <a:latin typeface="Arial" pitchFamily="34" charset="0"/>
            </a:endParaRPr>
          </a:p>
          <a:p>
            <a:pPr>
              <a:buFontTx/>
              <a:buChar char="•"/>
            </a:pPr>
            <a:r>
              <a:rPr lang="fr-FR" dirty="0">
                <a:latin typeface="Arial" pitchFamily="34" charset="0"/>
              </a:rPr>
              <a:t> Les groupes doivent avoir une intersection non nulle (problème non trivial).</a:t>
            </a:r>
          </a:p>
          <a:p>
            <a:pPr>
              <a:buFontTx/>
              <a:buChar char="•"/>
            </a:pPr>
            <a:r>
              <a:rPr lang="fr-FR" dirty="0">
                <a:latin typeface="Arial" pitchFamily="34" charset="0"/>
              </a:rPr>
              <a:t> Les groupes sont définis à l’avance.</a:t>
            </a:r>
          </a:p>
          <a:p>
            <a:pPr>
              <a:buFontTx/>
              <a:buChar char="•"/>
            </a:pPr>
            <a:r>
              <a:rPr lang="fr-FR" dirty="0">
                <a:latin typeface="Arial" pitchFamily="34" charset="0"/>
              </a:rPr>
              <a:t> Un individu ne peut appartenir qu’à un groupe et un seul.</a:t>
            </a:r>
          </a:p>
          <a:p>
            <a:pPr>
              <a:buFontTx/>
              <a:buChar char="•"/>
            </a:pPr>
            <a:endParaRPr lang="fr-FR" sz="2000" dirty="0">
              <a:latin typeface="Arial" pitchFamily="34" charset="0"/>
            </a:endParaRPr>
          </a:p>
          <a:p>
            <a:endParaRPr lang="fr-FR" sz="1600" b="1" dirty="0">
              <a:latin typeface="Arial" pitchFamily="34" charset="0"/>
            </a:endParaRPr>
          </a:p>
          <a:p>
            <a:r>
              <a:rPr lang="fr-FR" sz="1600" b="1" dirty="0">
                <a:latin typeface="Arial" pitchFamily="34" charset="0"/>
              </a:rPr>
              <a:t>Exemple</a:t>
            </a:r>
            <a:r>
              <a:rPr lang="fr-FR" sz="1600" dirty="0">
                <a:latin typeface="Arial" pitchFamily="34" charset="0"/>
              </a:rPr>
              <a:t> : Mesure de la taille dans un échantillon aléatoire de 50 H et 50 F. En moyenne, les femmes sont plus petites que les hommes. Donc la variable taille devrait nous permettre de discriminer entre H et F mieux que le hasard… (avec des erreurs toutefois)</a:t>
            </a:r>
          </a:p>
        </p:txBody>
      </p:sp>
      <p:sp>
        <p:nvSpPr>
          <p:cNvPr id="6" name="Text Box 4"/>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96BFD32-6CB1-A532-BF99-70E614E6C644}"/>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graphicFrame>
        <p:nvGraphicFramePr>
          <p:cNvPr id="4" name="Object 4">
            <a:extLst>
              <a:ext uri="{FF2B5EF4-FFF2-40B4-BE49-F238E27FC236}">
                <a16:creationId xmlns:a16="http://schemas.microsoft.com/office/drawing/2014/main" id="{FB0392ED-8CF0-8123-2C58-C69785494500}"/>
              </a:ext>
            </a:extLst>
          </p:cNvPr>
          <p:cNvGraphicFramePr>
            <a:graphicFrameLocks noChangeAspect="1"/>
          </p:cNvGraphicFramePr>
          <p:nvPr/>
        </p:nvGraphicFramePr>
        <p:xfrm>
          <a:off x="1600200" y="1981200"/>
          <a:ext cx="5640388" cy="2846388"/>
        </p:xfrm>
        <a:graphic>
          <a:graphicData uri="http://schemas.openxmlformats.org/presentationml/2006/ole">
            <mc:AlternateContent xmlns:mc="http://schemas.openxmlformats.org/markup-compatibility/2006">
              <mc:Choice xmlns:v="urn:schemas-microsoft-com:vml" Requires="v">
                <p:oleObj name="Image" r:id="rId2" imgW="3963415" imgH="1999661" progId="">
                  <p:embed/>
                </p:oleObj>
              </mc:Choice>
              <mc:Fallback>
                <p:oleObj name="Image" r:id="rId2" imgW="3963415" imgH="1999661" progId="">
                  <p:embed/>
                  <p:pic>
                    <p:nvPicPr>
                      <p:cNvPr id="922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81200"/>
                        <a:ext cx="5640388"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5">
            <a:extLst>
              <a:ext uri="{FF2B5EF4-FFF2-40B4-BE49-F238E27FC236}">
                <a16:creationId xmlns:a16="http://schemas.microsoft.com/office/drawing/2014/main" id="{09909154-D5E8-0492-02EE-04575A23CB5F}"/>
              </a:ext>
            </a:extLst>
          </p:cNvPr>
          <p:cNvSpPr txBox="1">
            <a:spLocks noChangeArrowheads="1"/>
          </p:cNvSpPr>
          <p:nvPr/>
        </p:nvSpPr>
        <p:spPr bwMode="auto">
          <a:xfrm>
            <a:off x="468313" y="836613"/>
            <a:ext cx="8474075" cy="646331"/>
          </a:xfrm>
          <a:prstGeom prst="rect">
            <a:avLst/>
          </a:prstGeom>
          <a:noFill/>
          <a:ln w="9525">
            <a:noFill/>
            <a:miter lim="800000"/>
            <a:headEnd/>
            <a:tailEnd/>
          </a:ln>
          <a:effectLst/>
        </p:spPr>
        <p:txBody>
          <a:bodyPr>
            <a:spAutoFit/>
          </a:bodyPr>
          <a:lstStyle/>
          <a:p>
            <a:r>
              <a:rPr lang="fr-FR" b="1" dirty="0">
                <a:latin typeface="Arial" pitchFamily="34" charset="0"/>
              </a:rPr>
              <a:t>Un exemple simple</a:t>
            </a:r>
            <a:r>
              <a:rPr lang="fr-FR" dirty="0">
                <a:latin typeface="Arial" pitchFamily="34" charset="0"/>
              </a:rPr>
              <a:t>: variable = longueur, deux espèces (normalement distribuées), </a:t>
            </a:r>
            <a:r>
              <a:rPr lang="fr-FR" b="1" dirty="0">
                <a:latin typeface="Arial" pitchFamily="34" charset="0"/>
              </a:rPr>
              <a:t>même variance</a:t>
            </a:r>
            <a:r>
              <a:rPr lang="fr-FR" dirty="0">
                <a:latin typeface="Arial" pitchFamily="34" charset="0"/>
              </a:rPr>
              <a:t>, mais différentes moyennes : </a:t>
            </a:r>
            <a:r>
              <a:rPr lang="fr-FR" dirty="0">
                <a:latin typeface="Symbol" pitchFamily="18" charset="2"/>
              </a:rPr>
              <a:t>m</a:t>
            </a:r>
            <a:r>
              <a:rPr lang="fr-FR" baseline="-25000" dirty="0">
                <a:latin typeface="Arial" pitchFamily="34" charset="0"/>
              </a:rPr>
              <a:t>A</a:t>
            </a:r>
            <a:r>
              <a:rPr lang="fr-FR" dirty="0">
                <a:latin typeface="Arial" pitchFamily="34" charset="0"/>
              </a:rPr>
              <a:t>, </a:t>
            </a:r>
            <a:r>
              <a:rPr lang="fr-FR" dirty="0" err="1">
                <a:latin typeface="Symbol" pitchFamily="18" charset="2"/>
              </a:rPr>
              <a:t>m</a:t>
            </a:r>
            <a:r>
              <a:rPr lang="fr-FR" baseline="-25000" dirty="0" err="1">
                <a:latin typeface="Arial" pitchFamily="34" charset="0"/>
              </a:rPr>
              <a:t>B</a:t>
            </a:r>
            <a:r>
              <a:rPr lang="fr-FR" dirty="0">
                <a:latin typeface="Arial" pitchFamily="34" charset="0"/>
              </a:rPr>
              <a:t>.</a:t>
            </a:r>
          </a:p>
        </p:txBody>
      </p:sp>
      <p:sp>
        <p:nvSpPr>
          <p:cNvPr id="6" name="Text Box 6">
            <a:extLst>
              <a:ext uri="{FF2B5EF4-FFF2-40B4-BE49-F238E27FC236}">
                <a16:creationId xmlns:a16="http://schemas.microsoft.com/office/drawing/2014/main" id="{5A1B52C0-3E0E-E00C-07FA-7D9114BBF4B7}"/>
              </a:ext>
            </a:extLst>
          </p:cNvPr>
          <p:cNvSpPr txBox="1">
            <a:spLocks noChangeArrowheads="1"/>
          </p:cNvSpPr>
          <p:nvPr/>
        </p:nvSpPr>
        <p:spPr bwMode="auto">
          <a:xfrm>
            <a:off x="1371600" y="4953000"/>
            <a:ext cx="6161088" cy="1015663"/>
          </a:xfrm>
          <a:prstGeom prst="rect">
            <a:avLst/>
          </a:prstGeom>
          <a:noFill/>
          <a:ln w="9525">
            <a:noFill/>
            <a:miter lim="800000"/>
            <a:headEnd/>
            <a:tailEnd/>
          </a:ln>
          <a:effectLst/>
        </p:spPr>
        <p:txBody>
          <a:bodyPr>
            <a:spAutoFit/>
          </a:bodyPr>
          <a:lstStyle/>
          <a:p>
            <a:pPr algn="ctr"/>
            <a:r>
              <a:rPr lang="fr-FR"/>
              <a:t>-&gt; A si la longueur x est plus près de </a:t>
            </a:r>
            <a:r>
              <a:rPr lang="fr-FR" sz="2000">
                <a:latin typeface="Symbol" pitchFamily="18" charset="2"/>
              </a:rPr>
              <a:t>m</a:t>
            </a:r>
            <a:r>
              <a:rPr lang="fr-FR" sz="2000" baseline="-25000"/>
              <a:t>A</a:t>
            </a:r>
            <a:r>
              <a:rPr lang="fr-FR" sz="2000"/>
              <a:t> que de  </a:t>
            </a:r>
            <a:r>
              <a:rPr lang="fr-FR" sz="2000">
                <a:latin typeface="Symbol" pitchFamily="18" charset="2"/>
              </a:rPr>
              <a:t>m</a:t>
            </a:r>
            <a:r>
              <a:rPr lang="fr-FR" sz="2000" baseline="-25000"/>
              <a:t>B.</a:t>
            </a:r>
          </a:p>
          <a:p>
            <a:pPr algn="ctr"/>
            <a:r>
              <a:rPr lang="fr-FR" sz="2000"/>
              <a:t>ou x &lt; (</a:t>
            </a:r>
            <a:r>
              <a:rPr lang="fr-FR" sz="2000">
                <a:latin typeface="Symbol" pitchFamily="18" charset="2"/>
              </a:rPr>
              <a:t>m</a:t>
            </a:r>
            <a:r>
              <a:rPr lang="fr-FR" sz="2000" baseline="-25000"/>
              <a:t>A</a:t>
            </a:r>
            <a:r>
              <a:rPr lang="fr-FR" sz="2000"/>
              <a:t>+ </a:t>
            </a:r>
            <a:r>
              <a:rPr lang="fr-FR" sz="2000">
                <a:latin typeface="Symbol" pitchFamily="18" charset="2"/>
              </a:rPr>
              <a:t>m</a:t>
            </a:r>
            <a:r>
              <a:rPr lang="fr-FR" sz="2000" baseline="-25000"/>
              <a:t>B</a:t>
            </a:r>
            <a:r>
              <a:rPr lang="fr-FR" sz="2000"/>
              <a:t>) /2</a:t>
            </a:r>
          </a:p>
          <a:p>
            <a:pPr algn="ctr"/>
            <a:r>
              <a:rPr lang="fr-FR" sz="2000"/>
              <a:t>ou f(x| </a:t>
            </a:r>
            <a:r>
              <a:rPr lang="fr-FR" sz="2000">
                <a:latin typeface="Symbol" pitchFamily="18" charset="2"/>
              </a:rPr>
              <a:t>m</a:t>
            </a:r>
            <a:r>
              <a:rPr lang="fr-FR" sz="2000" baseline="-25000"/>
              <a:t>A</a:t>
            </a:r>
            <a:r>
              <a:rPr lang="fr-FR" sz="2000"/>
              <a:t>) &gt; f(x| </a:t>
            </a:r>
            <a:r>
              <a:rPr lang="fr-FR" sz="2000">
                <a:latin typeface="Symbol" pitchFamily="18" charset="2"/>
              </a:rPr>
              <a:t>m</a:t>
            </a:r>
            <a:r>
              <a:rPr lang="fr-FR" sz="2000" baseline="-25000"/>
              <a:t>B</a:t>
            </a:r>
            <a:r>
              <a:rPr lang="fr-FR" sz="2000"/>
              <a:t>) </a:t>
            </a:r>
          </a:p>
        </p:txBody>
      </p:sp>
      <p:sp>
        <p:nvSpPr>
          <p:cNvPr id="7" name="Line 7">
            <a:extLst>
              <a:ext uri="{FF2B5EF4-FFF2-40B4-BE49-F238E27FC236}">
                <a16:creationId xmlns:a16="http://schemas.microsoft.com/office/drawing/2014/main" id="{09FF9574-12BB-44BE-234A-5C677AC5B3BA}"/>
              </a:ext>
            </a:extLst>
          </p:cNvPr>
          <p:cNvSpPr>
            <a:spLocks noChangeShapeType="1"/>
          </p:cNvSpPr>
          <p:nvPr/>
        </p:nvSpPr>
        <p:spPr bwMode="auto">
          <a:xfrm flipH="1" flipV="1">
            <a:off x="5562600" y="6019800"/>
            <a:ext cx="990600" cy="152400"/>
          </a:xfrm>
          <a:prstGeom prst="line">
            <a:avLst/>
          </a:prstGeom>
          <a:noFill/>
          <a:ln w="9525">
            <a:solidFill>
              <a:schemeClr val="tx1"/>
            </a:solidFill>
            <a:round/>
            <a:headEnd/>
            <a:tailEnd type="triangle" w="med" len="med"/>
          </a:ln>
          <a:effectLst/>
        </p:spPr>
        <p:txBody>
          <a:bodyPr wrap="none" anchor="ctr"/>
          <a:lstStyle/>
          <a:p>
            <a:endParaRPr lang="fr-FR"/>
          </a:p>
        </p:txBody>
      </p:sp>
      <p:sp>
        <p:nvSpPr>
          <p:cNvPr id="8" name="Text Box 8">
            <a:extLst>
              <a:ext uri="{FF2B5EF4-FFF2-40B4-BE49-F238E27FC236}">
                <a16:creationId xmlns:a16="http://schemas.microsoft.com/office/drawing/2014/main" id="{4299E8A5-C8C9-3898-66E5-B452CAB0DCB7}"/>
              </a:ext>
            </a:extLst>
          </p:cNvPr>
          <p:cNvSpPr txBox="1">
            <a:spLocks noChangeArrowheads="1"/>
          </p:cNvSpPr>
          <p:nvPr/>
        </p:nvSpPr>
        <p:spPr bwMode="auto">
          <a:xfrm>
            <a:off x="6553200" y="5943600"/>
            <a:ext cx="2624116" cy="400110"/>
          </a:xfrm>
          <a:prstGeom prst="rect">
            <a:avLst/>
          </a:prstGeom>
          <a:noFill/>
          <a:ln w="9525">
            <a:noFill/>
            <a:miter lim="800000"/>
            <a:headEnd/>
            <a:tailEnd/>
          </a:ln>
          <a:effectLst/>
        </p:spPr>
        <p:txBody>
          <a:bodyPr wrap="none">
            <a:spAutoFit/>
          </a:bodyPr>
          <a:lstStyle/>
          <a:p>
            <a:r>
              <a:rPr lang="fr-FR" sz="2000"/>
              <a:t>Densité de population</a:t>
            </a:r>
          </a:p>
        </p:txBody>
      </p:sp>
    </p:spTree>
    <p:extLst>
      <p:ext uri="{BB962C8B-B14F-4D97-AF65-F5344CB8AC3E}">
        <p14:creationId xmlns:p14="http://schemas.microsoft.com/office/powerpoint/2010/main" val="12466025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686E3402-2820-0052-4FA8-52629B0880AA}"/>
              </a:ext>
            </a:extLst>
          </p:cNvPr>
          <p:cNvGraphicFramePr>
            <a:graphicFrameLocks noChangeAspect="1"/>
          </p:cNvGraphicFramePr>
          <p:nvPr>
            <p:extLst>
              <p:ext uri="{D42A27DB-BD31-4B8C-83A1-F6EECF244321}">
                <p14:modId xmlns:p14="http://schemas.microsoft.com/office/powerpoint/2010/main" val="56065514"/>
              </p:ext>
            </p:extLst>
          </p:nvPr>
        </p:nvGraphicFramePr>
        <p:xfrm>
          <a:off x="5219700" y="561975"/>
          <a:ext cx="3700463" cy="2244725"/>
        </p:xfrm>
        <a:graphic>
          <a:graphicData uri="http://schemas.openxmlformats.org/presentationml/2006/ole">
            <mc:AlternateContent xmlns:mc="http://schemas.openxmlformats.org/markup-compatibility/2006">
              <mc:Choice xmlns:v="urn:schemas-microsoft-com:vml" Requires="v">
                <p:oleObj name="Image" r:id="rId2" imgW="4329268" imgH="2628049" progId="">
                  <p:embed/>
                </p:oleObj>
              </mc:Choice>
              <mc:Fallback>
                <p:oleObj name="Image" r:id="rId2" imgW="4329268" imgH="2628049" progId="">
                  <p:embed/>
                  <p:pic>
                    <p:nvPicPr>
                      <p:cNvPr id="2" name="Object 5">
                        <a:extLst>
                          <a:ext uri="{FF2B5EF4-FFF2-40B4-BE49-F238E27FC236}">
                            <a16:creationId xmlns:a16="http://schemas.microsoft.com/office/drawing/2014/main" id="{686E3402-2820-0052-4FA8-52629B088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561975"/>
                        <a:ext cx="3700463" cy="2244725"/>
                      </a:xfrm>
                      <a:prstGeom prst="rect">
                        <a:avLst/>
                      </a:prstGeom>
                      <a:noFill/>
                      <a:ln>
                        <a:noFill/>
                      </a:ln>
                      <a:effectLst/>
                    </p:spPr>
                  </p:pic>
                </p:oleObj>
              </mc:Fallback>
            </mc:AlternateContent>
          </a:graphicData>
        </a:graphic>
      </p:graphicFrame>
      <p:sp>
        <p:nvSpPr>
          <p:cNvPr id="3" name="Text Box 4">
            <a:extLst>
              <a:ext uri="{FF2B5EF4-FFF2-40B4-BE49-F238E27FC236}">
                <a16:creationId xmlns:a16="http://schemas.microsoft.com/office/drawing/2014/main" id="{AE8AF99A-E202-3AC8-89D4-D6E053009329}"/>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pic>
        <p:nvPicPr>
          <p:cNvPr id="5" name="Image 4">
            <a:extLst>
              <a:ext uri="{FF2B5EF4-FFF2-40B4-BE49-F238E27FC236}">
                <a16:creationId xmlns:a16="http://schemas.microsoft.com/office/drawing/2014/main" id="{D6C094B1-FCB5-12AA-9FC7-0DAC9BA28864}"/>
              </a:ext>
            </a:extLst>
          </p:cNvPr>
          <p:cNvPicPr>
            <a:picLocks noChangeAspect="1"/>
          </p:cNvPicPr>
          <p:nvPr/>
        </p:nvPicPr>
        <p:blipFill>
          <a:blip r:embed="rId4"/>
          <a:stretch>
            <a:fillRect/>
          </a:stretch>
        </p:blipFill>
        <p:spPr>
          <a:xfrm>
            <a:off x="1143000" y="4717229"/>
            <a:ext cx="6708371" cy="757739"/>
          </a:xfrm>
          <a:prstGeom prst="rect">
            <a:avLst/>
          </a:prstGeom>
        </p:spPr>
      </p:pic>
      <p:sp>
        <p:nvSpPr>
          <p:cNvPr id="7" name="Rectangle 6">
            <a:extLst>
              <a:ext uri="{FF2B5EF4-FFF2-40B4-BE49-F238E27FC236}">
                <a16:creationId xmlns:a16="http://schemas.microsoft.com/office/drawing/2014/main" id="{238990AC-EC27-B41B-D426-D27315FFC980}"/>
              </a:ext>
            </a:extLst>
          </p:cNvPr>
          <p:cNvSpPr/>
          <p:nvPr/>
        </p:nvSpPr>
        <p:spPr>
          <a:xfrm>
            <a:off x="5219700" y="2398222"/>
            <a:ext cx="3787140"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CA563CB-A01D-51B5-7CE4-F1C563DA08EB}"/>
              </a:ext>
            </a:extLst>
          </p:cNvPr>
          <p:cNvSpPr txBox="1"/>
          <p:nvPr/>
        </p:nvSpPr>
        <p:spPr>
          <a:xfrm>
            <a:off x="706582" y="1217815"/>
            <a:ext cx="7826413" cy="5078313"/>
          </a:xfrm>
          <a:prstGeom prst="rect">
            <a:avLst/>
          </a:prstGeom>
          <a:noFill/>
        </p:spPr>
        <p:txBody>
          <a:bodyPr wrap="square" rtlCol="0">
            <a:spAutoFit/>
          </a:bodyPr>
          <a:lstStyle/>
          <a:p>
            <a:r>
              <a:rPr lang="fr-FR" b="1" dirty="0"/>
              <a:t>Idée centrale de la LDA</a:t>
            </a:r>
          </a:p>
          <a:p>
            <a:endParaRPr lang="fr-FR" b="1" dirty="0"/>
          </a:p>
          <a:p>
            <a:r>
              <a:rPr lang="fr-FR" dirty="0"/>
              <a:t>L’analyse discriminante linéaire cherche à :</a:t>
            </a:r>
          </a:p>
          <a:p>
            <a:endParaRPr lang="fr-FR" dirty="0"/>
          </a:p>
          <a:p>
            <a:endParaRPr lang="fr-FR" dirty="0"/>
          </a:p>
          <a:p>
            <a:pPr marL="285750" indent="-285750">
              <a:buFont typeface="Arial" panose="020B0604020202020204" pitchFamily="34" charset="0"/>
              <a:buChar char="•"/>
            </a:pPr>
            <a:r>
              <a:rPr lang="fr-FR" dirty="0"/>
              <a:t>Trouver des </a:t>
            </a:r>
            <a:r>
              <a:rPr lang="fr-FR" b="1" dirty="0"/>
              <a:t>axes linéaires</a:t>
            </a:r>
            <a:r>
              <a:rPr lang="fr-FR" dirty="0"/>
              <a:t> (combinaisons des variables) qui </a:t>
            </a:r>
            <a:r>
              <a:rPr lang="fr-FR" b="1" dirty="0"/>
              <a:t>séparent au mieux les groupes</a:t>
            </a:r>
            <a:r>
              <a:rPr lang="fr-FR" dirty="0"/>
              <a: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En maximisant la </a:t>
            </a:r>
            <a:r>
              <a:rPr lang="fr-FR" b="1" dirty="0"/>
              <a:t>variance entre les groupes</a:t>
            </a:r>
            <a:r>
              <a:rPr lang="fr-FR" dirty="0"/>
              <a:t> et minimisant la </a:t>
            </a:r>
            <a:r>
              <a:rPr lang="fr-FR" b="1" dirty="0"/>
              <a:t>variance à l’intérieur des groupes</a:t>
            </a:r>
            <a:r>
              <a:rPr lang="fr-FR" dirty="0"/>
              <a:t>.</a:t>
            </a:r>
          </a:p>
          <a:p>
            <a:endParaRPr lang="fr-FR" dirty="0"/>
          </a:p>
          <a:p>
            <a:r>
              <a:rPr lang="fr-FR" dirty="0"/>
              <a:t>Autrement dit :</a:t>
            </a:r>
          </a:p>
          <a:p>
            <a:endParaRPr lang="fr-FR" dirty="0"/>
          </a:p>
          <a:p>
            <a:endParaRPr lang="fr-FR" dirty="0"/>
          </a:p>
          <a:p>
            <a:endParaRPr lang="fr-FR" dirty="0"/>
          </a:p>
          <a:p>
            <a:endParaRPr lang="fr-FR" dirty="0"/>
          </a:p>
          <a:p>
            <a:endParaRPr lang="fr-FR" dirty="0"/>
          </a:p>
          <a:p>
            <a:r>
              <a:rPr lang="fr-FR" dirty="0"/>
              <a:t>C’est exactement comme l’esprit d’une ANOVA</a:t>
            </a:r>
          </a:p>
        </p:txBody>
      </p:sp>
    </p:spTree>
    <p:extLst>
      <p:ext uri="{BB962C8B-B14F-4D97-AF65-F5344CB8AC3E}">
        <p14:creationId xmlns:p14="http://schemas.microsoft.com/office/powerpoint/2010/main" val="1433025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6756B129-206B-601A-C330-D264749922EA}"/>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BE43E520-1963-30DD-106B-DC5966C0093B}"/>
              </a:ext>
            </a:extLst>
          </p:cNvPr>
          <p:cNvSpPr txBox="1"/>
          <p:nvPr/>
        </p:nvSpPr>
        <p:spPr>
          <a:xfrm>
            <a:off x="889463" y="1230284"/>
            <a:ext cx="7132320" cy="3970318"/>
          </a:xfrm>
          <a:prstGeom prst="rect">
            <a:avLst/>
          </a:prstGeom>
          <a:noFill/>
        </p:spPr>
        <p:txBody>
          <a:bodyPr wrap="square" rtlCol="0">
            <a:spAutoFit/>
          </a:bodyPr>
          <a:lstStyle/>
          <a:p>
            <a:r>
              <a:rPr lang="fr-FR" dirty="0"/>
              <a:t>Avec la LDA, on obtient :</a:t>
            </a:r>
          </a:p>
          <a:p>
            <a:endParaRPr lang="fr-FR" dirty="0"/>
          </a:p>
          <a:p>
            <a:r>
              <a:rPr lang="fr-FR" b="1" dirty="0"/>
              <a:t>Des axes discriminants</a:t>
            </a:r>
            <a:r>
              <a:rPr lang="fr-FR" dirty="0"/>
              <a:t> (au maximum g−1), si g est le nombre de groupes).</a:t>
            </a:r>
          </a:p>
          <a:p>
            <a:pPr lvl="1"/>
            <a:br>
              <a:rPr lang="fr-FR" dirty="0"/>
            </a:br>
            <a:r>
              <a:rPr lang="fr-FR" dirty="0"/>
              <a:t>On peut représenter les individus dans un plan factoriel et visualiser la séparation.</a:t>
            </a:r>
          </a:p>
          <a:p>
            <a:pPr lvl="1"/>
            <a:endParaRPr lang="fr-FR" dirty="0"/>
          </a:p>
          <a:p>
            <a:r>
              <a:rPr lang="fr-FR" b="1" dirty="0"/>
              <a:t>Une règle de décision</a:t>
            </a:r>
            <a:r>
              <a:rPr lang="fr-FR" dirty="0"/>
              <a:t> pour classifier un nouvel individu en fonction de sa position.</a:t>
            </a:r>
            <a:br>
              <a:rPr lang="fr-FR" dirty="0"/>
            </a:br>
            <a:endParaRPr lang="fr-FR" dirty="0"/>
          </a:p>
          <a:p>
            <a:r>
              <a:rPr lang="fr-FR" b="1" dirty="0"/>
              <a:t>Des coefficients discriminants</a:t>
            </a:r>
            <a:r>
              <a:rPr lang="fr-FR" dirty="0"/>
              <a:t> qui indiquent quelles variables contribuent le plus à la séparation.</a:t>
            </a:r>
          </a:p>
          <a:p>
            <a:endParaRPr lang="fr-FR" dirty="0"/>
          </a:p>
        </p:txBody>
      </p:sp>
    </p:spTree>
    <p:extLst>
      <p:ext uri="{BB962C8B-B14F-4D97-AF65-F5344CB8AC3E}">
        <p14:creationId xmlns:p14="http://schemas.microsoft.com/office/powerpoint/2010/main" val="4230006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2FD8C83-0DA6-1597-5102-104F80C2151E}"/>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2A1F4F26-8895-71E3-8B81-F40167825CE1}"/>
              </a:ext>
            </a:extLst>
          </p:cNvPr>
          <p:cNvSpPr txBox="1"/>
          <p:nvPr/>
        </p:nvSpPr>
        <p:spPr>
          <a:xfrm>
            <a:off x="328353" y="926868"/>
            <a:ext cx="8602933" cy="4801314"/>
          </a:xfrm>
          <a:prstGeom prst="rect">
            <a:avLst/>
          </a:prstGeom>
          <a:noFill/>
        </p:spPr>
        <p:txBody>
          <a:bodyPr wrap="none" rtlCol="0">
            <a:spAutoFit/>
          </a:bodyPr>
          <a:lstStyle/>
          <a:p>
            <a:r>
              <a:rPr lang="fr-FR" b="1" dirty="0"/>
              <a:t>En pratique, la LDA</a:t>
            </a:r>
          </a:p>
          <a:p>
            <a:endParaRPr lang="fr-FR" dirty="0"/>
          </a:p>
          <a:p>
            <a:r>
              <a:rPr lang="fr-FR" dirty="0"/>
              <a:t>On connaît à l’avance les groupes (C</a:t>
            </a:r>
            <a:r>
              <a:rPr lang="fr-FR" baseline="-25000" dirty="0"/>
              <a:t>1</a:t>
            </a:r>
            <a:r>
              <a:rPr lang="fr-FR" dirty="0"/>
              <a:t>,C</a:t>
            </a:r>
            <a:r>
              <a:rPr lang="fr-FR" baseline="-25000" dirty="0"/>
              <a:t>2</a:t>
            </a:r>
            <a:r>
              <a:rPr lang="fr-FR" dirty="0"/>
              <a:t>,...,C</a:t>
            </a:r>
            <a:r>
              <a:rPr lang="fr-FR" baseline="-25000" dirty="0"/>
              <a:t>g</a:t>
            </a:r>
            <a:r>
              <a:rPr lang="fr-FR" dirty="0"/>
              <a:t>).</a:t>
            </a:r>
          </a:p>
          <a:p>
            <a:endParaRPr lang="fr-FR" dirty="0"/>
          </a:p>
          <a:p>
            <a:r>
              <a:rPr lang="fr-FR" dirty="0"/>
              <a:t>Chaque individu est décrit par plusieurs variables </a:t>
            </a:r>
          </a:p>
          <a:p>
            <a:r>
              <a:rPr lang="fr-FR" dirty="0"/>
              <a:t>(x</a:t>
            </a:r>
            <a:r>
              <a:rPr lang="fr-FR" baseline="-25000" dirty="0"/>
              <a:t>1</a:t>
            </a:r>
            <a:r>
              <a:rPr lang="fr-FR" dirty="0"/>
              <a:t>,x</a:t>
            </a:r>
            <a:r>
              <a:rPr lang="fr-FR" baseline="-25000" dirty="0"/>
              <a:t>2</a:t>
            </a:r>
            <a:r>
              <a:rPr lang="fr-FR" dirty="0"/>
              <a:t>,…,</a:t>
            </a:r>
            <a:r>
              <a:rPr lang="fr-FR" dirty="0" err="1"/>
              <a:t>x</a:t>
            </a:r>
            <a:r>
              <a:rPr lang="fr-FR" baseline="-25000" dirty="0" err="1"/>
              <a:t>p</a:t>
            </a:r>
            <a:r>
              <a:rPr lang="fr-FR" dirty="0"/>
              <a:t>).</a:t>
            </a:r>
          </a:p>
          <a:p>
            <a:endParaRPr lang="fr-FR" dirty="0"/>
          </a:p>
          <a:p>
            <a:r>
              <a:rPr lang="fr-FR" dirty="0"/>
              <a:t>On cherche une </a:t>
            </a:r>
            <a:r>
              <a:rPr lang="fr-FR" b="1" dirty="0"/>
              <a:t>combinaison linéaire des variables</a:t>
            </a:r>
            <a:r>
              <a:rPr lang="fr-FR" dirty="0"/>
              <a:t> :</a:t>
            </a:r>
          </a:p>
          <a:p>
            <a:endParaRPr lang="fr-FR" dirty="0"/>
          </a:p>
          <a:p>
            <a:endParaRPr lang="fr-FR" dirty="0"/>
          </a:p>
          <a:p>
            <a:endParaRPr lang="fr-FR" dirty="0"/>
          </a:p>
          <a:p>
            <a:endParaRPr lang="fr-FR" dirty="0"/>
          </a:p>
          <a:p>
            <a:endParaRPr lang="fr-FR" dirty="0"/>
          </a:p>
          <a:p>
            <a:r>
              <a:rPr lang="fr-FR" dirty="0"/>
              <a:t>où w ∈ </a:t>
            </a:r>
            <a:r>
              <a:rPr lang="fr-FR" dirty="0" err="1"/>
              <a:t>R</a:t>
            </a:r>
            <a:r>
              <a:rPr lang="fr-FR" baseline="30000" dirty="0" err="1"/>
              <a:t>p</a:t>
            </a:r>
            <a:r>
              <a:rPr lang="fr-FR" baseline="30000" dirty="0"/>
              <a:t> </a:t>
            </a:r>
            <a:r>
              <a:rPr lang="fr-FR" dirty="0"/>
              <a:t>est un vecteur de poids à déterminer.</a:t>
            </a:r>
          </a:p>
          <a:p>
            <a:endParaRPr lang="fr-FR" dirty="0"/>
          </a:p>
          <a:p>
            <a:r>
              <a:rPr lang="fr-FR" dirty="0"/>
              <a:t>Les moyennes des groupes projetés sur y doivent être </a:t>
            </a:r>
            <a:r>
              <a:rPr lang="fr-FR" b="1" dirty="0"/>
              <a:t>aussi éloignées que possible</a:t>
            </a:r>
            <a:r>
              <a:rPr lang="fr-FR" dirty="0"/>
              <a:t>,</a:t>
            </a:r>
          </a:p>
          <a:p>
            <a:r>
              <a:rPr lang="fr-FR" dirty="0"/>
              <a:t>et la dispersion </a:t>
            </a:r>
            <a:r>
              <a:rPr lang="fr-FR" b="1" dirty="0"/>
              <a:t>intra-groupe</a:t>
            </a:r>
            <a:r>
              <a:rPr lang="fr-FR" dirty="0"/>
              <a:t> projetée doit être </a:t>
            </a:r>
            <a:r>
              <a:rPr lang="fr-FR" b="1" dirty="0"/>
              <a:t>aussi faible que possible</a:t>
            </a:r>
            <a:r>
              <a:rPr lang="fr-FR" dirty="0"/>
              <a:t>.</a:t>
            </a:r>
          </a:p>
        </p:txBody>
      </p:sp>
      <p:pic>
        <p:nvPicPr>
          <p:cNvPr id="10" name="Image 9">
            <a:extLst>
              <a:ext uri="{FF2B5EF4-FFF2-40B4-BE49-F238E27FC236}">
                <a16:creationId xmlns:a16="http://schemas.microsoft.com/office/drawing/2014/main" id="{F4B817F0-48C3-47D4-A004-4F11BA4E8CF1}"/>
              </a:ext>
            </a:extLst>
          </p:cNvPr>
          <p:cNvPicPr>
            <a:picLocks noChangeAspect="1"/>
          </p:cNvPicPr>
          <p:nvPr/>
        </p:nvPicPr>
        <p:blipFill>
          <a:blip r:embed="rId2"/>
          <a:stretch>
            <a:fillRect/>
          </a:stretch>
        </p:blipFill>
        <p:spPr>
          <a:xfrm>
            <a:off x="3179099" y="3271837"/>
            <a:ext cx="2228850" cy="771525"/>
          </a:xfrm>
          <a:prstGeom prst="rect">
            <a:avLst/>
          </a:prstGeom>
        </p:spPr>
      </p:pic>
      <p:cxnSp>
        <p:nvCxnSpPr>
          <p:cNvPr id="12" name="Connecteur droit avec flèche 11">
            <a:extLst>
              <a:ext uri="{FF2B5EF4-FFF2-40B4-BE49-F238E27FC236}">
                <a16:creationId xmlns:a16="http://schemas.microsoft.com/office/drawing/2014/main" id="{36A59D26-99AC-49C5-D3A0-AF555301F4AA}"/>
              </a:ext>
            </a:extLst>
          </p:cNvPr>
          <p:cNvCxnSpPr/>
          <p:nvPr/>
        </p:nvCxnSpPr>
        <p:spPr>
          <a:xfrm flipV="1">
            <a:off x="2838797" y="3828011"/>
            <a:ext cx="440574" cy="2527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1E4BCAD6-3A7E-D615-A655-B21975A4635E}"/>
              </a:ext>
            </a:extLst>
          </p:cNvPr>
          <p:cNvSpPr txBox="1"/>
          <p:nvPr/>
        </p:nvSpPr>
        <p:spPr>
          <a:xfrm>
            <a:off x="1996270" y="4008422"/>
            <a:ext cx="809837" cy="400110"/>
          </a:xfrm>
          <a:prstGeom prst="rect">
            <a:avLst/>
          </a:prstGeom>
          <a:noFill/>
        </p:spPr>
        <p:txBody>
          <a:bodyPr wrap="none" rtlCol="0">
            <a:spAutoFit/>
          </a:bodyPr>
          <a:lstStyle/>
          <a:p>
            <a:r>
              <a:rPr lang="fr-FR" sz="1000" dirty="0"/>
              <a:t>Un scalaire</a:t>
            </a:r>
          </a:p>
          <a:p>
            <a:r>
              <a:rPr lang="fr-FR" sz="1000" dirty="0"/>
              <a:t>(1,1)</a:t>
            </a:r>
          </a:p>
        </p:txBody>
      </p:sp>
      <p:sp>
        <p:nvSpPr>
          <p:cNvPr id="14" name="ZoneTexte 13">
            <a:extLst>
              <a:ext uri="{FF2B5EF4-FFF2-40B4-BE49-F238E27FC236}">
                <a16:creationId xmlns:a16="http://schemas.microsoft.com/office/drawing/2014/main" id="{8E1E1E24-9AE0-2EE3-8E1B-565298D039BC}"/>
              </a:ext>
            </a:extLst>
          </p:cNvPr>
          <p:cNvSpPr txBox="1"/>
          <p:nvPr/>
        </p:nvSpPr>
        <p:spPr>
          <a:xfrm>
            <a:off x="3938741" y="4083452"/>
            <a:ext cx="436338" cy="246221"/>
          </a:xfrm>
          <a:prstGeom prst="rect">
            <a:avLst/>
          </a:prstGeom>
          <a:noFill/>
        </p:spPr>
        <p:txBody>
          <a:bodyPr wrap="none" rtlCol="0">
            <a:spAutoFit/>
          </a:bodyPr>
          <a:lstStyle/>
          <a:p>
            <a:r>
              <a:rPr lang="fr-FR" sz="1000" dirty="0"/>
              <a:t>(1,p)</a:t>
            </a:r>
          </a:p>
        </p:txBody>
      </p:sp>
      <p:sp>
        <p:nvSpPr>
          <p:cNvPr id="15" name="ZoneTexte 14">
            <a:extLst>
              <a:ext uri="{FF2B5EF4-FFF2-40B4-BE49-F238E27FC236}">
                <a16:creationId xmlns:a16="http://schemas.microsoft.com/office/drawing/2014/main" id="{AC289802-4892-DC89-1166-032537062F0F}"/>
              </a:ext>
            </a:extLst>
          </p:cNvPr>
          <p:cNvSpPr txBox="1"/>
          <p:nvPr/>
        </p:nvSpPr>
        <p:spPr>
          <a:xfrm>
            <a:off x="4760316" y="4080769"/>
            <a:ext cx="436338" cy="246221"/>
          </a:xfrm>
          <a:prstGeom prst="rect">
            <a:avLst/>
          </a:prstGeom>
          <a:noFill/>
        </p:spPr>
        <p:txBody>
          <a:bodyPr wrap="none" rtlCol="0">
            <a:spAutoFit/>
          </a:bodyPr>
          <a:lstStyle/>
          <a:p>
            <a:r>
              <a:rPr lang="fr-FR" sz="1000" dirty="0"/>
              <a:t>(p,1)</a:t>
            </a:r>
          </a:p>
        </p:txBody>
      </p:sp>
      <p:cxnSp>
        <p:nvCxnSpPr>
          <p:cNvPr id="17" name="Connecteur droit avec flèche 16">
            <a:extLst>
              <a:ext uri="{FF2B5EF4-FFF2-40B4-BE49-F238E27FC236}">
                <a16:creationId xmlns:a16="http://schemas.microsoft.com/office/drawing/2014/main" id="{544303C7-2497-2FF9-A501-419EE56C6EEF}"/>
              </a:ext>
            </a:extLst>
          </p:cNvPr>
          <p:cNvCxnSpPr/>
          <p:nvPr/>
        </p:nvCxnSpPr>
        <p:spPr>
          <a:xfrm flipV="1">
            <a:off x="4156910" y="3898669"/>
            <a:ext cx="136614" cy="1821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E421C146-9D78-6664-F9A8-3852157450DE}"/>
              </a:ext>
            </a:extLst>
          </p:cNvPr>
          <p:cNvCxnSpPr/>
          <p:nvPr/>
        </p:nvCxnSpPr>
        <p:spPr>
          <a:xfrm flipH="1" flipV="1">
            <a:off x="4808913" y="3898669"/>
            <a:ext cx="78971" cy="1097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6" name="Image 25">
            <a:extLst>
              <a:ext uri="{FF2B5EF4-FFF2-40B4-BE49-F238E27FC236}">
                <a16:creationId xmlns:a16="http://schemas.microsoft.com/office/drawing/2014/main" id="{7C719BA3-3A1B-6DA0-D8CD-CD1BE411BB80}"/>
              </a:ext>
            </a:extLst>
          </p:cNvPr>
          <p:cNvPicPr>
            <a:picLocks noChangeAspect="1"/>
          </p:cNvPicPr>
          <p:nvPr/>
        </p:nvPicPr>
        <p:blipFill>
          <a:blip r:embed="rId3"/>
          <a:stretch>
            <a:fillRect/>
          </a:stretch>
        </p:blipFill>
        <p:spPr>
          <a:xfrm>
            <a:off x="5731625" y="560319"/>
            <a:ext cx="3005052" cy="2495292"/>
          </a:xfrm>
          <a:prstGeom prst="rect">
            <a:avLst/>
          </a:prstGeom>
        </p:spPr>
      </p:pic>
      <p:pic>
        <p:nvPicPr>
          <p:cNvPr id="28" name="Image 27">
            <a:extLst>
              <a:ext uri="{FF2B5EF4-FFF2-40B4-BE49-F238E27FC236}">
                <a16:creationId xmlns:a16="http://schemas.microsoft.com/office/drawing/2014/main" id="{27FA4D9E-0FE8-A994-47DF-E9BB04BD3A37}"/>
              </a:ext>
            </a:extLst>
          </p:cNvPr>
          <p:cNvPicPr>
            <a:picLocks noChangeAspect="1"/>
          </p:cNvPicPr>
          <p:nvPr/>
        </p:nvPicPr>
        <p:blipFill>
          <a:blip r:embed="rId4"/>
          <a:stretch>
            <a:fillRect/>
          </a:stretch>
        </p:blipFill>
        <p:spPr>
          <a:xfrm>
            <a:off x="5725882" y="3284522"/>
            <a:ext cx="3244819" cy="1331208"/>
          </a:xfrm>
          <a:prstGeom prst="rect">
            <a:avLst/>
          </a:prstGeom>
        </p:spPr>
      </p:pic>
      <p:sp>
        <p:nvSpPr>
          <p:cNvPr id="29" name="Flèche : bas 28">
            <a:extLst>
              <a:ext uri="{FF2B5EF4-FFF2-40B4-BE49-F238E27FC236}">
                <a16:creationId xmlns:a16="http://schemas.microsoft.com/office/drawing/2014/main" id="{B811F7F3-0B35-49DB-FA1D-CD9EFB8B279B}"/>
              </a:ext>
            </a:extLst>
          </p:cNvPr>
          <p:cNvSpPr/>
          <p:nvPr/>
        </p:nvSpPr>
        <p:spPr>
          <a:xfrm>
            <a:off x="7398327" y="3055611"/>
            <a:ext cx="137160" cy="2162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5896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95540" y="980729"/>
            <a:ext cx="4464495" cy="923330"/>
          </a:xfrm>
          <a:prstGeom prst="rect">
            <a:avLst/>
          </a:prstGeom>
          <a:noFill/>
        </p:spPr>
        <p:txBody>
          <a:bodyPr wrap="square" rtlCol="0">
            <a:spAutoFit/>
          </a:bodyPr>
          <a:lstStyle/>
          <a:p>
            <a:pPr algn="just"/>
            <a:r>
              <a:rPr lang="fr-FR" b="1" dirty="0"/>
              <a:t>But de l’ACP</a:t>
            </a:r>
            <a:r>
              <a:rPr lang="fr-FR" dirty="0"/>
              <a:t>: Réduire la dimension du problème (si possible à 2) tout en conservant le maximum d’information</a:t>
            </a:r>
          </a:p>
        </p:txBody>
      </p:sp>
      <p:pic>
        <p:nvPicPr>
          <p:cNvPr id="65538" name="Picture 2"/>
          <p:cNvPicPr>
            <a:picLocks noChangeAspect="1" noChangeArrowheads="1"/>
          </p:cNvPicPr>
          <p:nvPr/>
        </p:nvPicPr>
        <p:blipFill>
          <a:blip r:embed="rId3" cstate="print"/>
          <a:srcRect/>
          <a:stretch>
            <a:fillRect/>
          </a:stretch>
        </p:blipFill>
        <p:spPr bwMode="auto">
          <a:xfrm>
            <a:off x="5220075" y="980729"/>
            <a:ext cx="2619375" cy="1771651"/>
          </a:xfrm>
          <a:prstGeom prst="rect">
            <a:avLst/>
          </a:prstGeom>
          <a:noFill/>
          <a:ln w="9525">
            <a:noFill/>
            <a:miter lim="800000"/>
            <a:headEnd/>
            <a:tailEnd/>
          </a:ln>
        </p:spPr>
      </p:pic>
      <p:sp>
        <p:nvSpPr>
          <p:cNvPr id="11" name="ZoneTexte 10"/>
          <p:cNvSpPr txBox="1"/>
          <p:nvPr/>
        </p:nvSpPr>
        <p:spPr>
          <a:xfrm>
            <a:off x="467545" y="3140971"/>
            <a:ext cx="4104456" cy="3139321"/>
          </a:xfrm>
          <a:prstGeom prst="rect">
            <a:avLst/>
          </a:prstGeom>
          <a:noFill/>
        </p:spPr>
        <p:txBody>
          <a:bodyPr wrap="square" rtlCol="0">
            <a:spAutoFit/>
          </a:bodyPr>
          <a:lstStyle/>
          <a:p>
            <a:r>
              <a:rPr lang="fr-FR" dirty="0"/>
              <a:t>C’est possible? Oui! Comment?</a:t>
            </a:r>
          </a:p>
          <a:p>
            <a:endParaRPr lang="fr-FR" dirty="0"/>
          </a:p>
          <a:p>
            <a:pPr marL="342891" indent="-342891">
              <a:buFont typeface="+mj-lt"/>
              <a:buAutoNum type="arabicPeriod"/>
            </a:pPr>
            <a:r>
              <a:rPr lang="fr-FR" dirty="0"/>
              <a:t>Les nouvelles variables sont des combinaisons linéaires des variables originales.</a:t>
            </a:r>
          </a:p>
          <a:p>
            <a:pPr marL="342891" indent="-342891">
              <a:buFont typeface="+mj-lt"/>
              <a:buAutoNum type="arabicPeriod"/>
            </a:pPr>
            <a:r>
              <a:rPr lang="fr-FR" dirty="0"/>
              <a:t>Elles sont orthogonales entre elles.</a:t>
            </a:r>
          </a:p>
          <a:p>
            <a:pPr marL="342891" indent="-342891">
              <a:buFont typeface="+mj-lt"/>
              <a:buAutoNum type="arabicPeriod"/>
            </a:pPr>
            <a:r>
              <a:rPr lang="fr-FR" dirty="0"/>
              <a:t>Elles capturent autant que possible la variance d’origine.</a:t>
            </a:r>
          </a:p>
          <a:p>
            <a:pPr marL="342891" indent="-342891">
              <a:buFont typeface="+mj-lt"/>
              <a:buAutoNum type="arabicPeriod"/>
            </a:pPr>
            <a:r>
              <a:rPr lang="fr-FR" dirty="0"/>
              <a:t>Ce sont les </a:t>
            </a:r>
            <a:r>
              <a:rPr lang="fr-FR" b="1" dirty="0"/>
              <a:t>composantes principales</a:t>
            </a:r>
          </a:p>
          <a:p>
            <a:endParaRPr lang="fr-FR" dirty="0"/>
          </a:p>
        </p:txBody>
      </p:sp>
      <p:pic>
        <p:nvPicPr>
          <p:cNvPr id="65539" name="Picture 3"/>
          <p:cNvPicPr>
            <a:picLocks noChangeAspect="1" noChangeArrowheads="1"/>
          </p:cNvPicPr>
          <p:nvPr/>
        </p:nvPicPr>
        <p:blipFill>
          <a:blip r:embed="rId4" cstate="print"/>
          <a:srcRect/>
          <a:stretch>
            <a:fillRect/>
          </a:stretch>
        </p:blipFill>
        <p:spPr bwMode="auto">
          <a:xfrm>
            <a:off x="5436096" y="3573018"/>
            <a:ext cx="3581400" cy="2343151"/>
          </a:xfrm>
          <a:prstGeom prst="rect">
            <a:avLst/>
          </a:prstGeom>
          <a:noFill/>
          <a:ln w="9525">
            <a:noFill/>
            <a:miter lim="800000"/>
            <a:headEnd/>
            <a:tailEnd/>
          </a:ln>
        </p:spPr>
      </p:pic>
      <p:sp>
        <p:nvSpPr>
          <p:cNvPr id="7" name="Text Box 4"/>
          <p:cNvSpPr txBox="1">
            <a:spLocks noChangeArrowheads="1"/>
          </p:cNvSpPr>
          <p:nvPr/>
        </p:nvSpPr>
        <p:spPr bwMode="auto">
          <a:xfrm>
            <a:off x="0" y="1"/>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en composantes principales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73BF1AE6-FE8C-4B7E-13B8-E7F7A61C029D}"/>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83B162CF-881B-C9BD-2DEC-68EA15EABD93}"/>
              </a:ext>
            </a:extLst>
          </p:cNvPr>
          <p:cNvSpPr txBox="1"/>
          <p:nvPr/>
        </p:nvSpPr>
        <p:spPr>
          <a:xfrm>
            <a:off x="581891" y="1059873"/>
            <a:ext cx="7680884" cy="4524315"/>
          </a:xfrm>
          <a:prstGeom prst="rect">
            <a:avLst/>
          </a:prstGeom>
          <a:noFill/>
        </p:spPr>
        <p:txBody>
          <a:bodyPr wrap="square" rtlCol="0">
            <a:spAutoFit/>
          </a:bodyPr>
          <a:lstStyle/>
          <a:p>
            <a:r>
              <a:rPr lang="fr-FR" b="1" dirty="0"/>
              <a:t>Matrices de variance</a:t>
            </a:r>
          </a:p>
          <a:p>
            <a:endParaRPr lang="fr-FR" dirty="0"/>
          </a:p>
          <a:p>
            <a:r>
              <a:rPr lang="fr-FR" dirty="0"/>
              <a:t>On définit deux matrices de variance-covariance :</a:t>
            </a:r>
          </a:p>
          <a:p>
            <a:endParaRPr lang="fr-FR" dirty="0"/>
          </a:p>
          <a:p>
            <a:r>
              <a:rPr lang="fr-FR" b="1" dirty="0"/>
              <a:t>Variance </a:t>
            </a:r>
            <a:r>
              <a:rPr lang="fr-FR" b="1" dirty="0" err="1"/>
              <a:t>intra-classe</a:t>
            </a:r>
            <a:r>
              <a:rPr lang="fr-FR" b="1" dirty="0"/>
              <a:t> </a:t>
            </a:r>
            <a:r>
              <a:rPr lang="fr-FR" dirty="0"/>
              <a:t>(</a:t>
            </a:r>
            <a:r>
              <a:rPr lang="fr-FR" dirty="0" err="1"/>
              <a:t>within</a:t>
            </a:r>
            <a:r>
              <a:rPr lang="fr-FR" dirty="0"/>
              <a:t>-class </a:t>
            </a:r>
            <a:r>
              <a:rPr lang="fr-FR" dirty="0" err="1"/>
              <a:t>scatter</a:t>
            </a:r>
            <a:r>
              <a:rPr lang="fr-FR" dirty="0"/>
              <a:t>)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où </a:t>
            </a:r>
            <a:r>
              <a:rPr lang="el-GR" dirty="0"/>
              <a:t>μ</a:t>
            </a:r>
            <a:r>
              <a:rPr lang="fr-FR" baseline="-25000" dirty="0"/>
              <a:t>k </a:t>
            </a:r>
            <a:r>
              <a:rPr lang="fr-FR" dirty="0"/>
              <a:t>est le vecteur moyenne du groupe </a:t>
            </a:r>
            <a:r>
              <a:rPr lang="fr-FR" dirty="0" err="1"/>
              <a:t>C</a:t>
            </a:r>
            <a:r>
              <a:rPr lang="fr-FR" baseline="-25000" dirty="0" err="1"/>
              <a:t>k</a:t>
            </a:r>
            <a:endParaRPr lang="fr-FR" baseline="-25000" dirty="0"/>
          </a:p>
          <a:p>
            <a:endParaRPr lang="fr-FR" dirty="0"/>
          </a:p>
          <a:p>
            <a:r>
              <a:rPr lang="fr-FR" dirty="0"/>
              <a:t>Elle mesure la dispersion à l’intérieur des groupes.</a:t>
            </a:r>
          </a:p>
        </p:txBody>
      </p:sp>
      <p:pic>
        <p:nvPicPr>
          <p:cNvPr id="5" name="Image 4">
            <a:extLst>
              <a:ext uri="{FF2B5EF4-FFF2-40B4-BE49-F238E27FC236}">
                <a16:creationId xmlns:a16="http://schemas.microsoft.com/office/drawing/2014/main" id="{82001577-667B-8358-8C27-050901DBD264}"/>
              </a:ext>
            </a:extLst>
          </p:cNvPr>
          <p:cNvPicPr>
            <a:picLocks noChangeAspect="1"/>
          </p:cNvPicPr>
          <p:nvPr/>
        </p:nvPicPr>
        <p:blipFill>
          <a:blip r:embed="rId2"/>
          <a:stretch>
            <a:fillRect/>
          </a:stretch>
        </p:blipFill>
        <p:spPr>
          <a:xfrm>
            <a:off x="2391814" y="2549030"/>
            <a:ext cx="4565939" cy="1124242"/>
          </a:xfrm>
          <a:prstGeom prst="rect">
            <a:avLst/>
          </a:prstGeom>
        </p:spPr>
      </p:pic>
      <p:cxnSp>
        <p:nvCxnSpPr>
          <p:cNvPr id="8" name="Connecteur droit avec flèche 7">
            <a:extLst>
              <a:ext uri="{FF2B5EF4-FFF2-40B4-BE49-F238E27FC236}">
                <a16:creationId xmlns:a16="http://schemas.microsoft.com/office/drawing/2014/main" id="{1628ADCF-5E11-3268-5B73-D6F999EE70EA}"/>
              </a:ext>
            </a:extLst>
          </p:cNvPr>
          <p:cNvCxnSpPr/>
          <p:nvPr/>
        </p:nvCxnSpPr>
        <p:spPr>
          <a:xfrm flipH="1" flipV="1">
            <a:off x="4459778" y="3599411"/>
            <a:ext cx="215005" cy="3241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269607A8-3CE9-9F93-0550-5FFBCB0F10E2}"/>
              </a:ext>
            </a:extLst>
          </p:cNvPr>
          <p:cNvSpPr txBox="1"/>
          <p:nvPr/>
        </p:nvSpPr>
        <p:spPr>
          <a:xfrm>
            <a:off x="4674783" y="3844636"/>
            <a:ext cx="2864759" cy="276999"/>
          </a:xfrm>
          <a:prstGeom prst="rect">
            <a:avLst/>
          </a:prstGeom>
          <a:noFill/>
        </p:spPr>
        <p:txBody>
          <a:bodyPr wrap="none" rtlCol="0">
            <a:spAutoFit/>
          </a:bodyPr>
          <a:lstStyle/>
          <a:p>
            <a:r>
              <a:rPr lang="fr-FR" sz="1200" dirty="0"/>
              <a:t>somme pour tous les points du groupe…</a:t>
            </a:r>
          </a:p>
        </p:txBody>
      </p:sp>
      <p:sp>
        <p:nvSpPr>
          <p:cNvPr id="10" name="ZoneTexte 9">
            <a:extLst>
              <a:ext uri="{FF2B5EF4-FFF2-40B4-BE49-F238E27FC236}">
                <a16:creationId xmlns:a16="http://schemas.microsoft.com/office/drawing/2014/main" id="{05586D25-988D-F9D0-81E9-C0A965921FF2}"/>
              </a:ext>
            </a:extLst>
          </p:cNvPr>
          <p:cNvSpPr txBox="1"/>
          <p:nvPr/>
        </p:nvSpPr>
        <p:spPr>
          <a:xfrm>
            <a:off x="3242403" y="4121635"/>
            <a:ext cx="2260875" cy="276999"/>
          </a:xfrm>
          <a:prstGeom prst="rect">
            <a:avLst/>
          </a:prstGeom>
          <a:noFill/>
        </p:spPr>
        <p:txBody>
          <a:bodyPr wrap="none" rtlCol="0">
            <a:spAutoFit/>
          </a:bodyPr>
          <a:lstStyle/>
          <a:p>
            <a:r>
              <a:rPr lang="fr-FR" sz="1200" dirty="0"/>
              <a:t>… et cela pour tous les groupes</a:t>
            </a:r>
          </a:p>
        </p:txBody>
      </p:sp>
    </p:spTree>
    <p:extLst>
      <p:ext uri="{BB962C8B-B14F-4D97-AF65-F5344CB8AC3E}">
        <p14:creationId xmlns:p14="http://schemas.microsoft.com/office/powerpoint/2010/main" val="29983268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3DF29A9-FC51-D41B-1BE6-2DE44015D278}"/>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ADD5BC1F-07AB-AC78-5C97-83CDCC4C9900}"/>
              </a:ext>
            </a:extLst>
          </p:cNvPr>
          <p:cNvSpPr txBox="1"/>
          <p:nvPr/>
        </p:nvSpPr>
        <p:spPr>
          <a:xfrm>
            <a:off x="876993" y="1267691"/>
            <a:ext cx="5870453" cy="3416320"/>
          </a:xfrm>
          <a:prstGeom prst="rect">
            <a:avLst/>
          </a:prstGeom>
          <a:noFill/>
        </p:spPr>
        <p:txBody>
          <a:bodyPr wrap="none" rtlCol="0">
            <a:spAutoFit/>
          </a:bodyPr>
          <a:lstStyle/>
          <a:p>
            <a:r>
              <a:rPr lang="en-US" b="1" dirty="0"/>
              <a:t>Variance inter-</a:t>
            </a:r>
            <a:r>
              <a:rPr lang="en-US" b="1" dirty="0" err="1"/>
              <a:t>classe</a:t>
            </a:r>
            <a:r>
              <a:rPr lang="en-US" b="1" dirty="0"/>
              <a:t> (between-class scatter)</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où</a:t>
            </a:r>
            <a:r>
              <a:rPr lang="en-US" dirty="0"/>
              <a:t> </a:t>
            </a:r>
            <a:r>
              <a:rPr lang="en-US" dirty="0" err="1"/>
              <a:t>n</a:t>
            </a:r>
            <a:r>
              <a:rPr lang="en-US" baseline="-25000" dirty="0" err="1"/>
              <a:t>k</a:t>
            </a:r>
            <a:r>
              <a:rPr lang="en-US" dirty="0"/>
              <a:t>​ </a:t>
            </a:r>
            <a:r>
              <a:rPr lang="en-US" dirty="0" err="1"/>
              <a:t>est</a:t>
            </a:r>
            <a:r>
              <a:rPr lang="en-US" dirty="0"/>
              <a:t> la taille du </a:t>
            </a:r>
            <a:r>
              <a:rPr lang="en-US" dirty="0" err="1"/>
              <a:t>groupe</a:t>
            </a:r>
            <a:r>
              <a:rPr lang="en-US" dirty="0"/>
              <a:t> k, et </a:t>
            </a:r>
            <a:r>
              <a:rPr lang="el-GR" dirty="0"/>
              <a:t>μ</a:t>
            </a:r>
            <a:r>
              <a:rPr lang="fr-FR" dirty="0"/>
              <a:t> </a:t>
            </a:r>
            <a:r>
              <a:rPr lang="en-US" dirty="0"/>
              <a:t>la </a:t>
            </a:r>
            <a:r>
              <a:rPr lang="en-US" dirty="0" err="1"/>
              <a:t>moyenne</a:t>
            </a:r>
            <a:r>
              <a:rPr lang="en-US" dirty="0"/>
              <a:t> </a:t>
            </a:r>
            <a:r>
              <a:rPr lang="en-US" dirty="0" err="1"/>
              <a:t>globale</a:t>
            </a:r>
            <a:r>
              <a:rPr lang="en-US" dirty="0"/>
              <a:t>.</a:t>
            </a:r>
            <a:br>
              <a:rPr lang="en-US" dirty="0"/>
            </a:br>
            <a:endParaRPr lang="en-US" dirty="0"/>
          </a:p>
          <a:p>
            <a:r>
              <a:rPr lang="en-US" dirty="0"/>
              <a:t>Elle </a:t>
            </a:r>
            <a:r>
              <a:rPr lang="en-US" dirty="0" err="1"/>
              <a:t>mesure</a:t>
            </a:r>
            <a:r>
              <a:rPr lang="en-US" dirty="0"/>
              <a:t> la dispersion entre les </a:t>
            </a:r>
            <a:r>
              <a:rPr lang="en-US" dirty="0" err="1"/>
              <a:t>moyennes</a:t>
            </a:r>
            <a:r>
              <a:rPr lang="en-US" dirty="0"/>
              <a:t> de </a:t>
            </a:r>
            <a:r>
              <a:rPr lang="en-US" dirty="0" err="1"/>
              <a:t>groupes</a:t>
            </a:r>
            <a:r>
              <a:rPr lang="en-US" dirty="0"/>
              <a:t>.</a:t>
            </a:r>
          </a:p>
          <a:p>
            <a:endParaRPr lang="fr-FR" dirty="0"/>
          </a:p>
        </p:txBody>
      </p:sp>
      <p:pic>
        <p:nvPicPr>
          <p:cNvPr id="5" name="Image 4">
            <a:extLst>
              <a:ext uri="{FF2B5EF4-FFF2-40B4-BE49-F238E27FC236}">
                <a16:creationId xmlns:a16="http://schemas.microsoft.com/office/drawing/2014/main" id="{6A972475-A317-E6C2-E596-1433204F810C}"/>
              </a:ext>
            </a:extLst>
          </p:cNvPr>
          <p:cNvPicPr>
            <a:picLocks noChangeAspect="1"/>
          </p:cNvPicPr>
          <p:nvPr/>
        </p:nvPicPr>
        <p:blipFill>
          <a:blip r:embed="rId2"/>
          <a:stretch>
            <a:fillRect/>
          </a:stretch>
        </p:blipFill>
        <p:spPr>
          <a:xfrm>
            <a:off x="1618816" y="1658389"/>
            <a:ext cx="6238875" cy="1828800"/>
          </a:xfrm>
          <a:prstGeom prst="rect">
            <a:avLst/>
          </a:prstGeom>
        </p:spPr>
      </p:pic>
    </p:spTree>
    <p:extLst>
      <p:ext uri="{BB962C8B-B14F-4D97-AF65-F5344CB8AC3E}">
        <p14:creationId xmlns:p14="http://schemas.microsoft.com/office/powerpoint/2010/main" val="26601916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34CDAAAC-767D-BCD8-5317-6F8C4C5D1F1A}"/>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A8F77003-67BC-D152-194F-DCA5DC680C5E}"/>
              </a:ext>
            </a:extLst>
          </p:cNvPr>
          <p:cNvSpPr txBox="1"/>
          <p:nvPr/>
        </p:nvSpPr>
        <p:spPr>
          <a:xfrm>
            <a:off x="689956" y="1180407"/>
            <a:ext cx="8151206" cy="4524315"/>
          </a:xfrm>
          <a:prstGeom prst="rect">
            <a:avLst/>
          </a:prstGeom>
          <a:noFill/>
        </p:spPr>
        <p:txBody>
          <a:bodyPr wrap="none" rtlCol="0">
            <a:spAutoFit/>
          </a:bodyPr>
          <a:lstStyle/>
          <a:p>
            <a:r>
              <a:rPr lang="en-US" b="1" dirty="0" err="1"/>
              <a:t>Fonction</a:t>
            </a:r>
            <a:r>
              <a:rPr lang="en-US" b="1" dirty="0"/>
              <a:t> </a:t>
            </a:r>
            <a:r>
              <a:rPr lang="en-US" b="1" dirty="0" err="1"/>
              <a:t>objectif</a:t>
            </a:r>
            <a:r>
              <a:rPr lang="en-US" b="1" dirty="0"/>
              <a:t> de Fisher</a:t>
            </a:r>
          </a:p>
          <a:p>
            <a:endParaRPr lang="en-US" dirty="0"/>
          </a:p>
          <a:p>
            <a:r>
              <a:rPr lang="en-US" dirty="0"/>
              <a:t>On </a:t>
            </a:r>
            <a:r>
              <a:rPr lang="en-US" dirty="0" err="1"/>
              <a:t>cherche</a:t>
            </a:r>
            <a:r>
              <a:rPr lang="en-US" dirty="0"/>
              <a:t> un </a:t>
            </a:r>
            <a:r>
              <a:rPr lang="en-US" dirty="0" err="1"/>
              <a:t>vecteur</a:t>
            </a:r>
            <a:r>
              <a:rPr lang="en-US" dirty="0"/>
              <a:t> w qui </a:t>
            </a:r>
            <a:r>
              <a:rPr lang="en-US" dirty="0" err="1"/>
              <a:t>maximise</a:t>
            </a:r>
            <a:r>
              <a:rPr lang="en-US" dirty="0"/>
              <a:t> :</a:t>
            </a:r>
          </a:p>
          <a:p>
            <a:endParaRPr lang="en-US" dirty="0"/>
          </a:p>
          <a:p>
            <a:endParaRPr lang="en-US" dirty="0"/>
          </a:p>
          <a:p>
            <a:endParaRPr lang="en-US" dirty="0"/>
          </a:p>
          <a:p>
            <a:endParaRPr lang="en-US" dirty="0"/>
          </a:p>
          <a:p>
            <a:endParaRPr lang="en-US" dirty="0"/>
          </a:p>
          <a:p>
            <a:endParaRPr lang="en-US" dirty="0"/>
          </a:p>
          <a:p>
            <a:r>
              <a:rPr lang="en-US" dirty="0"/>
              <a:t>Le </a:t>
            </a:r>
            <a:r>
              <a:rPr lang="en-US" b="1" dirty="0" err="1"/>
              <a:t>numérateur</a:t>
            </a:r>
            <a:r>
              <a:rPr lang="en-US" dirty="0"/>
              <a:t> </a:t>
            </a:r>
            <a:r>
              <a:rPr lang="en-US" dirty="0" err="1"/>
              <a:t>w</a:t>
            </a:r>
            <a:r>
              <a:rPr lang="en-US" baseline="30000" dirty="0" err="1"/>
              <a:t>T</a:t>
            </a:r>
            <a:r>
              <a:rPr lang="en-US" dirty="0" err="1"/>
              <a:t>S</a:t>
            </a:r>
            <a:r>
              <a:rPr lang="en-US" baseline="-25000" dirty="0" err="1"/>
              <a:t>B</a:t>
            </a:r>
            <a:r>
              <a:rPr lang="en-US" dirty="0" err="1"/>
              <a:t>w</a:t>
            </a:r>
            <a:r>
              <a:rPr lang="en-US" dirty="0"/>
              <a:t> </a:t>
            </a:r>
            <a:r>
              <a:rPr lang="en-US" dirty="0" err="1"/>
              <a:t>est</a:t>
            </a:r>
            <a:r>
              <a:rPr lang="en-US" dirty="0"/>
              <a:t>  la variance inter-</a:t>
            </a:r>
            <a:r>
              <a:rPr lang="en-US" dirty="0" err="1"/>
              <a:t>groupes</a:t>
            </a:r>
            <a:r>
              <a:rPr lang="en-US" dirty="0"/>
              <a:t> </a:t>
            </a:r>
            <a:r>
              <a:rPr lang="en-US" dirty="0" err="1"/>
              <a:t>projetée</a:t>
            </a:r>
            <a:r>
              <a:rPr lang="en-US" dirty="0"/>
              <a:t> sur w.</a:t>
            </a:r>
          </a:p>
          <a:p>
            <a:r>
              <a:rPr lang="en-US" dirty="0"/>
              <a:t>Le </a:t>
            </a:r>
            <a:r>
              <a:rPr lang="en-US" b="1" dirty="0" err="1"/>
              <a:t>dénominateur</a:t>
            </a:r>
            <a:r>
              <a:rPr lang="en-US" dirty="0"/>
              <a:t> </a:t>
            </a:r>
            <a:r>
              <a:rPr lang="en-US" dirty="0" err="1"/>
              <a:t>w</a:t>
            </a:r>
            <a:r>
              <a:rPr lang="en-US" baseline="30000" dirty="0" err="1"/>
              <a:t>T</a:t>
            </a:r>
            <a:r>
              <a:rPr lang="en-US" dirty="0" err="1"/>
              <a:t>S</a:t>
            </a:r>
            <a:r>
              <a:rPr lang="en-US" baseline="-25000" dirty="0" err="1"/>
              <a:t>W</a:t>
            </a:r>
            <a:r>
              <a:rPr lang="en-US" dirty="0" err="1"/>
              <a:t>w</a:t>
            </a:r>
            <a:r>
              <a:rPr lang="en-US" dirty="0"/>
              <a:t> </a:t>
            </a:r>
            <a:r>
              <a:rPr lang="en-US" dirty="0" err="1"/>
              <a:t>est</a:t>
            </a:r>
            <a:r>
              <a:rPr lang="en-US" dirty="0"/>
              <a:t> la variance intra-</a:t>
            </a:r>
            <a:r>
              <a:rPr lang="en-US" dirty="0" err="1"/>
              <a:t>groupes</a:t>
            </a:r>
            <a:r>
              <a:rPr lang="en-US" dirty="0"/>
              <a:t> </a:t>
            </a:r>
            <a:r>
              <a:rPr lang="en-US" dirty="0" err="1"/>
              <a:t>projetée</a:t>
            </a:r>
            <a:r>
              <a:rPr lang="en-US" dirty="0"/>
              <a:t> sur w.</a:t>
            </a:r>
          </a:p>
          <a:p>
            <a:endParaRPr lang="en-US" dirty="0"/>
          </a:p>
          <a:p>
            <a:endParaRPr lang="en-US" dirty="0"/>
          </a:p>
          <a:p>
            <a:r>
              <a:rPr lang="en-US" dirty="0"/>
              <a:t>J(w) </a:t>
            </a:r>
            <a:r>
              <a:rPr lang="en-US" dirty="0" err="1"/>
              <a:t>est</a:t>
            </a:r>
            <a:r>
              <a:rPr lang="en-US" dirty="0"/>
              <a:t> un rapport </a:t>
            </a:r>
            <a:r>
              <a:rPr lang="en-US" b="1" dirty="0"/>
              <a:t>signal / bruit</a:t>
            </a:r>
            <a:r>
              <a:rPr lang="en-US" dirty="0"/>
              <a:t>.</a:t>
            </a:r>
            <a:br>
              <a:rPr lang="en-US" dirty="0"/>
            </a:br>
            <a:r>
              <a:rPr lang="en-US" dirty="0"/>
              <a:t>On </a:t>
            </a:r>
            <a:r>
              <a:rPr lang="en-US" dirty="0" err="1"/>
              <a:t>maximise</a:t>
            </a:r>
            <a:r>
              <a:rPr lang="en-US" dirty="0"/>
              <a:t> la </a:t>
            </a:r>
            <a:r>
              <a:rPr lang="en-US" dirty="0" err="1"/>
              <a:t>séparation</a:t>
            </a:r>
            <a:r>
              <a:rPr lang="en-US" dirty="0"/>
              <a:t> entre les </a:t>
            </a:r>
            <a:r>
              <a:rPr lang="en-US" dirty="0" err="1"/>
              <a:t>groupes</a:t>
            </a:r>
            <a:r>
              <a:rPr lang="en-US" dirty="0"/>
              <a:t> tout </a:t>
            </a:r>
            <a:r>
              <a:rPr lang="en-US" dirty="0" err="1"/>
              <a:t>en</a:t>
            </a:r>
            <a:r>
              <a:rPr lang="en-US" dirty="0"/>
              <a:t> </a:t>
            </a:r>
            <a:r>
              <a:rPr lang="en-US" dirty="0" err="1"/>
              <a:t>minimisant</a:t>
            </a:r>
            <a:r>
              <a:rPr lang="en-US" dirty="0"/>
              <a:t> le “</a:t>
            </a:r>
            <a:r>
              <a:rPr lang="en-US" dirty="0" err="1"/>
              <a:t>flou</a:t>
            </a:r>
            <a:r>
              <a:rPr lang="en-US" dirty="0"/>
              <a:t>” interne.</a:t>
            </a:r>
          </a:p>
          <a:p>
            <a:endParaRPr lang="fr-FR" dirty="0"/>
          </a:p>
        </p:txBody>
      </p:sp>
      <p:pic>
        <p:nvPicPr>
          <p:cNvPr id="5" name="Image 4">
            <a:extLst>
              <a:ext uri="{FF2B5EF4-FFF2-40B4-BE49-F238E27FC236}">
                <a16:creationId xmlns:a16="http://schemas.microsoft.com/office/drawing/2014/main" id="{7B81603F-8CBA-82B4-7D9E-2A370E7BDC7F}"/>
              </a:ext>
            </a:extLst>
          </p:cNvPr>
          <p:cNvPicPr>
            <a:picLocks noChangeAspect="1"/>
          </p:cNvPicPr>
          <p:nvPr/>
        </p:nvPicPr>
        <p:blipFill>
          <a:blip r:embed="rId2"/>
          <a:stretch>
            <a:fillRect/>
          </a:stretch>
        </p:blipFill>
        <p:spPr>
          <a:xfrm>
            <a:off x="2483253" y="2137410"/>
            <a:ext cx="4019550" cy="1485900"/>
          </a:xfrm>
          <a:prstGeom prst="rect">
            <a:avLst/>
          </a:prstGeom>
        </p:spPr>
      </p:pic>
    </p:spTree>
    <p:extLst>
      <p:ext uri="{BB962C8B-B14F-4D97-AF65-F5344CB8AC3E}">
        <p14:creationId xmlns:p14="http://schemas.microsoft.com/office/powerpoint/2010/main" val="30159020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Traitement des données – Analyse discriminante</a:t>
            </a:r>
          </a:p>
        </p:txBody>
      </p:sp>
      <p:pic>
        <p:nvPicPr>
          <p:cNvPr id="132099" name="Picture 3"/>
          <p:cNvPicPr>
            <a:picLocks noChangeAspect="1" noChangeArrowheads="1"/>
          </p:cNvPicPr>
          <p:nvPr/>
        </p:nvPicPr>
        <p:blipFill>
          <a:blip r:embed="rId2" cstate="print"/>
          <a:srcRect/>
          <a:stretch>
            <a:fillRect/>
          </a:stretch>
        </p:blipFill>
        <p:spPr bwMode="auto">
          <a:xfrm>
            <a:off x="179515" y="1124746"/>
            <a:ext cx="5280615" cy="4333479"/>
          </a:xfrm>
          <a:prstGeom prst="rect">
            <a:avLst/>
          </a:prstGeom>
          <a:noFill/>
          <a:ln w="9525">
            <a:noFill/>
            <a:miter lim="800000"/>
            <a:headEnd/>
            <a:tailEnd/>
          </a:ln>
        </p:spPr>
      </p:pic>
      <p:pic>
        <p:nvPicPr>
          <p:cNvPr id="132098" name="Picture 2"/>
          <p:cNvPicPr>
            <a:picLocks noChangeAspect="1" noChangeArrowheads="1"/>
          </p:cNvPicPr>
          <p:nvPr/>
        </p:nvPicPr>
        <p:blipFill>
          <a:blip r:embed="rId3" cstate="print"/>
          <a:srcRect/>
          <a:stretch>
            <a:fillRect/>
          </a:stretch>
        </p:blipFill>
        <p:spPr bwMode="auto">
          <a:xfrm>
            <a:off x="4716018" y="1268763"/>
            <a:ext cx="4225779" cy="4191769"/>
          </a:xfrm>
          <a:prstGeom prst="rect">
            <a:avLst/>
          </a:prstGeom>
          <a:noFill/>
          <a:ln w="9525">
            <a:noFill/>
            <a:miter lim="800000"/>
            <a:headEnd/>
            <a:tailEnd/>
          </a:ln>
        </p:spPr>
      </p:pic>
      <p:sp>
        <p:nvSpPr>
          <p:cNvPr id="2" name="ZoneTexte 1">
            <a:extLst>
              <a:ext uri="{FF2B5EF4-FFF2-40B4-BE49-F238E27FC236}">
                <a16:creationId xmlns:a16="http://schemas.microsoft.com/office/drawing/2014/main" id="{0723F40B-EDDE-7A9D-B8F1-5326F61FAF25}"/>
              </a:ext>
            </a:extLst>
          </p:cNvPr>
          <p:cNvSpPr txBox="1"/>
          <p:nvPr/>
        </p:nvSpPr>
        <p:spPr>
          <a:xfrm>
            <a:off x="724654" y="5540433"/>
            <a:ext cx="7982728" cy="738664"/>
          </a:xfrm>
          <a:prstGeom prst="rect">
            <a:avLst/>
          </a:prstGeom>
          <a:noFill/>
        </p:spPr>
        <p:txBody>
          <a:bodyPr wrap="square" rtlCol="0">
            <a:spAutoFit/>
          </a:bodyPr>
          <a:lstStyle/>
          <a:p>
            <a:r>
              <a:rPr lang="fr-FR" sz="1400" dirty="0"/>
              <a:t>On cherche une droite (direction w) qui projette ces points sur une ligne.</a:t>
            </a:r>
          </a:p>
          <a:p>
            <a:r>
              <a:rPr lang="fr-FR" sz="1400" dirty="0"/>
              <a:t>Sur cette ligne, les deux groupes doivent être aussi séparés que possible.</a:t>
            </a:r>
          </a:p>
          <a:p>
            <a:r>
              <a:rPr lang="fr-FR" sz="1400" dirty="0"/>
              <a:t>C’est exactement ce que mesure J(w).</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C6F0985-5085-41D3-5468-6414B40CDF4F}"/>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7CA17584-FBDF-92C1-13AB-FA4E367122F9}"/>
              </a:ext>
            </a:extLst>
          </p:cNvPr>
          <p:cNvSpPr txBox="1"/>
          <p:nvPr/>
        </p:nvSpPr>
        <p:spPr>
          <a:xfrm>
            <a:off x="465512" y="748145"/>
            <a:ext cx="8369342" cy="5632311"/>
          </a:xfrm>
          <a:prstGeom prst="rect">
            <a:avLst/>
          </a:prstGeom>
          <a:noFill/>
        </p:spPr>
        <p:txBody>
          <a:bodyPr wrap="none" rtlCol="0">
            <a:spAutoFit/>
          </a:bodyPr>
          <a:lstStyle/>
          <a:p>
            <a:r>
              <a:rPr lang="fr-FR" b="1" dirty="0"/>
              <a:t>Résolution</a:t>
            </a:r>
          </a:p>
          <a:p>
            <a:endParaRPr lang="fr-FR" b="1" dirty="0"/>
          </a:p>
          <a:p>
            <a:r>
              <a:rPr lang="fr-FR" dirty="0"/>
              <a:t>Le problème se ramène à une </a:t>
            </a:r>
            <a:r>
              <a:rPr lang="fr-FR" b="1" dirty="0"/>
              <a:t>décomposition en valeurs propres</a:t>
            </a:r>
            <a:r>
              <a:rPr lang="fr-FR" dirty="0"/>
              <a:t> :</a:t>
            </a:r>
          </a:p>
          <a:p>
            <a:endParaRPr lang="fr-FR" dirty="0"/>
          </a:p>
          <a:p>
            <a:endParaRPr lang="fr-FR" dirty="0"/>
          </a:p>
          <a:p>
            <a:endParaRPr lang="fr-FR" dirty="0"/>
          </a:p>
          <a:p>
            <a:endParaRPr lang="fr-FR" dirty="0"/>
          </a:p>
          <a:p>
            <a:endParaRPr lang="fr-FR" dirty="0"/>
          </a:p>
          <a:p>
            <a:endParaRPr lang="fr-FR" dirty="0"/>
          </a:p>
          <a:p>
            <a:r>
              <a:rPr lang="fr-FR" dirty="0"/>
              <a:t>C’est une équation aux valeurs propres (c’est compliqué ici!).</a:t>
            </a:r>
          </a:p>
          <a:p>
            <a:endParaRPr lang="fr-FR" dirty="0"/>
          </a:p>
          <a:p>
            <a:r>
              <a:rPr lang="fr-FR" dirty="0"/>
              <a:t>Les vecteurs propres w donnent les </a:t>
            </a:r>
            <a:r>
              <a:rPr lang="fr-FR" b="1" dirty="0"/>
              <a:t>axes discriminants</a:t>
            </a:r>
            <a:r>
              <a:rPr lang="fr-FR" dirty="0"/>
              <a:t>.</a:t>
            </a:r>
          </a:p>
          <a:p>
            <a:r>
              <a:rPr lang="fr-FR" dirty="0"/>
              <a:t>Les valeurs propres λ indiquent l’importance de la discrimination (comme en ACP).</a:t>
            </a:r>
          </a:p>
          <a:p>
            <a:endParaRPr lang="fr-FR" dirty="0"/>
          </a:p>
          <a:p>
            <a:r>
              <a:rPr lang="fr-FR" dirty="0"/>
              <a:t>On obtient au maximum g−1 axes discriminants.</a:t>
            </a:r>
          </a:p>
          <a:p>
            <a:endParaRPr lang="fr-FR" dirty="0"/>
          </a:p>
          <a:p>
            <a:r>
              <a:rPr lang="fr-FR" dirty="0"/>
              <a:t>On les </a:t>
            </a:r>
            <a:r>
              <a:rPr lang="fr-FR" b="1" dirty="0"/>
              <a:t>ordonne</a:t>
            </a:r>
            <a:r>
              <a:rPr lang="fr-FR" dirty="0"/>
              <a:t> par importance selon leur valeur propre λ:</a:t>
            </a:r>
          </a:p>
          <a:p>
            <a:r>
              <a:rPr lang="fr-FR" dirty="0"/>
              <a:t>Axe 1 = sépare au mieux (plus grande variance inter / intra).</a:t>
            </a:r>
          </a:p>
          <a:p>
            <a:r>
              <a:rPr lang="fr-FR" dirty="0"/>
              <a:t>Axe 2 = suivant, orthogonal à Axe 1, et ainsi de suite.</a:t>
            </a:r>
          </a:p>
          <a:p>
            <a:endParaRPr lang="fr-FR" dirty="0"/>
          </a:p>
        </p:txBody>
      </p:sp>
      <p:pic>
        <p:nvPicPr>
          <p:cNvPr id="5" name="Image 4">
            <a:extLst>
              <a:ext uri="{FF2B5EF4-FFF2-40B4-BE49-F238E27FC236}">
                <a16:creationId xmlns:a16="http://schemas.microsoft.com/office/drawing/2014/main" id="{2E354C76-E706-22C5-8E4B-48EC2D40CAD0}"/>
              </a:ext>
            </a:extLst>
          </p:cNvPr>
          <p:cNvPicPr>
            <a:picLocks noChangeAspect="1"/>
          </p:cNvPicPr>
          <p:nvPr/>
        </p:nvPicPr>
        <p:blipFill>
          <a:blip r:embed="rId2"/>
          <a:stretch>
            <a:fillRect/>
          </a:stretch>
        </p:blipFill>
        <p:spPr>
          <a:xfrm>
            <a:off x="3078558" y="1979208"/>
            <a:ext cx="3143250" cy="771525"/>
          </a:xfrm>
          <a:prstGeom prst="rect">
            <a:avLst/>
          </a:prstGeom>
        </p:spPr>
      </p:pic>
    </p:spTree>
    <p:extLst>
      <p:ext uri="{BB962C8B-B14F-4D97-AF65-F5344CB8AC3E}">
        <p14:creationId xmlns:p14="http://schemas.microsoft.com/office/powerpoint/2010/main" val="16216603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cstate="print"/>
          <a:srcRect/>
          <a:stretch>
            <a:fillRect/>
          </a:stretch>
        </p:blipFill>
        <p:spPr bwMode="auto">
          <a:xfrm>
            <a:off x="251521" y="810183"/>
            <a:ext cx="1368152" cy="1538697"/>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1835696" y="764704"/>
            <a:ext cx="3816424" cy="1577081"/>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6887748" y="332656"/>
            <a:ext cx="2256251" cy="3384376"/>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395536" y="2420888"/>
            <a:ext cx="6410325" cy="3895725"/>
          </a:xfrm>
          <a:prstGeom prst="rect">
            <a:avLst/>
          </a:prstGeom>
          <a:noFill/>
          <a:ln w="9525">
            <a:noFill/>
            <a:miter lim="800000"/>
            <a:headEnd/>
            <a:tailEnd/>
          </a:ln>
        </p:spPr>
      </p:pic>
      <p:sp>
        <p:nvSpPr>
          <p:cNvPr id="11" name="ZoneTexte 10"/>
          <p:cNvSpPr txBox="1"/>
          <p:nvPr/>
        </p:nvSpPr>
        <p:spPr>
          <a:xfrm>
            <a:off x="1835696" y="6316613"/>
            <a:ext cx="4519314" cy="369332"/>
          </a:xfrm>
          <a:prstGeom prst="rect">
            <a:avLst/>
          </a:prstGeom>
          <a:noFill/>
        </p:spPr>
        <p:txBody>
          <a:bodyPr wrap="none" rtlCol="0">
            <a:spAutoFit/>
          </a:bodyPr>
          <a:lstStyle/>
          <a:p>
            <a:r>
              <a:rPr lang="fr-FR" dirty="0"/>
              <a:t>Données quantitatives: ici longueurs - largeurs</a:t>
            </a:r>
          </a:p>
        </p:txBody>
      </p:sp>
      <p:sp>
        <p:nvSpPr>
          <p:cNvPr id="2" name="Text Box 4">
            <a:extLst>
              <a:ext uri="{FF2B5EF4-FFF2-40B4-BE49-F238E27FC236}">
                <a16:creationId xmlns:a16="http://schemas.microsoft.com/office/drawing/2014/main" id="{2244872F-143E-2E0B-A3FF-1F565FCB92B5}"/>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3298E034-894D-5986-B6F5-EB3DD071283D}"/>
              </a:ext>
            </a:extLst>
          </p:cNvPr>
          <p:cNvSpPr txBox="1"/>
          <p:nvPr/>
        </p:nvSpPr>
        <p:spPr>
          <a:xfrm>
            <a:off x="361682" y="448435"/>
            <a:ext cx="4167166" cy="369332"/>
          </a:xfrm>
          <a:prstGeom prst="rect">
            <a:avLst/>
          </a:prstGeom>
          <a:noFill/>
        </p:spPr>
        <p:txBody>
          <a:bodyPr wrap="none" rtlCol="0">
            <a:spAutoFit/>
          </a:bodyPr>
          <a:lstStyle/>
          <a:p>
            <a:r>
              <a:rPr lang="fr-FR" b="1" dirty="0"/>
              <a:t>L’exemple historique des iris de Fisher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2137A36-175B-920D-392C-46A4D7E612EB}"/>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pic>
        <p:nvPicPr>
          <p:cNvPr id="6" name="Image 5">
            <a:extLst>
              <a:ext uri="{FF2B5EF4-FFF2-40B4-BE49-F238E27FC236}">
                <a16:creationId xmlns:a16="http://schemas.microsoft.com/office/drawing/2014/main" id="{E9A0D6ED-7928-B599-D73E-4C48BC7B57DC}"/>
              </a:ext>
            </a:extLst>
          </p:cNvPr>
          <p:cNvPicPr>
            <a:picLocks noChangeAspect="1"/>
          </p:cNvPicPr>
          <p:nvPr/>
        </p:nvPicPr>
        <p:blipFill>
          <a:blip r:embed="rId2"/>
          <a:stretch>
            <a:fillRect/>
          </a:stretch>
        </p:blipFill>
        <p:spPr>
          <a:xfrm>
            <a:off x="1805339" y="781159"/>
            <a:ext cx="6079283" cy="5807261"/>
          </a:xfrm>
          <a:prstGeom prst="rect">
            <a:avLst/>
          </a:prstGeom>
        </p:spPr>
      </p:pic>
      <p:sp>
        <p:nvSpPr>
          <p:cNvPr id="7" name="ZoneTexte 6">
            <a:extLst>
              <a:ext uri="{FF2B5EF4-FFF2-40B4-BE49-F238E27FC236}">
                <a16:creationId xmlns:a16="http://schemas.microsoft.com/office/drawing/2014/main" id="{61466649-E2C7-EF07-85C2-127763E5C26E}"/>
              </a:ext>
            </a:extLst>
          </p:cNvPr>
          <p:cNvSpPr txBox="1"/>
          <p:nvPr/>
        </p:nvSpPr>
        <p:spPr>
          <a:xfrm>
            <a:off x="361682" y="448435"/>
            <a:ext cx="4167166" cy="369332"/>
          </a:xfrm>
          <a:prstGeom prst="rect">
            <a:avLst/>
          </a:prstGeom>
          <a:noFill/>
        </p:spPr>
        <p:txBody>
          <a:bodyPr wrap="none" rtlCol="0">
            <a:spAutoFit/>
          </a:bodyPr>
          <a:lstStyle/>
          <a:p>
            <a:r>
              <a:rPr lang="fr-FR" b="1" dirty="0"/>
              <a:t>L’exemple historique des iris de Fisher</a:t>
            </a:r>
          </a:p>
        </p:txBody>
      </p:sp>
    </p:spTree>
    <p:extLst>
      <p:ext uri="{BB962C8B-B14F-4D97-AF65-F5344CB8AC3E}">
        <p14:creationId xmlns:p14="http://schemas.microsoft.com/office/powerpoint/2010/main" val="2451198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386E45-4A95-30D2-20D3-C3346C3BF8CD}"/>
              </a:ext>
            </a:extLst>
          </p:cNvPr>
          <p:cNvPicPr>
            <a:picLocks noChangeAspect="1"/>
          </p:cNvPicPr>
          <p:nvPr/>
        </p:nvPicPr>
        <p:blipFill>
          <a:blip r:embed="rId2"/>
          <a:stretch>
            <a:fillRect/>
          </a:stretch>
        </p:blipFill>
        <p:spPr>
          <a:xfrm>
            <a:off x="221937" y="867704"/>
            <a:ext cx="6328492" cy="5254620"/>
          </a:xfrm>
          <a:prstGeom prst="rect">
            <a:avLst/>
          </a:prstGeom>
        </p:spPr>
      </p:pic>
      <p:sp>
        <p:nvSpPr>
          <p:cNvPr id="4" name="Text Box 4">
            <a:extLst>
              <a:ext uri="{FF2B5EF4-FFF2-40B4-BE49-F238E27FC236}">
                <a16:creationId xmlns:a16="http://schemas.microsoft.com/office/drawing/2014/main" id="{51DAC0FC-5834-58F1-493E-2006EED1482E}"/>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5" name="ZoneTexte 4">
            <a:extLst>
              <a:ext uri="{FF2B5EF4-FFF2-40B4-BE49-F238E27FC236}">
                <a16:creationId xmlns:a16="http://schemas.microsoft.com/office/drawing/2014/main" id="{B1003E74-A9D4-762D-6FA8-D17DFD24C56A}"/>
              </a:ext>
            </a:extLst>
          </p:cNvPr>
          <p:cNvSpPr txBox="1"/>
          <p:nvPr/>
        </p:nvSpPr>
        <p:spPr>
          <a:xfrm>
            <a:off x="6708371" y="1388225"/>
            <a:ext cx="1917329" cy="2031325"/>
          </a:xfrm>
          <a:prstGeom prst="rect">
            <a:avLst/>
          </a:prstGeom>
          <a:noFill/>
        </p:spPr>
        <p:txBody>
          <a:bodyPr wrap="square" rtlCol="0">
            <a:spAutoFit/>
          </a:bodyPr>
          <a:lstStyle/>
          <a:p>
            <a:r>
              <a:rPr lang="fr-FR" sz="1400" dirty="0"/>
              <a:t>L’axe discriminant 1 sépare très bien </a:t>
            </a:r>
            <a:r>
              <a:rPr lang="fr-FR" sz="1400" dirty="0" err="1"/>
              <a:t>setosa</a:t>
            </a:r>
            <a:r>
              <a:rPr lang="fr-FR" sz="1400" dirty="0"/>
              <a:t> des deux autres.</a:t>
            </a:r>
          </a:p>
          <a:p>
            <a:endParaRPr lang="fr-FR" sz="1400" dirty="0"/>
          </a:p>
          <a:p>
            <a:r>
              <a:rPr lang="fr-FR" sz="1400" dirty="0"/>
              <a:t>L’axe discriminant 2 améliore la séparation entre </a:t>
            </a:r>
            <a:r>
              <a:rPr lang="fr-FR" sz="1400" dirty="0" err="1"/>
              <a:t>versicolor</a:t>
            </a:r>
            <a:r>
              <a:rPr lang="fr-FR" sz="1400" dirty="0"/>
              <a:t> et </a:t>
            </a:r>
            <a:r>
              <a:rPr lang="fr-FR" sz="1400" dirty="0" err="1"/>
              <a:t>virginica</a:t>
            </a:r>
            <a:r>
              <a:rPr lang="fr-FR" sz="1400" dirty="0"/>
              <a:t>.</a:t>
            </a:r>
          </a:p>
        </p:txBody>
      </p:sp>
    </p:spTree>
    <p:extLst>
      <p:ext uri="{BB962C8B-B14F-4D97-AF65-F5344CB8AC3E}">
        <p14:creationId xmlns:p14="http://schemas.microsoft.com/office/powerpoint/2010/main" val="15698067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B53DF389-DE99-47CA-9BF2-29E5A5A340DD}"/>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302890F8-D00F-81E3-218D-ACE874E6A8D8}"/>
              </a:ext>
            </a:extLst>
          </p:cNvPr>
          <p:cNvSpPr txBox="1"/>
          <p:nvPr/>
        </p:nvSpPr>
        <p:spPr>
          <a:xfrm>
            <a:off x="606829" y="997527"/>
            <a:ext cx="6184001" cy="369332"/>
          </a:xfrm>
          <a:prstGeom prst="rect">
            <a:avLst/>
          </a:prstGeom>
          <a:noFill/>
        </p:spPr>
        <p:txBody>
          <a:bodyPr wrap="none" rtlCol="0">
            <a:spAutoFit/>
          </a:bodyPr>
          <a:lstStyle/>
          <a:p>
            <a:r>
              <a:rPr lang="fr-FR" dirty="0"/>
              <a:t>Notez aussi que la LDA peut se voir de manière </a:t>
            </a:r>
            <a:r>
              <a:rPr lang="fr-FR" b="1" dirty="0"/>
              <a:t>probabiliste</a:t>
            </a:r>
            <a:r>
              <a:rPr lang="fr-FR" dirty="0"/>
              <a:t>.</a:t>
            </a:r>
          </a:p>
        </p:txBody>
      </p:sp>
      <p:sp>
        <p:nvSpPr>
          <p:cNvPr id="4" name="ZoneTexte 3">
            <a:extLst>
              <a:ext uri="{FF2B5EF4-FFF2-40B4-BE49-F238E27FC236}">
                <a16:creationId xmlns:a16="http://schemas.microsoft.com/office/drawing/2014/main" id="{9B1B3C99-9B04-D7D5-C392-4EF5E925773F}"/>
              </a:ext>
            </a:extLst>
          </p:cNvPr>
          <p:cNvSpPr txBox="1"/>
          <p:nvPr/>
        </p:nvSpPr>
        <p:spPr>
          <a:xfrm>
            <a:off x="556205" y="1897160"/>
            <a:ext cx="8180471" cy="4801314"/>
          </a:xfrm>
          <a:prstGeom prst="rect">
            <a:avLst/>
          </a:prstGeom>
          <a:noFill/>
        </p:spPr>
        <p:txBody>
          <a:bodyPr wrap="square" rtlCol="0">
            <a:spAutoFit/>
          </a:bodyPr>
          <a:lstStyle/>
          <a:p>
            <a:r>
              <a:rPr lang="en-US" b="1" dirty="0" err="1"/>
              <a:t>Modèle</a:t>
            </a:r>
            <a:r>
              <a:rPr lang="en-US" b="1" dirty="0"/>
              <a:t> </a:t>
            </a:r>
            <a:r>
              <a:rPr lang="en-US" b="1" dirty="0" err="1"/>
              <a:t>probabiliste</a:t>
            </a:r>
            <a:r>
              <a:rPr lang="en-US" b="1" dirty="0"/>
              <a:t> de la LDA</a:t>
            </a:r>
          </a:p>
          <a:p>
            <a:endParaRPr lang="en-US" b="1" dirty="0"/>
          </a:p>
          <a:p>
            <a:r>
              <a:rPr lang="en-US" dirty="0"/>
              <a:t>On suppose que les données x ∈ R</a:t>
            </a:r>
            <a:r>
              <a:rPr lang="en-US" baseline="30000" dirty="0"/>
              <a:t>p</a:t>
            </a:r>
            <a:r>
              <a:rPr lang="en-US" dirty="0"/>
              <a:t> </a:t>
            </a:r>
            <a:r>
              <a:rPr lang="en-US" dirty="0" err="1"/>
              <a:t>proviennent</a:t>
            </a:r>
            <a:r>
              <a:rPr lang="en-US" dirty="0"/>
              <a:t> de </a:t>
            </a:r>
            <a:r>
              <a:rPr lang="en-US" b="1" dirty="0"/>
              <a:t>distributions </a:t>
            </a:r>
            <a:r>
              <a:rPr lang="en-US" b="1" dirty="0" err="1"/>
              <a:t>gaussiennes</a:t>
            </a:r>
            <a:r>
              <a:rPr lang="en-US" b="1" dirty="0"/>
              <a:t> par </a:t>
            </a:r>
            <a:r>
              <a:rPr lang="en-US" b="1" dirty="0" err="1"/>
              <a:t>classe</a:t>
            </a:r>
            <a:r>
              <a:rPr lang="en-US" dirty="0"/>
              <a:t> :</a:t>
            </a:r>
          </a:p>
          <a:p>
            <a:endParaRPr lang="fr-FR" dirty="0"/>
          </a:p>
          <a:p>
            <a:endParaRPr lang="fr-FR" dirty="0"/>
          </a:p>
          <a:p>
            <a:endParaRPr lang="fr-FR" dirty="0"/>
          </a:p>
          <a:p>
            <a:endParaRPr lang="en-US" dirty="0"/>
          </a:p>
          <a:p>
            <a:endParaRPr lang="en-US" dirty="0"/>
          </a:p>
          <a:p>
            <a:endParaRPr lang="en-US" dirty="0"/>
          </a:p>
          <a:p>
            <a:endParaRPr lang="en-US" dirty="0"/>
          </a:p>
          <a:p>
            <a:endParaRPr lang="en-US" dirty="0"/>
          </a:p>
          <a:p>
            <a:r>
              <a:rPr lang="en-US" dirty="0" err="1"/>
              <a:t>Chaque</a:t>
            </a:r>
            <a:r>
              <a:rPr lang="en-US" dirty="0"/>
              <a:t> </a:t>
            </a:r>
            <a:r>
              <a:rPr lang="en-US" dirty="0" err="1"/>
              <a:t>classe</a:t>
            </a:r>
            <a:r>
              <a:rPr lang="en-US" dirty="0"/>
              <a:t> C</a:t>
            </a:r>
            <a:r>
              <a:rPr lang="en-US" baseline="-25000" dirty="0"/>
              <a:t>k</a:t>
            </a:r>
            <a:r>
              <a:rPr lang="en-US" dirty="0"/>
              <a:t> a </a:t>
            </a:r>
            <a:r>
              <a:rPr lang="en-US" dirty="0" err="1"/>
              <a:t>une</a:t>
            </a:r>
            <a:r>
              <a:rPr lang="en-US" dirty="0"/>
              <a:t> </a:t>
            </a:r>
            <a:r>
              <a:rPr lang="en-US" dirty="0" err="1"/>
              <a:t>moyenne</a:t>
            </a:r>
            <a:r>
              <a:rPr lang="en-US" dirty="0"/>
              <a:t> </a:t>
            </a:r>
            <a:r>
              <a:rPr lang="el-GR" dirty="0"/>
              <a:t>μ</a:t>
            </a:r>
            <a:r>
              <a:rPr lang="en-US" baseline="-25000" dirty="0"/>
              <a:t>k</a:t>
            </a:r>
            <a:r>
              <a:rPr lang="en-US" dirty="0"/>
              <a:t>​.</a:t>
            </a:r>
          </a:p>
          <a:p>
            <a:r>
              <a:rPr lang="en-US" dirty="0" err="1"/>
              <a:t>Toutes</a:t>
            </a:r>
            <a:r>
              <a:rPr lang="en-US" dirty="0"/>
              <a:t> les classes </a:t>
            </a:r>
            <a:r>
              <a:rPr lang="en-US" dirty="0" err="1"/>
              <a:t>partagent</a:t>
            </a:r>
            <a:r>
              <a:rPr lang="en-US" dirty="0"/>
              <a:t> </a:t>
            </a:r>
            <a:r>
              <a:rPr lang="en-US" b="1" dirty="0"/>
              <a:t>la </a:t>
            </a:r>
            <a:r>
              <a:rPr lang="en-US" b="1" dirty="0" err="1"/>
              <a:t>même</a:t>
            </a:r>
            <a:r>
              <a:rPr lang="en-US" b="1" dirty="0"/>
              <a:t> </a:t>
            </a:r>
            <a:r>
              <a:rPr lang="en-US" b="1" dirty="0" err="1"/>
              <a:t>matrice</a:t>
            </a:r>
            <a:r>
              <a:rPr lang="en-US" b="1" dirty="0"/>
              <a:t> de covariance</a:t>
            </a:r>
            <a:r>
              <a:rPr lang="en-US" dirty="0"/>
              <a:t> </a:t>
            </a:r>
            <a:r>
              <a:rPr lang="el-GR" dirty="0"/>
              <a:t>Σ (</a:t>
            </a:r>
            <a:r>
              <a:rPr lang="en-US" dirty="0" err="1"/>
              <a:t>c’est</a:t>
            </a:r>
            <a:r>
              <a:rPr lang="en-US" dirty="0"/>
              <a:t> </a:t>
            </a:r>
            <a:r>
              <a:rPr lang="en-US" dirty="0" err="1"/>
              <a:t>l’hypothèse</a:t>
            </a:r>
            <a:r>
              <a:rPr lang="en-US" dirty="0"/>
              <a:t> de la LDA).</a:t>
            </a:r>
          </a:p>
          <a:p>
            <a:r>
              <a:rPr lang="en-US" dirty="0"/>
              <a:t>Les </a:t>
            </a:r>
            <a:r>
              <a:rPr lang="en-US" dirty="0" err="1"/>
              <a:t>probabilités</a:t>
            </a:r>
            <a:r>
              <a:rPr lang="en-US" dirty="0"/>
              <a:t> a priori des classes </a:t>
            </a:r>
            <a:r>
              <a:rPr lang="en-US" dirty="0" err="1"/>
              <a:t>sont</a:t>
            </a:r>
            <a:r>
              <a:rPr lang="en-US" dirty="0"/>
              <a:t> </a:t>
            </a:r>
            <a:r>
              <a:rPr lang="el-GR" dirty="0"/>
              <a:t>π</a:t>
            </a:r>
            <a:r>
              <a:rPr lang="en-US" baseline="-25000" dirty="0"/>
              <a:t>k</a:t>
            </a:r>
            <a:r>
              <a:rPr lang="en-US" dirty="0"/>
              <a:t>=P(C</a:t>
            </a:r>
            <a:r>
              <a:rPr lang="en-US" baseline="-25000" dirty="0"/>
              <a:t>k</a:t>
            </a:r>
            <a:r>
              <a:rPr lang="fr-FR" dirty="0"/>
              <a:t>)</a:t>
            </a:r>
            <a:endParaRPr lang="en-US" dirty="0"/>
          </a:p>
          <a:p>
            <a:endParaRPr lang="fr-FR" dirty="0"/>
          </a:p>
        </p:txBody>
      </p:sp>
      <p:pic>
        <p:nvPicPr>
          <p:cNvPr id="6" name="Image 5">
            <a:extLst>
              <a:ext uri="{FF2B5EF4-FFF2-40B4-BE49-F238E27FC236}">
                <a16:creationId xmlns:a16="http://schemas.microsoft.com/office/drawing/2014/main" id="{FAF9DA47-5A43-1F26-EFC5-CE28FEA7B880}"/>
              </a:ext>
            </a:extLst>
          </p:cNvPr>
          <p:cNvPicPr>
            <a:picLocks noChangeAspect="1"/>
          </p:cNvPicPr>
          <p:nvPr/>
        </p:nvPicPr>
        <p:blipFill>
          <a:blip r:embed="rId2"/>
          <a:stretch>
            <a:fillRect/>
          </a:stretch>
        </p:blipFill>
        <p:spPr>
          <a:xfrm>
            <a:off x="1965152" y="3182909"/>
            <a:ext cx="5362575" cy="1123950"/>
          </a:xfrm>
          <a:prstGeom prst="rect">
            <a:avLst/>
          </a:prstGeom>
        </p:spPr>
      </p:pic>
      <p:sp>
        <p:nvSpPr>
          <p:cNvPr id="7" name="ZoneTexte 6">
            <a:extLst>
              <a:ext uri="{FF2B5EF4-FFF2-40B4-BE49-F238E27FC236}">
                <a16:creationId xmlns:a16="http://schemas.microsoft.com/office/drawing/2014/main" id="{D0C2B8A5-662E-B5DE-2D6A-08999B0C1BD4}"/>
              </a:ext>
            </a:extLst>
          </p:cNvPr>
          <p:cNvSpPr txBox="1"/>
          <p:nvPr/>
        </p:nvSpPr>
        <p:spPr>
          <a:xfrm>
            <a:off x="1671607" y="4375495"/>
            <a:ext cx="6916188" cy="461665"/>
          </a:xfrm>
          <a:prstGeom prst="rect">
            <a:avLst/>
          </a:prstGeom>
          <a:noFill/>
        </p:spPr>
        <p:txBody>
          <a:bodyPr wrap="square" rtlCol="0">
            <a:spAutoFit/>
          </a:bodyPr>
          <a:lstStyle/>
          <a:p>
            <a:r>
              <a:rPr lang="fr-FR" sz="1200" dirty="0"/>
              <a:t>La probabilité d’observer l’individu x, sachant qu’il appartient à la classe </a:t>
            </a:r>
            <a:r>
              <a:rPr lang="fr-FR" sz="1200" dirty="0" err="1"/>
              <a:t>C</a:t>
            </a:r>
            <a:r>
              <a:rPr lang="fr-FR" sz="1200" baseline="-25000" dirty="0" err="1"/>
              <a:t>k</a:t>
            </a:r>
            <a:r>
              <a:rPr lang="fr-FR" sz="1200" dirty="0"/>
              <a:t>​, suit une loi normale multivariée de moyenne </a:t>
            </a:r>
            <a:r>
              <a:rPr lang="fr-FR" sz="1200" dirty="0" err="1"/>
              <a:t>μ</a:t>
            </a:r>
            <a:r>
              <a:rPr lang="fr-FR" sz="1200" baseline="-25000" dirty="0" err="1"/>
              <a:t>k</a:t>
            </a:r>
            <a:r>
              <a:rPr lang="fr-FR" sz="1200" dirty="0"/>
              <a:t> et de matrice de covariance Σ. </a:t>
            </a:r>
          </a:p>
        </p:txBody>
      </p:sp>
      <p:cxnSp>
        <p:nvCxnSpPr>
          <p:cNvPr id="9" name="Connecteur droit avec flèche 8">
            <a:extLst>
              <a:ext uri="{FF2B5EF4-FFF2-40B4-BE49-F238E27FC236}">
                <a16:creationId xmlns:a16="http://schemas.microsoft.com/office/drawing/2014/main" id="{0AE5A0F4-959F-EC39-2DC3-BF166C361CE3}"/>
              </a:ext>
            </a:extLst>
          </p:cNvPr>
          <p:cNvCxnSpPr/>
          <p:nvPr/>
        </p:nvCxnSpPr>
        <p:spPr>
          <a:xfrm flipV="1">
            <a:off x="2651760" y="4098175"/>
            <a:ext cx="270164" cy="2773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3744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76CA9E68-6E82-9F6A-8B67-79D77A230087}"/>
              </a:ext>
            </a:extLst>
          </p:cNvPr>
          <p:cNvSpPr txBox="1">
            <a:spLocks noChangeArrowheads="1"/>
          </p:cNvSpPr>
          <p:nvPr/>
        </p:nvSpPr>
        <p:spPr bwMode="auto">
          <a:xfrm>
            <a:off x="0" y="0"/>
            <a:ext cx="9144000" cy="369332"/>
          </a:xfrm>
          <a:prstGeom prst="rect">
            <a:avLst/>
          </a:prstGeom>
          <a:solidFill>
            <a:srgbClr val="0000FF"/>
          </a:solidFill>
          <a:ln w="9525">
            <a:noFill/>
            <a:miter lim="800000"/>
            <a:headEnd/>
            <a:tailEnd/>
          </a:ln>
        </p:spPr>
        <p:txBody>
          <a:bodyPr>
            <a:spAutoFit/>
          </a:bodyPr>
          <a:lstStyle/>
          <a:p>
            <a:pPr eaLnBrk="0" hangingPunct="0"/>
            <a:r>
              <a:rPr lang="fr-FR" b="1" i="1" dirty="0">
                <a:solidFill>
                  <a:schemeClr val="bg1"/>
                </a:solidFill>
              </a:rPr>
              <a:t>Analyse discriminante</a:t>
            </a:r>
          </a:p>
        </p:txBody>
      </p:sp>
      <p:sp>
        <p:nvSpPr>
          <p:cNvPr id="3" name="ZoneTexte 2">
            <a:extLst>
              <a:ext uri="{FF2B5EF4-FFF2-40B4-BE49-F238E27FC236}">
                <a16:creationId xmlns:a16="http://schemas.microsoft.com/office/drawing/2014/main" id="{CA4F7064-2C75-D802-7E45-DC124CB0D329}"/>
              </a:ext>
            </a:extLst>
          </p:cNvPr>
          <p:cNvSpPr txBox="1"/>
          <p:nvPr/>
        </p:nvSpPr>
        <p:spPr>
          <a:xfrm>
            <a:off x="479123" y="743989"/>
            <a:ext cx="7829554" cy="5078313"/>
          </a:xfrm>
          <a:prstGeom prst="rect">
            <a:avLst/>
          </a:prstGeom>
          <a:noFill/>
        </p:spPr>
        <p:txBody>
          <a:bodyPr wrap="square" rtlCol="0">
            <a:spAutoFit/>
          </a:bodyPr>
          <a:lstStyle/>
          <a:p>
            <a:r>
              <a:rPr lang="en-US" dirty="0"/>
              <a:t>Pour classer un </a:t>
            </a:r>
            <a:r>
              <a:rPr lang="en-US" dirty="0" err="1"/>
              <a:t>individu</a:t>
            </a:r>
            <a:r>
              <a:rPr lang="en-US" dirty="0"/>
              <a:t> x, on applique le </a:t>
            </a:r>
            <a:r>
              <a:rPr lang="en-US" b="1" dirty="0" err="1"/>
              <a:t>théorème</a:t>
            </a:r>
            <a:r>
              <a:rPr lang="en-US" b="1" dirty="0"/>
              <a:t> de Bayes </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On </a:t>
            </a:r>
            <a:r>
              <a:rPr lang="en-US" dirty="0" err="1"/>
              <a:t>attribue</a:t>
            </a:r>
            <a:r>
              <a:rPr lang="en-US" dirty="0"/>
              <a:t> x à la </a:t>
            </a:r>
            <a:r>
              <a:rPr lang="en-US" dirty="0" err="1"/>
              <a:t>classe</a:t>
            </a:r>
            <a:r>
              <a:rPr lang="en-US" dirty="0"/>
              <a:t> qui </a:t>
            </a:r>
            <a:r>
              <a:rPr lang="en-US" dirty="0" err="1"/>
              <a:t>maximise</a:t>
            </a:r>
            <a:r>
              <a:rPr lang="en-US" dirty="0"/>
              <a:t> </a:t>
            </a:r>
            <a:r>
              <a:rPr lang="en-US" dirty="0" err="1"/>
              <a:t>cette</a:t>
            </a:r>
            <a:r>
              <a:rPr lang="en-US" dirty="0"/>
              <a:t> </a:t>
            </a:r>
            <a:r>
              <a:rPr lang="en-US" dirty="0" err="1"/>
              <a:t>probabilité</a:t>
            </a:r>
            <a:r>
              <a:rPr lang="en-US" dirty="0"/>
              <a:t> </a:t>
            </a:r>
            <a:r>
              <a:rPr lang="en-US" i="1" dirty="0"/>
              <a:t>a posteriori </a:t>
            </a:r>
            <a:r>
              <a:rPr lang="en-US" dirty="0" err="1"/>
              <a:t>mais</a:t>
            </a:r>
            <a:r>
              <a:rPr lang="en-US" i="1" dirty="0"/>
              <a:t> </a:t>
            </a:r>
            <a:r>
              <a:rPr lang="en-US" dirty="0"/>
              <a:t>les </a:t>
            </a:r>
            <a:r>
              <a:rPr lang="en-US" dirty="0" err="1"/>
              <a:t>calculs</a:t>
            </a:r>
            <a:r>
              <a:rPr lang="en-US" dirty="0"/>
              <a:t> </a:t>
            </a:r>
            <a:r>
              <a:rPr lang="en-US" dirty="0" err="1"/>
              <a:t>sont</a:t>
            </a:r>
            <a:r>
              <a:rPr lang="en-US" dirty="0"/>
              <a:t> </a:t>
            </a:r>
            <a:r>
              <a:rPr lang="en-US" dirty="0" err="1"/>
              <a:t>compliqués</a:t>
            </a:r>
            <a:r>
              <a:rPr lang="en-US" dirty="0"/>
              <a:t>…</a:t>
            </a:r>
          </a:p>
          <a:p>
            <a:endParaRPr lang="en-US" dirty="0"/>
          </a:p>
          <a:p>
            <a:r>
              <a:rPr lang="en-US" dirty="0"/>
              <a:t>Au final </a:t>
            </a:r>
            <a:r>
              <a:rPr lang="en-US" dirty="0" err="1"/>
              <a:t>ce</a:t>
            </a:r>
            <a:r>
              <a:rPr lang="en-US" dirty="0"/>
              <a:t> qui </a:t>
            </a:r>
            <a:r>
              <a:rPr lang="en-US" dirty="0" err="1"/>
              <a:t>compte</a:t>
            </a:r>
            <a:r>
              <a:rPr lang="en-US" dirty="0"/>
              <a:t>:</a:t>
            </a:r>
          </a:p>
          <a:p>
            <a:pPr marL="342900" indent="-342900">
              <a:buFont typeface="+mj-lt"/>
              <a:buAutoNum type="arabicPeriod"/>
            </a:pPr>
            <a:r>
              <a:rPr lang="fr-FR" dirty="0"/>
              <a:t>la proximité de l’individu avec la moyenne de la classe,</a:t>
            </a:r>
          </a:p>
          <a:p>
            <a:pPr marL="342900" indent="-342900">
              <a:buFont typeface="+mj-lt"/>
              <a:buAutoNum type="arabicPeriod"/>
            </a:pPr>
            <a:r>
              <a:rPr lang="fr-FR" dirty="0"/>
              <a:t>la forme du nuage de points (sa dispersion),</a:t>
            </a:r>
          </a:p>
          <a:p>
            <a:pPr marL="342900" indent="-342900">
              <a:buFont typeface="+mj-lt"/>
              <a:buAutoNum type="arabicPeriod"/>
            </a:pPr>
            <a:r>
              <a:rPr lang="fr-FR" dirty="0"/>
              <a:t>l’importance relative de la classe dans l’échantillon.</a:t>
            </a:r>
            <a:endParaRPr lang="en-US" dirty="0"/>
          </a:p>
          <a:p>
            <a:endParaRPr lang="fr-FR" dirty="0"/>
          </a:p>
        </p:txBody>
      </p:sp>
      <p:pic>
        <p:nvPicPr>
          <p:cNvPr id="5" name="Image 4">
            <a:extLst>
              <a:ext uri="{FF2B5EF4-FFF2-40B4-BE49-F238E27FC236}">
                <a16:creationId xmlns:a16="http://schemas.microsoft.com/office/drawing/2014/main" id="{C320662E-34DE-4DE9-19A7-D75F1CF58B44}"/>
              </a:ext>
            </a:extLst>
          </p:cNvPr>
          <p:cNvPicPr>
            <a:picLocks noChangeAspect="1"/>
          </p:cNvPicPr>
          <p:nvPr/>
        </p:nvPicPr>
        <p:blipFill>
          <a:blip r:embed="rId2"/>
          <a:stretch>
            <a:fillRect/>
          </a:stretch>
        </p:blipFill>
        <p:spPr>
          <a:xfrm>
            <a:off x="2215342" y="1375700"/>
            <a:ext cx="4572000" cy="790575"/>
          </a:xfrm>
          <a:prstGeom prst="rect">
            <a:avLst/>
          </a:prstGeom>
        </p:spPr>
      </p:pic>
      <p:sp>
        <p:nvSpPr>
          <p:cNvPr id="6" name="ZoneTexte 5">
            <a:extLst>
              <a:ext uri="{FF2B5EF4-FFF2-40B4-BE49-F238E27FC236}">
                <a16:creationId xmlns:a16="http://schemas.microsoft.com/office/drawing/2014/main" id="{026CE6E2-7B36-2EDD-C892-7FC8FD561273}"/>
              </a:ext>
            </a:extLst>
          </p:cNvPr>
          <p:cNvSpPr txBox="1"/>
          <p:nvPr/>
        </p:nvSpPr>
        <p:spPr>
          <a:xfrm>
            <a:off x="835323" y="2456095"/>
            <a:ext cx="7397504" cy="1015663"/>
          </a:xfrm>
          <a:prstGeom prst="rect">
            <a:avLst/>
          </a:prstGeom>
          <a:noFill/>
        </p:spPr>
        <p:txBody>
          <a:bodyPr wrap="square" rtlCol="0">
            <a:spAutoFit/>
          </a:bodyPr>
          <a:lstStyle/>
          <a:p>
            <a:r>
              <a:rPr lang="fr-FR" sz="1200" dirty="0"/>
              <a:t>La probabilité pour qu’un échantillon appartienne à la classe </a:t>
            </a:r>
            <a:r>
              <a:rPr lang="fr-FR" sz="1200" dirty="0" err="1"/>
              <a:t>C</a:t>
            </a:r>
            <a:r>
              <a:rPr lang="fr-FR" sz="1200" baseline="-25000" dirty="0" err="1"/>
              <a:t>k</a:t>
            </a:r>
            <a:r>
              <a:rPr lang="fr-FR" sz="1200" dirty="0"/>
              <a:t>​, une fois qu’on a observé ses variables x, est proportionnelle à deux choses : (i) la vraisemblance de voir ce point dans la classe </a:t>
            </a:r>
            <a:r>
              <a:rPr lang="fr-FR" sz="1200" dirty="0" err="1"/>
              <a:t>C</a:t>
            </a:r>
            <a:r>
              <a:rPr lang="fr-FR" sz="1200" baseline="-25000" dirty="0" err="1"/>
              <a:t>k</a:t>
            </a:r>
            <a:r>
              <a:rPr lang="fr-FR" sz="1200" dirty="0"/>
              <a:t>​ — autrement dit, est-ce que le point ressemble à ce que cette classe génère en moyenne, et (ii) le poids </a:t>
            </a:r>
            <a:r>
              <a:rPr lang="fr-FR" sz="1200" i="1" dirty="0"/>
              <a:t>a priori </a:t>
            </a:r>
            <a:r>
              <a:rPr lang="fr-FR" sz="1200" dirty="0"/>
              <a:t>de cette classe dans la population.</a:t>
            </a:r>
          </a:p>
          <a:p>
            <a:endParaRPr lang="fr-FR" sz="1200" dirty="0"/>
          </a:p>
        </p:txBody>
      </p:sp>
      <p:cxnSp>
        <p:nvCxnSpPr>
          <p:cNvPr id="8" name="Connecteur droit avec flèche 7">
            <a:extLst>
              <a:ext uri="{FF2B5EF4-FFF2-40B4-BE49-F238E27FC236}">
                <a16:creationId xmlns:a16="http://schemas.microsoft.com/office/drawing/2014/main" id="{784F5ABA-31DD-D063-8D9A-3282A2BEA0DA}"/>
              </a:ext>
            </a:extLst>
          </p:cNvPr>
          <p:cNvCxnSpPr/>
          <p:nvPr/>
        </p:nvCxnSpPr>
        <p:spPr>
          <a:xfrm flipV="1">
            <a:off x="2951018" y="2103121"/>
            <a:ext cx="349135" cy="320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15F9165D-3A5C-5BA9-98FA-556AFA387E4A}"/>
              </a:ext>
            </a:extLst>
          </p:cNvPr>
          <p:cNvCxnSpPr/>
          <p:nvPr/>
        </p:nvCxnSpPr>
        <p:spPr>
          <a:xfrm flipH="1" flipV="1">
            <a:off x="4975167" y="5448993"/>
            <a:ext cx="577735" cy="6068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B09D7BC2-8CEC-94E8-D871-A31A0370E7A6}"/>
              </a:ext>
            </a:extLst>
          </p:cNvPr>
          <p:cNvSpPr txBox="1"/>
          <p:nvPr/>
        </p:nvSpPr>
        <p:spPr>
          <a:xfrm>
            <a:off x="5665124" y="6010102"/>
            <a:ext cx="2188612" cy="369332"/>
          </a:xfrm>
          <a:prstGeom prst="rect">
            <a:avLst/>
          </a:prstGeom>
          <a:noFill/>
        </p:spPr>
        <p:txBody>
          <a:bodyPr wrap="none" rtlCol="0">
            <a:spAutoFit/>
          </a:bodyPr>
          <a:lstStyle/>
          <a:p>
            <a:r>
              <a:rPr lang="fr-FR" dirty="0"/>
              <a:t>Attention à ce point!</a:t>
            </a:r>
          </a:p>
        </p:txBody>
      </p:sp>
    </p:spTree>
    <p:extLst>
      <p:ext uri="{BB962C8B-B14F-4D97-AF65-F5344CB8AC3E}">
        <p14:creationId xmlns:p14="http://schemas.microsoft.com/office/powerpoint/2010/main" val="138207388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1795</TotalTime>
  <Words>5641</Words>
  <Application>Microsoft Office PowerPoint</Application>
  <PresentationFormat>Affichage à l'écran (4:3)</PresentationFormat>
  <Paragraphs>907</Paragraphs>
  <Slides>119</Slides>
  <Notes>3</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3</vt:i4>
      </vt:variant>
      <vt:variant>
        <vt:lpstr>Titres des diapositives</vt:lpstr>
      </vt:variant>
      <vt:variant>
        <vt:i4>119</vt:i4>
      </vt:variant>
    </vt:vector>
  </HeadingPairs>
  <TitlesOfParts>
    <vt:vector size="131" baseType="lpstr">
      <vt:lpstr>Aptos</vt:lpstr>
      <vt:lpstr>Aptos Display</vt:lpstr>
      <vt:lpstr>Arial</vt:lpstr>
      <vt:lpstr>Cambria Math</vt:lpstr>
      <vt:lpstr>inherit</vt:lpstr>
      <vt:lpstr>Lucida Console</vt:lpstr>
      <vt:lpstr>Symbol</vt:lpstr>
      <vt:lpstr>Times New Roman</vt:lpstr>
      <vt:lpstr>Thème Office</vt:lpstr>
      <vt:lpstr>Equation</vt:lpstr>
      <vt:lpstr>Document</vt:lpstr>
      <vt:lpstr>Image</vt:lpstr>
      <vt:lpstr>Statistiques multivariées et initiation au  ‘machine learning’  Fabrice Monna (fabricemonna.com &amp; Fabrice.Monna@u-bourgogne.fr) </vt:lpstr>
      <vt:lpstr>Présentation PowerPoint</vt:lpstr>
      <vt:lpstr>Présentation PowerPoint</vt:lpstr>
      <vt:lpstr>Approches supervisées et non supervisées  Introduction aux grandes familles d’algorithmes en data science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Évaluation de la performance d’un modèle de classification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k-NN  Une méthode de classification supervisée non-paramétrique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Fabrice Monna</dc:creator>
  <cp:lastModifiedBy>Fabrice Monna</cp:lastModifiedBy>
  <cp:revision>120</cp:revision>
  <dcterms:created xsi:type="dcterms:W3CDTF">2025-09-02T14:13:25Z</dcterms:created>
  <dcterms:modified xsi:type="dcterms:W3CDTF">2025-09-11T13:01:23Z</dcterms:modified>
</cp:coreProperties>
</file>