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8" r:id="rId2"/>
    <p:sldId id="256" r:id="rId3"/>
    <p:sldId id="257" r:id="rId4"/>
    <p:sldId id="258" r:id="rId5"/>
    <p:sldId id="276" r:id="rId6"/>
    <p:sldId id="259" r:id="rId7"/>
    <p:sldId id="27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92" r:id="rId24"/>
    <p:sldId id="293" r:id="rId25"/>
    <p:sldId id="321" r:id="rId26"/>
    <p:sldId id="295" r:id="rId27"/>
    <p:sldId id="322" r:id="rId28"/>
    <p:sldId id="278" r:id="rId29"/>
    <p:sldId id="279" r:id="rId30"/>
    <p:sldId id="275" r:id="rId31"/>
    <p:sldId id="280" r:id="rId32"/>
    <p:sldId id="337" r:id="rId33"/>
    <p:sldId id="338" r:id="rId34"/>
    <p:sldId id="281" r:id="rId35"/>
    <p:sldId id="283" r:id="rId36"/>
    <p:sldId id="284" r:id="rId37"/>
    <p:sldId id="285" r:id="rId38"/>
    <p:sldId id="286" r:id="rId39"/>
    <p:sldId id="287" r:id="rId40"/>
    <p:sldId id="331" r:id="rId41"/>
    <p:sldId id="288" r:id="rId42"/>
    <p:sldId id="294" r:id="rId43"/>
    <p:sldId id="296" r:id="rId44"/>
    <p:sldId id="297" r:id="rId45"/>
    <p:sldId id="298" r:id="rId46"/>
    <p:sldId id="289" r:id="rId47"/>
    <p:sldId id="290" r:id="rId48"/>
    <p:sldId id="291" r:id="rId49"/>
    <p:sldId id="340" r:id="rId50"/>
    <p:sldId id="341" r:id="rId51"/>
    <p:sldId id="339" r:id="rId52"/>
    <p:sldId id="299" r:id="rId53"/>
    <p:sldId id="300" r:id="rId54"/>
    <p:sldId id="301" r:id="rId55"/>
    <p:sldId id="330" r:id="rId56"/>
    <p:sldId id="304" r:id="rId57"/>
    <p:sldId id="305" r:id="rId58"/>
    <p:sldId id="306" r:id="rId59"/>
    <p:sldId id="307" r:id="rId60"/>
    <p:sldId id="308" r:id="rId61"/>
    <p:sldId id="309" r:id="rId62"/>
    <p:sldId id="334" r:id="rId63"/>
    <p:sldId id="332" r:id="rId64"/>
    <p:sldId id="302" r:id="rId65"/>
    <p:sldId id="303" r:id="rId66"/>
    <p:sldId id="335" r:id="rId67"/>
    <p:sldId id="336" r:id="rId68"/>
    <p:sldId id="310" r:id="rId69"/>
    <p:sldId id="311" r:id="rId70"/>
    <p:sldId id="312" r:id="rId71"/>
    <p:sldId id="343" r:id="rId72"/>
    <p:sldId id="333" r:id="rId73"/>
    <p:sldId id="313" r:id="rId74"/>
    <p:sldId id="319" r:id="rId75"/>
    <p:sldId id="317" r:id="rId76"/>
    <p:sldId id="314" r:id="rId77"/>
    <p:sldId id="315" r:id="rId78"/>
    <p:sldId id="316" r:id="rId79"/>
    <p:sldId id="344" r:id="rId80"/>
    <p:sldId id="345" r:id="rId81"/>
    <p:sldId id="346" r:id="rId82"/>
    <p:sldId id="318" r:id="rId83"/>
    <p:sldId id="320" r:id="rId84"/>
    <p:sldId id="349" r:id="rId85"/>
    <p:sldId id="348" r:id="rId86"/>
    <p:sldId id="347" r:id="rId87"/>
    <p:sldId id="350" r:id="rId88"/>
    <p:sldId id="351" r:id="rId89"/>
    <p:sldId id="323" r:id="rId90"/>
    <p:sldId id="325" r:id="rId91"/>
    <p:sldId id="324" r:id="rId92"/>
    <p:sldId id="326" r:id="rId93"/>
    <p:sldId id="327" r:id="rId94"/>
    <p:sldId id="342" r:id="rId95"/>
    <p:sldId id="352" r:id="rId96"/>
    <p:sldId id="354" r:id="rId97"/>
    <p:sldId id="355" r:id="rId98"/>
    <p:sldId id="329" r:id="rId99"/>
  </p:sldIdLst>
  <p:sldSz cx="12192000" cy="6858000"/>
  <p:notesSz cx="6858000" cy="9144000"/>
  <p:embeddedFontLst>
    <p:embeddedFont>
      <p:font typeface="Consolas" panose="020B0609020204030204" pitchFamily="49" charset="0"/>
      <p:regular r:id="rId100"/>
      <p:bold r:id="rId101"/>
      <p:italic r:id="rId102"/>
      <p:boldItalic r:id="rId103"/>
    </p:embeddedFont>
    <p:embeddedFont>
      <p:font typeface="Segoe UI" panose="020B0502040204020203" pitchFamily="34" charset="0"/>
      <p:regular r:id="rId104"/>
      <p:bold r:id="rId105"/>
      <p:italic r:id="rId106"/>
      <p:boldItalic r:id="rId10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font" Target="fonts/font8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4.fntdata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AE17D-297B-AA7D-C4E3-4DB38B553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86B458-E034-BBC6-E1A0-7B2719DA1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7CA780-2A86-75CD-8AEC-A66FA31B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831FC9-4676-F571-BB82-B1B45610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BF94DE-122B-5A06-41F6-F5FF5F43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57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A41A6-D936-71F8-5908-C79C6BB97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409C12-970C-0241-7FAE-09E4C036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B5AA30-0A61-44DA-BDDF-2A201E26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5CFA3D-C924-309E-3C3C-235F316B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5DBF98-324D-E8EC-6862-81BF3BD1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03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41C77DE-29E0-B518-35A5-1ADF9EC0B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FE4B560-05AA-C1EC-6563-D7B2F1A49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1C36B0-E636-06CE-DBAE-B9815F4D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647FB5-C1F8-2801-92AC-2A42D6428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6F7CDF-3DD5-4852-370F-00A0106D5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31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13E4CC-280F-B8B8-1B1F-811DA1F1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F2EBB3-76FC-9326-5A60-73FC1505B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5DA31E-AD21-D5E6-DDB6-E0F2894A1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C09041-EF24-0B54-EF6B-128070B8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AC5182-0FE0-4126-A961-75CA6656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81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E05DD-A138-74AB-A467-645BFDD2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F87AA4-CB76-BADD-5C25-29000D7F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BBB75D-9A09-68F1-F8DE-A24778E8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4E2AD6-5720-85DC-F185-19FFF547C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243110-E0A5-E989-7D11-CAE8ED6B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23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1CB490-76B5-9A68-1482-3369BA9D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ACDB97-649F-0C8B-43EA-BF7F89927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044E5C-E0FB-AAAF-8EC3-45244F9E8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263A7F-8E7C-0259-9850-C1E2ADED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CA8580-7570-6288-54F7-A0C94743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13ABD9-687A-7C64-D614-626B5B0D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10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A15CD-488A-5C6A-BC54-858034A1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FC7A26-138C-A991-5C16-F55CB2CC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EA3DFF-C99D-FE21-751F-BB9EDAC74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E272D58-B6BF-C800-9271-DD157CD85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870C19-66F4-C0EE-E311-693D2D8D2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F7A6E90-A406-6893-3D28-6AA06AAB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6C15A6-CEF3-7A62-AE04-ACB093A5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78B2E68-6F26-6CF6-E0A4-A9F5311D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780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51BE54-4818-D5E2-B3DF-10B7CBB6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86D51F-CF4E-3D57-D2DB-E85BA41C8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A5ECD3-2883-EA20-C02B-EF74ED5C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E93A7F-6CB8-ED09-E07C-DD7B199A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32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196CB0-9427-7A60-30DB-DC42CF7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E195EF-3025-8698-D84A-4D544987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0F4505-D198-9B11-0CF9-B9FFD5572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60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0C5821-FDDB-9D11-0032-83DB5BCB2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F256D-00D3-8002-AF3F-1072DEA9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85CB9A-D0E8-4F15-5C46-97013400C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E7A244-DCEA-CEBF-0B19-D17CA0685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F958CF-D5E1-B52C-C2B9-03EFB0EE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AA3BD1-A734-5E63-1F96-9383D3B7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05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EF141E-F49B-93EE-0C2E-6622F22F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B83FFF-0C62-9600-8A9B-2AE592C38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76BCCD-1B88-1F6F-3BF0-A5152D14E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9F27FB-0F03-F355-37D6-9BF5CD0D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042C86-22CF-7378-E03E-5A19DDFF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01EFC8-AB9D-70D6-F20A-77A6FB076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86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A00E7CD-F5E1-FF96-A30A-7D480EF2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3B6120-F086-F21B-D07B-78DDE0BB0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2B6120-79B4-B6E7-4C6B-D1FC26E17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57F3E9-0847-4F75-8C57-FA8C52749D39}" type="datetimeFigureOut">
              <a:rPr lang="fr-FR" smtClean="0"/>
              <a:t>22/01/2026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861047-D32D-5238-7972-E3E301DC3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E70011-564C-8B12-3D69-6738BFFC5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DDA430-EA88-400B-B1E5-6B7E2FA527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95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gotronic.fr/art-capteur-de-pression-grove-101020513-28520.htm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escription de cette image, également commentée ci-après">
            <a:extLst>
              <a:ext uri="{FF2B5EF4-FFF2-40B4-BE49-F238E27FC236}">
                <a16:creationId xmlns:a16="http://schemas.microsoft.com/office/drawing/2014/main" id="{43940172-A17E-FE1B-6608-97FEA0966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0" r="9089" b="12607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44B2085-D8FE-0522-9EC7-4867CC40CE57}"/>
              </a:ext>
            </a:extLst>
          </p:cNvPr>
          <p:cNvSpPr txBox="1"/>
          <p:nvPr/>
        </p:nvSpPr>
        <p:spPr>
          <a:xfrm>
            <a:off x="477981" y="1122363"/>
            <a:ext cx="458707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Acquisition de données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environnementales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par </a:t>
            </a:r>
            <a:r>
              <a:rPr lang="en-US" sz="4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capteurs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low cost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794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algèbre&#10;&#10;Le contenu généré par l’IA peut être incorrect.">
            <a:extLst>
              <a:ext uri="{FF2B5EF4-FFF2-40B4-BE49-F238E27FC236}">
                <a16:creationId xmlns:a16="http://schemas.microsoft.com/office/drawing/2014/main" id="{A03C939D-B3B2-AE8D-4C11-A7B71D812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536" y="609599"/>
            <a:ext cx="9166957" cy="2033766"/>
          </a:xfrm>
          <a:prstGeom prst="rect">
            <a:avLst/>
          </a:prstGeom>
        </p:spPr>
      </p:pic>
      <p:pic>
        <p:nvPicPr>
          <p:cNvPr id="5" name="Image 4" descr="Une image contenant texte, Police, capture d’écran, algèbre&#10;&#10;Le contenu généré par l’IA peut être incorrect.">
            <a:extLst>
              <a:ext uri="{FF2B5EF4-FFF2-40B4-BE49-F238E27FC236}">
                <a16:creationId xmlns:a16="http://schemas.microsoft.com/office/drawing/2014/main" id="{9EC7022A-E0C9-384A-2329-A77E4C899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83" y="2768414"/>
            <a:ext cx="9280710" cy="19235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17E11B-AEB3-613A-F941-78447CCAAC65}"/>
              </a:ext>
            </a:extLst>
          </p:cNvPr>
          <p:cNvSpPr/>
          <p:nvPr/>
        </p:nvSpPr>
        <p:spPr>
          <a:xfrm>
            <a:off x="1909482" y="2962835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84E1C-554A-8D0C-116C-71E4D6DA2970}"/>
              </a:ext>
            </a:extLst>
          </p:cNvPr>
          <p:cNvSpPr/>
          <p:nvPr/>
        </p:nvSpPr>
        <p:spPr>
          <a:xfrm>
            <a:off x="2302951" y="571541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467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iciel, conception&#10;&#10;Le contenu généré par l’IA peut être incorrect.">
            <a:extLst>
              <a:ext uri="{FF2B5EF4-FFF2-40B4-BE49-F238E27FC236}">
                <a16:creationId xmlns:a16="http://schemas.microsoft.com/office/drawing/2014/main" id="{4DFF979D-8BCB-19C8-6698-DEDEC8079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87" y="318407"/>
            <a:ext cx="8604949" cy="6389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781923-6450-C3EC-2C86-CBD169CD44DD}"/>
              </a:ext>
            </a:extLst>
          </p:cNvPr>
          <p:cNvSpPr/>
          <p:nvPr/>
        </p:nvSpPr>
        <p:spPr>
          <a:xfrm>
            <a:off x="1818042" y="314862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3857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affichage, logiciel&#10;&#10;Le contenu généré par l’IA peut être incorrect.">
            <a:extLst>
              <a:ext uri="{FF2B5EF4-FFF2-40B4-BE49-F238E27FC236}">
                <a16:creationId xmlns:a16="http://schemas.microsoft.com/office/drawing/2014/main" id="{01F041EE-2E51-0E16-B38D-5166E9C7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306" y="603929"/>
            <a:ext cx="10289038" cy="577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6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Parallèle&#10;&#10;Le contenu généré par l’IA peut être incorrect.">
            <a:extLst>
              <a:ext uri="{FF2B5EF4-FFF2-40B4-BE49-F238E27FC236}">
                <a16:creationId xmlns:a16="http://schemas.microsoft.com/office/drawing/2014/main" id="{352AD650-80D6-1736-FC39-1445A743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87" y="417451"/>
            <a:ext cx="7643236" cy="6279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1DC61-F70B-54EA-3A99-375A50A2AFDA}"/>
              </a:ext>
            </a:extLst>
          </p:cNvPr>
          <p:cNvSpPr/>
          <p:nvPr/>
        </p:nvSpPr>
        <p:spPr>
          <a:xfrm>
            <a:off x="2581835" y="417451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5319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999C0116-E3C1-6349-8A82-644DF563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1" y="600887"/>
            <a:ext cx="7351059" cy="18050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22421-A01B-1D13-B6D8-71568FF1EC49}"/>
              </a:ext>
            </a:extLst>
          </p:cNvPr>
          <p:cNvSpPr/>
          <p:nvPr/>
        </p:nvSpPr>
        <p:spPr>
          <a:xfrm>
            <a:off x="2124635" y="2371757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50D7DC1-6D10-3484-9C7C-25678A637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71" y="2492046"/>
            <a:ext cx="7355433" cy="4191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918761-0305-C96C-F862-10DB00C2BEDF}"/>
              </a:ext>
            </a:extLst>
          </p:cNvPr>
          <p:cNvSpPr/>
          <p:nvPr/>
        </p:nvSpPr>
        <p:spPr>
          <a:xfrm>
            <a:off x="1636058" y="514759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D54CC-9BBF-0E57-6D5B-38FF3FD74ABE}"/>
              </a:ext>
            </a:extLst>
          </p:cNvPr>
          <p:cNvSpPr/>
          <p:nvPr/>
        </p:nvSpPr>
        <p:spPr>
          <a:xfrm>
            <a:off x="1860176" y="2492046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8099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3D3A596-1043-FA64-D250-3EDDF0CA8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76" y="893681"/>
            <a:ext cx="9646024" cy="2735090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A26E69D-718E-7BEE-C620-27F3520A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777" y="3800727"/>
            <a:ext cx="9309847" cy="2208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DDECB7-664C-B412-7052-3CAB8612AC00}"/>
              </a:ext>
            </a:extLst>
          </p:cNvPr>
          <p:cNvSpPr/>
          <p:nvPr/>
        </p:nvSpPr>
        <p:spPr>
          <a:xfrm>
            <a:off x="2447363" y="3800727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7545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E02A745F-D186-80EC-01E3-53F5FFCD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81" y="457652"/>
            <a:ext cx="9809861" cy="61941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C261AF-EDF5-6B9B-EEA5-BB40FC181CBF}"/>
              </a:ext>
            </a:extLst>
          </p:cNvPr>
          <p:cNvSpPr/>
          <p:nvPr/>
        </p:nvSpPr>
        <p:spPr>
          <a:xfrm>
            <a:off x="2133598" y="457652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DF2FC6-9850-8C01-A0FE-209A8EE1D0A3}"/>
              </a:ext>
            </a:extLst>
          </p:cNvPr>
          <p:cNvSpPr/>
          <p:nvPr/>
        </p:nvSpPr>
        <p:spPr>
          <a:xfrm>
            <a:off x="2133598" y="3012141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804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1D10960-1629-34DD-01B0-6EFA5321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18" y="465002"/>
            <a:ext cx="10421471" cy="34272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49235C-48C3-1C79-59C2-7BA2E801C280}"/>
              </a:ext>
            </a:extLst>
          </p:cNvPr>
          <p:cNvSpPr/>
          <p:nvPr/>
        </p:nvSpPr>
        <p:spPr>
          <a:xfrm>
            <a:off x="1936374" y="515923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2150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0F942200-5004-A784-9B4C-1927C8A3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17" y="904760"/>
            <a:ext cx="8313965" cy="5048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BF9AC1-4195-F66F-B48A-9A464181C235}"/>
              </a:ext>
            </a:extLst>
          </p:cNvPr>
          <p:cNvSpPr/>
          <p:nvPr/>
        </p:nvSpPr>
        <p:spPr>
          <a:xfrm>
            <a:off x="2465292" y="904760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9542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0EDC935-FDC6-067A-758F-1F9D6A0C13EE}"/>
              </a:ext>
            </a:extLst>
          </p:cNvPr>
          <p:cNvSpPr txBox="1"/>
          <p:nvPr/>
        </p:nvSpPr>
        <p:spPr>
          <a:xfrm>
            <a:off x="1089212" y="667871"/>
            <a:ext cx="273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Quelques fonctions utiles</a:t>
            </a:r>
          </a:p>
        </p:txBody>
      </p:sp>
      <p:pic>
        <p:nvPicPr>
          <p:cNvPr id="4" name="Image 3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88E3CBF-A6FC-F600-A18C-A113EFBCC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12" y="1175479"/>
            <a:ext cx="9260541" cy="22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3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Appareils électroniques, capture d’écran, Matériel d’ordinateur&#10;&#10;Le contenu généré par l’IA peut être incorrect.">
            <a:extLst>
              <a:ext uri="{FF2B5EF4-FFF2-40B4-BE49-F238E27FC236}">
                <a16:creationId xmlns:a16="http://schemas.microsoft.com/office/drawing/2014/main" id="{EC52DCBE-D129-7BF6-2588-7529C070A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75" y="0"/>
            <a:ext cx="8976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3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0B0EDFE-3E99-4D9A-6894-A15D34AC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05" y="318553"/>
            <a:ext cx="10107424" cy="62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7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06BAD6A-BFD9-21D5-72FD-710D5CF7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40" y="271835"/>
            <a:ext cx="8870577" cy="3456485"/>
          </a:xfrm>
          <a:prstGeom prst="rect">
            <a:avLst/>
          </a:prstGeom>
        </p:spPr>
      </p:pic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BADBC78C-41D2-7AA1-9222-B8F6B636D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025" y="3798967"/>
            <a:ext cx="8637494" cy="265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92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A156210-E4C2-20A1-6165-FC3F4E34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628004"/>
            <a:ext cx="10255624" cy="214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90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6D2023-1C4D-0026-AFCA-51C4756BBD6C}"/>
              </a:ext>
            </a:extLst>
          </p:cNvPr>
          <p:cNvSpPr txBox="1"/>
          <p:nvPr/>
        </p:nvSpPr>
        <p:spPr>
          <a:xfrm>
            <a:off x="605119" y="582706"/>
            <a:ext cx="103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Encore quelques mots sur la transmission de données…</a:t>
            </a:r>
          </a:p>
        </p:txBody>
      </p:sp>
    </p:spTree>
    <p:extLst>
      <p:ext uri="{BB962C8B-B14F-4D97-AF65-F5344CB8AC3E}">
        <p14:creationId xmlns:p14="http://schemas.microsoft.com/office/powerpoint/2010/main" val="83077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80E164B-C78C-704E-BD1C-86969EA36874}"/>
              </a:ext>
            </a:extLst>
          </p:cNvPr>
          <p:cNvSpPr txBox="1"/>
          <p:nvPr/>
        </p:nvSpPr>
        <p:spPr>
          <a:xfrm>
            <a:off x="702426" y="1443841"/>
            <a:ext cx="10486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bus I2C sur Arduino est un protocole de communication série qui permet de connecter plusieurs capteurs et périphériques en utilisant seulement deux fils.</a:t>
            </a:r>
            <a:br>
              <a:rPr lang="fr-FR" dirty="0"/>
            </a:br>
            <a:br>
              <a:rPr lang="fr-FR" dirty="0"/>
            </a:br>
            <a:r>
              <a:rPr lang="fr-FR" b="1" dirty="0"/>
              <a:t>Principes Fondamentaux du Bus I2C</a:t>
            </a:r>
            <a:br>
              <a:rPr lang="fr-FR" dirty="0"/>
            </a:br>
            <a:br>
              <a:rPr lang="fr-FR" dirty="0"/>
            </a:br>
            <a:r>
              <a:rPr lang="fr-FR" dirty="0"/>
              <a:t>· Deux fils : SDA (données) et SCL (horloge).</a:t>
            </a:r>
          </a:p>
          <a:p>
            <a:br>
              <a:rPr lang="fr-FR" dirty="0"/>
            </a:br>
            <a:r>
              <a:rPr lang="fr-FR" dirty="0"/>
              <a:t>· Topologie bus : Tous les périphériques se connectent en parallèle à ces deux lignes,</a:t>
            </a:r>
          </a:p>
          <a:p>
            <a:br>
              <a:rPr lang="fr-FR" dirty="0"/>
            </a:br>
            <a:r>
              <a:rPr lang="fr-FR" dirty="0"/>
              <a:t>· Adressage : Chaque composant possède une adresse unique (généralement entre 0x08 et 0x77 en hexadécimal).</a:t>
            </a:r>
          </a:p>
          <a:p>
            <a:br>
              <a:rPr lang="fr-FR" dirty="0"/>
            </a:br>
            <a:r>
              <a:rPr lang="fr-FR" dirty="0"/>
              <a:t>· Communication maître/esclave : L'Arduino (le maître) initie et contrôle la communication. Les capteurs (les esclaves) répondent sur demande.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C5634E-A5CC-420C-41A4-F3F3B52F607F}"/>
              </a:ext>
            </a:extLst>
          </p:cNvPr>
          <p:cNvSpPr txBox="1"/>
          <p:nvPr/>
        </p:nvSpPr>
        <p:spPr>
          <a:xfrm>
            <a:off x="702426" y="797510"/>
            <a:ext cx="457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Protocole I2C (</a:t>
            </a:r>
            <a:r>
              <a:rPr lang="en-US" b="1" dirty="0"/>
              <a:t>Inter-Integrated Circuit</a:t>
            </a:r>
            <a:r>
              <a:rPr lang="fr-F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1900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I2C Message">
            <a:extLst>
              <a:ext uri="{FF2B5EF4-FFF2-40B4-BE49-F238E27FC236}">
                <a16:creationId xmlns:a16="http://schemas.microsoft.com/office/drawing/2014/main" id="{2B5E9B75-FB00-18D2-6903-0A1E7C955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1" y="1536296"/>
            <a:ext cx="61912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F4C2D7-2798-B7B9-0BAF-5561AC0E2281}"/>
              </a:ext>
            </a:extLst>
          </p:cNvPr>
          <p:cNvSpPr txBox="1"/>
          <p:nvPr/>
        </p:nvSpPr>
        <p:spPr>
          <a:xfrm>
            <a:off x="7219603" y="344978"/>
            <a:ext cx="402316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contrôleur envoie des instructions via le bus I²C sur la ligne de données (SDA), et ces instructions sont précédées de l’adresse, afin que seul le périphérique concerné écoute.</a:t>
            </a:r>
          </a:p>
          <a:p>
            <a:br>
              <a:rPr lang="fr-FR" dirty="0"/>
            </a:br>
            <a:r>
              <a:rPr lang="fr-FR" dirty="0"/>
              <a:t>Ensuite, un bit indique si le contrôleur veut lire ou écrire.</a:t>
            </a:r>
          </a:p>
          <a:p>
            <a:br>
              <a:rPr lang="fr-FR" dirty="0"/>
            </a:br>
            <a:r>
              <a:rPr lang="fr-FR" dirty="0"/>
              <a:t>Chaque message doit être confirmé (</a:t>
            </a:r>
            <a:r>
              <a:rPr lang="fr-FR" dirty="0" err="1"/>
              <a:t>acknowledged</a:t>
            </a:r>
            <a:r>
              <a:rPr lang="fr-FR" dirty="0"/>
              <a:t>) afin d’éviter des résultats inattendus : lorsque le récepteur a bien reçu l’information précédente, il le signale au contrôleur pour qu’il puisse passer au groupe de bits suivant.</a:t>
            </a:r>
          </a:p>
          <a:p>
            <a:endParaRPr lang="fr-FR" dirty="0"/>
          </a:p>
          <a:p>
            <a:r>
              <a:rPr lang="fr-FR" dirty="0"/>
              <a:t>8 bits de données</a:t>
            </a:r>
            <a:br>
              <a:rPr lang="fr-FR" dirty="0"/>
            </a:br>
            <a:r>
              <a:rPr lang="fr-FR" dirty="0"/>
              <a:t>puis un bit d’acquittement</a:t>
            </a:r>
            <a:br>
              <a:rPr lang="fr-FR" dirty="0"/>
            </a:br>
            <a:r>
              <a:rPr lang="fr-FR" dirty="0"/>
              <a:t>8 bits de données</a:t>
            </a:r>
            <a:br>
              <a:rPr lang="fr-FR" dirty="0"/>
            </a:br>
            <a:r>
              <a:rPr lang="fr-FR" dirty="0"/>
              <a:t>puis un autre bit d’acquittement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1546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8F4E942-090D-F4FB-9F9F-3128AEBB81F2}"/>
              </a:ext>
            </a:extLst>
          </p:cNvPr>
          <p:cNvSpPr txBox="1"/>
          <p:nvPr/>
        </p:nvSpPr>
        <p:spPr>
          <a:xfrm>
            <a:off x="606829" y="1479665"/>
            <a:ext cx="108480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L'UART sur Arduino est un protocole de communication série asynchrone simple, fonctionnant point-à-point. Voici son fonctionnement essentiel :</a:t>
            </a:r>
            <a:br>
              <a:rPr lang="fr-FR" dirty="0"/>
            </a:br>
            <a:br>
              <a:rPr lang="fr-FR" dirty="0"/>
            </a:br>
            <a:r>
              <a:rPr lang="fr-FR" b="1" dirty="0"/>
              <a:t>Principes Clés de l'UART</a:t>
            </a:r>
            <a:br>
              <a:rPr lang="fr-FR" dirty="0"/>
            </a:br>
            <a:br>
              <a:rPr lang="fr-FR" dirty="0"/>
            </a:br>
            <a:r>
              <a:rPr lang="fr-FR" dirty="0"/>
              <a:t>· Asynchrone : Pas de signal d'horloge partagé. Les périphériques doivent être préalablement configurés sur la même vitesse (le baud rate).</a:t>
            </a:r>
          </a:p>
          <a:p>
            <a:br>
              <a:rPr lang="fr-FR" dirty="0"/>
            </a:br>
            <a:r>
              <a:rPr lang="fr-FR" dirty="0"/>
              <a:t>· Point-à-point : Relie exactement deux périphériques.</a:t>
            </a:r>
          </a:p>
          <a:p>
            <a:br>
              <a:rPr lang="fr-FR" dirty="0"/>
            </a:br>
            <a:r>
              <a:rPr lang="fr-FR" dirty="0"/>
              <a:t>· Fils simples : Communication bidirectionnelle avec deux fils principaux :</a:t>
            </a:r>
            <a:br>
              <a:rPr lang="fr-FR" dirty="0"/>
            </a:br>
            <a:r>
              <a:rPr lang="fr-FR" dirty="0"/>
              <a:t>  · TX (Transmit) → RX (</a:t>
            </a:r>
            <a:r>
              <a:rPr lang="fr-FR" dirty="0" err="1"/>
              <a:t>Receive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>  · RX (</a:t>
            </a:r>
            <a:r>
              <a:rPr lang="fr-FR" dirty="0" err="1"/>
              <a:t>Receive</a:t>
            </a:r>
            <a:r>
              <a:rPr lang="fr-FR" dirty="0"/>
              <a:t>) ← TX (Transmit)</a:t>
            </a:r>
          </a:p>
          <a:p>
            <a:br>
              <a:rPr lang="fr-FR" dirty="0"/>
            </a:br>
            <a:r>
              <a:rPr lang="fr-FR" dirty="0"/>
              <a:t>· Niveau logique : Utilise le niveau TTL (0V pour logique 0, 3.3V ou 5V pour logique 1).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BAE7F4-7A14-6D54-95D1-4B97807EC60B}"/>
              </a:ext>
            </a:extLst>
          </p:cNvPr>
          <p:cNvSpPr txBox="1"/>
          <p:nvPr/>
        </p:nvSpPr>
        <p:spPr>
          <a:xfrm>
            <a:off x="606829" y="701913"/>
            <a:ext cx="651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Protocole UART (</a:t>
            </a:r>
            <a:r>
              <a:rPr lang="en-US" b="1" dirty="0"/>
              <a:t>U</a:t>
            </a:r>
            <a:r>
              <a:rPr lang="en-US" dirty="0"/>
              <a:t>niversal </a:t>
            </a:r>
            <a:r>
              <a:rPr lang="en-US" b="1" dirty="0"/>
              <a:t>A</a:t>
            </a:r>
            <a:r>
              <a:rPr lang="en-US" dirty="0"/>
              <a:t>synchronous </a:t>
            </a:r>
            <a:r>
              <a:rPr lang="en-US" b="1" dirty="0"/>
              <a:t>R</a:t>
            </a:r>
            <a:r>
              <a:rPr lang="en-US" dirty="0"/>
              <a:t>eceiver </a:t>
            </a:r>
            <a:r>
              <a:rPr lang="en-US" b="1" dirty="0"/>
              <a:t>T</a:t>
            </a:r>
            <a:r>
              <a:rPr lang="en-US" dirty="0"/>
              <a:t>ransmitter)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80485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FABF87-DD58-C05A-22B9-112724922602}"/>
              </a:ext>
            </a:extLst>
          </p:cNvPr>
          <p:cNvSpPr txBox="1"/>
          <p:nvPr/>
        </p:nvSpPr>
        <p:spPr>
          <a:xfrm>
            <a:off x="1088967" y="972589"/>
            <a:ext cx="96423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Sur Arduino </a:t>
            </a:r>
            <a:r>
              <a:rPr lang="fr-FR" b="1" dirty="0" err="1"/>
              <a:t>Uno</a:t>
            </a:r>
            <a:endParaRPr lang="fr-FR" b="1" dirty="0"/>
          </a:p>
          <a:p>
            <a:endParaRPr lang="fr-FR" b="1" dirty="0"/>
          </a:p>
          <a:p>
            <a:r>
              <a:rPr lang="fr-FR" dirty="0"/>
              <a:t>UART matériel :</a:t>
            </a:r>
          </a:p>
          <a:p>
            <a:endParaRPr lang="fr-FR" dirty="0"/>
          </a:p>
          <a:p>
            <a:pPr lvl="1"/>
            <a:r>
              <a:rPr lang="fr-FR" b="1" dirty="0"/>
              <a:t>TX = pin 1</a:t>
            </a:r>
            <a:endParaRPr lang="fr-FR" dirty="0"/>
          </a:p>
          <a:p>
            <a:pPr lvl="1"/>
            <a:r>
              <a:rPr lang="fr-FR" b="1" dirty="0"/>
              <a:t>RX = pin 0</a:t>
            </a:r>
          </a:p>
          <a:p>
            <a:pPr lvl="1"/>
            <a:endParaRPr lang="fr-FR" dirty="0"/>
          </a:p>
          <a:p>
            <a:r>
              <a:rPr lang="fr-FR" dirty="0"/>
              <a:t>C’est aussi la ligne USB → série, donc attention aux conflits quand on branche un capteur UART.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4348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5640788-8255-316A-C1E2-0FE764FA9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418" y="0"/>
            <a:ext cx="8458388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C2571D5-F21B-6E17-A7E3-FC56933294C1}"/>
              </a:ext>
            </a:extLst>
          </p:cNvPr>
          <p:cNvSpPr txBox="1"/>
          <p:nvPr/>
        </p:nvSpPr>
        <p:spPr>
          <a:xfrm>
            <a:off x="748553" y="430305"/>
            <a:ext cx="131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pratique</a:t>
            </a:r>
          </a:p>
        </p:txBody>
      </p:sp>
    </p:spTree>
    <p:extLst>
      <p:ext uri="{BB962C8B-B14F-4D97-AF65-F5344CB8AC3E}">
        <p14:creationId xmlns:p14="http://schemas.microsoft.com/office/powerpoint/2010/main" val="258535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480AC2B-4B8E-CD23-178A-A23DCDDD7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3" y="1232483"/>
            <a:ext cx="9848277" cy="26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2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document&#10;&#10;Le contenu généré par l’IA peut être incorrect.">
            <a:extLst>
              <a:ext uri="{FF2B5EF4-FFF2-40B4-BE49-F238E27FC236}">
                <a16:creationId xmlns:a16="http://schemas.microsoft.com/office/drawing/2014/main" id="{7628BD8A-AFAB-0A8F-0BA6-4A3F22E4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12" y="1088920"/>
            <a:ext cx="10425953" cy="47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5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ordinateur, capture d’écran, Site web&#10;&#10;Le contenu généré par l’IA peut être incorrect.">
            <a:extLst>
              <a:ext uri="{FF2B5EF4-FFF2-40B4-BE49-F238E27FC236}">
                <a16:creationId xmlns:a16="http://schemas.microsoft.com/office/drawing/2014/main" id="{E8FE7454-4805-14C7-1BF2-DAE62CB36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532" y="0"/>
            <a:ext cx="593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2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12E973-3A84-9D5E-DC51-BF1E0B48C9C7}"/>
              </a:ext>
            </a:extLst>
          </p:cNvPr>
          <p:cNvSpPr txBox="1"/>
          <p:nvPr/>
        </p:nvSpPr>
        <p:spPr>
          <a:xfrm>
            <a:off x="618565" y="672353"/>
            <a:ext cx="610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Contrôler que tout se passe pour le mieux: le moniteur </a:t>
            </a:r>
            <a:r>
              <a:rPr lang="fr-FR" dirty="0" err="1"/>
              <a:t>serie</a:t>
            </a:r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E71D6F-0975-9821-1433-BB69034B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67" y="1579750"/>
            <a:ext cx="46291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 moniteur série - Tutoriels et cours - Arduino Forum">
            <a:extLst>
              <a:ext uri="{FF2B5EF4-FFF2-40B4-BE49-F238E27FC236}">
                <a16:creationId xmlns:a16="http://schemas.microsoft.com/office/drawing/2014/main" id="{20332D20-6C05-822E-7746-DCE7DC0D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60403"/>
            <a:ext cx="5749178" cy="285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38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DDE96-F863-B7EF-2039-0518C0521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0B56820-9AB0-B67F-8D50-DD8A38837CDF}"/>
              </a:ext>
            </a:extLst>
          </p:cNvPr>
          <p:cNvSpPr txBox="1"/>
          <p:nvPr/>
        </p:nvSpPr>
        <p:spPr>
          <a:xfrm>
            <a:off x="1333378" y="1545352"/>
            <a:ext cx="945342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/>
              <a:t>A vous de jouer!</a:t>
            </a:r>
          </a:p>
          <a:p>
            <a:endParaRPr lang="fr-FR" sz="8800" dirty="0"/>
          </a:p>
          <a:p>
            <a:r>
              <a:rPr lang="fr-FR" sz="8800" dirty="0"/>
              <a:t>			Installer l’IDE</a:t>
            </a:r>
          </a:p>
        </p:txBody>
      </p:sp>
    </p:spTree>
    <p:extLst>
      <p:ext uri="{BB962C8B-B14F-4D97-AF65-F5344CB8AC3E}">
        <p14:creationId xmlns:p14="http://schemas.microsoft.com/office/powerpoint/2010/main" val="1939111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06A0D-CAE7-6744-2BEE-E4900763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A9F9739-E346-5D16-7FA5-102D821FC4C1}"/>
              </a:ext>
            </a:extLst>
          </p:cNvPr>
          <p:cNvSpPr txBox="1"/>
          <p:nvPr/>
        </p:nvSpPr>
        <p:spPr>
          <a:xfrm>
            <a:off x="668361" y="705766"/>
            <a:ext cx="109616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Brancher l’Arduino sur USB</a:t>
            </a:r>
          </a:p>
        </p:txBody>
      </p:sp>
    </p:spTree>
    <p:extLst>
      <p:ext uri="{BB962C8B-B14F-4D97-AF65-F5344CB8AC3E}">
        <p14:creationId xmlns:p14="http://schemas.microsoft.com/office/powerpoint/2010/main" val="1346139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51106A9-1474-7343-FB75-202EFF98FEE5}"/>
              </a:ext>
            </a:extLst>
          </p:cNvPr>
          <p:cNvSpPr txBox="1"/>
          <p:nvPr/>
        </p:nvSpPr>
        <p:spPr>
          <a:xfrm>
            <a:off x="672353" y="506506"/>
            <a:ext cx="145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Hello world!!</a:t>
            </a:r>
          </a:p>
        </p:txBody>
      </p:sp>
      <p:pic>
        <p:nvPicPr>
          <p:cNvPr id="4" name="Image 3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1C41556C-9F8F-297E-8D4E-6AE1294D0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257" y="416859"/>
            <a:ext cx="6678313" cy="60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06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C6B23454-5A11-E549-31CB-65DA2B8DA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599" y="190764"/>
            <a:ext cx="7284307" cy="64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6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52A0F40-40A2-F9EA-38DA-DAC7F568C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6560"/>
            <a:ext cx="12192000" cy="24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61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430A3FAE-4D10-5CE9-236E-53F3A43BF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714375"/>
            <a:ext cx="1039177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86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76F52AF6-F22D-FC16-D595-A47F1D13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99" y="0"/>
            <a:ext cx="839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05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8CED8653-ABD4-BAE4-7F31-67CC055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809625"/>
            <a:ext cx="106489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8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Appareils électroniques, Ingénierie électronique, Composant électronique&#10;&#10;Le contenu généré par l’IA peut être incorrect.">
            <a:extLst>
              <a:ext uri="{FF2B5EF4-FFF2-40B4-BE49-F238E27FC236}">
                <a16:creationId xmlns:a16="http://schemas.microsoft.com/office/drawing/2014/main" id="{B886AFEB-8AB1-BAA9-5E21-FADEF924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61" y="0"/>
            <a:ext cx="928467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0B9F07-D5D4-87D0-51E4-E00B986793FA}"/>
              </a:ext>
            </a:extLst>
          </p:cNvPr>
          <p:cNvSpPr/>
          <p:nvPr/>
        </p:nvSpPr>
        <p:spPr>
          <a:xfrm>
            <a:off x="2175489" y="1437449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27A6F8-BECB-FC14-4CD6-7A0CAE55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8" y="1469306"/>
            <a:ext cx="10874189" cy="531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50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F54C0C-DA74-0484-6138-F10B6D333612}"/>
              </a:ext>
            </a:extLst>
          </p:cNvPr>
          <p:cNvSpPr txBox="1"/>
          <p:nvPr/>
        </p:nvSpPr>
        <p:spPr>
          <a:xfrm>
            <a:off x="1009126" y="1470537"/>
            <a:ext cx="1017374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/>
              <a:t>A vous de jouer!</a:t>
            </a:r>
          </a:p>
          <a:p>
            <a:endParaRPr lang="fr-FR" sz="8800" dirty="0"/>
          </a:p>
          <a:p>
            <a:r>
              <a:rPr lang="fr-FR" sz="8800" dirty="0"/>
              <a:t>			1. Hello World!</a:t>
            </a:r>
          </a:p>
        </p:txBody>
      </p:sp>
    </p:spTree>
    <p:extLst>
      <p:ext uri="{BB962C8B-B14F-4D97-AF65-F5344CB8AC3E}">
        <p14:creationId xmlns:p14="http://schemas.microsoft.com/office/powerpoint/2010/main" val="2493701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AFDF3-BC6C-2949-8257-38392477C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FA35E4-E9EB-02C6-C8BE-A5E64B3EAF08}"/>
              </a:ext>
            </a:extLst>
          </p:cNvPr>
          <p:cNvSpPr txBox="1"/>
          <p:nvPr/>
        </p:nvSpPr>
        <p:spPr>
          <a:xfrm>
            <a:off x="591671" y="4531659"/>
            <a:ext cx="5044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BME680 (Bosch)</a:t>
            </a:r>
          </a:p>
        </p:txBody>
      </p:sp>
      <p:pic>
        <p:nvPicPr>
          <p:cNvPr id="4100" name="Picture 4" descr="BME680: Environment &amp; Air Quality Sensor : Remote Research">
            <a:extLst>
              <a:ext uri="{FF2B5EF4-FFF2-40B4-BE49-F238E27FC236}">
                <a16:creationId xmlns:a16="http://schemas.microsoft.com/office/drawing/2014/main" id="{FC25DEF5-3C04-A26F-9482-A2460F57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58" y="1280162"/>
            <a:ext cx="3156473" cy="233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xploring Bosch BME680">
            <a:extLst>
              <a:ext uri="{FF2B5EF4-FFF2-40B4-BE49-F238E27FC236}">
                <a16:creationId xmlns:a16="http://schemas.microsoft.com/office/drawing/2014/main" id="{D351B17A-CE24-DE01-BAB9-145FE8A50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" y="570896"/>
            <a:ext cx="4335298" cy="361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403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E070420-83B3-4A33-5338-C015B89A9C35}"/>
              </a:ext>
            </a:extLst>
          </p:cNvPr>
          <p:cNvSpPr txBox="1"/>
          <p:nvPr/>
        </p:nvSpPr>
        <p:spPr>
          <a:xfrm>
            <a:off x="532015" y="606829"/>
            <a:ext cx="1101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Achat chez </a:t>
            </a:r>
            <a:r>
              <a:rPr lang="fr-FR" dirty="0" err="1"/>
              <a:t>gotronic</a:t>
            </a:r>
            <a:r>
              <a:rPr lang="fr-FR" dirty="0"/>
              <a:t> : </a:t>
            </a:r>
            <a:r>
              <a:rPr lang="fr-FR" dirty="0">
                <a:hlinkClick r:id="rId2"/>
              </a:rPr>
              <a:t>https://www.gotronic.fr/art-capteur-de-pression-grove-101020513-28520.htm</a:t>
            </a:r>
            <a:r>
              <a:rPr lang="fr-FR" dirty="0"/>
              <a:t> (25 euros) </a:t>
            </a:r>
          </a:p>
          <a:p>
            <a:endParaRPr lang="fr-FR" dirty="0"/>
          </a:p>
        </p:txBody>
      </p:sp>
      <p:pic>
        <p:nvPicPr>
          <p:cNvPr id="4" name="Image 3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75182CF8-AE8C-9752-6E48-AF4388A28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014" y="1476223"/>
            <a:ext cx="5552816" cy="484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2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FF99B96-8551-64CF-5532-206076F51BC9}"/>
              </a:ext>
            </a:extLst>
          </p:cNvPr>
          <p:cNvSpPr txBox="1"/>
          <p:nvPr/>
        </p:nvSpPr>
        <p:spPr>
          <a:xfrm>
            <a:off x="873876" y="708027"/>
            <a:ext cx="522212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r>
              <a:rPr lang="fr-FR" b="1" dirty="0">
                <a:solidFill>
                  <a:srgbClr val="000000"/>
                </a:solidFill>
                <a:latin typeface="Segoe UI" panose="020B0502040204020203" pitchFamily="34" charset="0"/>
              </a:rPr>
              <a:t>M</a:t>
            </a:r>
            <a:r>
              <a:rPr lang="fr-F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esure de la température</a:t>
            </a:r>
            <a:br>
              <a:rPr lang="fr-FR" dirty="0"/>
            </a:b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· </a:t>
            </a:r>
            <a:r>
              <a:rPr lang="fr-F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Principe</a:t>
            </a: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: Utilise un thermistor intégré</a:t>
            </a:r>
          </a:p>
          <a:p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· </a:t>
            </a:r>
            <a:r>
              <a:rPr lang="fr-F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Fonctionnement</a:t>
            </a: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: La résistance du matériau varie avec la température selon une loi connue</a:t>
            </a:r>
          </a:p>
          <a:p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· </a:t>
            </a:r>
            <a:r>
              <a:rPr lang="fr-F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Caractéristiques</a:t>
            </a: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: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· Plage : -40°C à +85°C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· Précision : ±0.5°C (typique)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· Le même capteur sert aussi à compenser les autres mesures</a:t>
            </a:r>
            <a:endParaRPr lang="fr-FR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31896A9-75FF-1CEC-2BE6-0487D4B39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69" y="1221497"/>
            <a:ext cx="4852555" cy="297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898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556C346-7A9A-8E95-5AB2-21535A250392}"/>
              </a:ext>
            </a:extLst>
          </p:cNvPr>
          <p:cNvSpPr txBox="1"/>
          <p:nvPr/>
        </p:nvSpPr>
        <p:spPr>
          <a:xfrm>
            <a:off x="782436" y="947895"/>
            <a:ext cx="609530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Mesure de l'humidité</a:t>
            </a:r>
            <a:br>
              <a:rPr lang="fr-FR" dirty="0"/>
            </a:b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· </a:t>
            </a:r>
            <a:r>
              <a:rPr lang="fr-F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Principe</a:t>
            </a: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: Capteur capacitif à base de polymère</a:t>
            </a:r>
          </a:p>
          <a:p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· </a:t>
            </a:r>
            <a:r>
              <a:rPr lang="fr-F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Fonctionnement</a:t>
            </a: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: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1. Un matériau polymère hygroscopique absorbe l'humidité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2. La constante diélectrique du matériau change avec l'absorption d'eau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3. Cette variation modifie la capacité d'un condensateur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4. La capacité mesurée est convertie en %HR (humidité relative)</a:t>
            </a:r>
          </a:p>
          <a:p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· </a:t>
            </a:r>
            <a:r>
              <a:rPr lang="fr-FR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Caractéristiques</a:t>
            </a: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: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· Plage : 0 à 100% HR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· Précision : ±3% HR (typique)</a:t>
            </a:r>
            <a:br>
              <a:rPr lang="fr-FR" dirty="0"/>
            </a:b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 · Compensation thermique intégrée</a:t>
            </a:r>
            <a:endParaRPr lang="fr-FR" dirty="0"/>
          </a:p>
        </p:txBody>
      </p:sp>
      <p:pic>
        <p:nvPicPr>
          <p:cNvPr id="1026" name="Picture 2" descr="The Capacitive Humidity Sensor">
            <a:extLst>
              <a:ext uri="{FF2B5EF4-FFF2-40B4-BE49-F238E27FC236}">
                <a16:creationId xmlns:a16="http://schemas.microsoft.com/office/drawing/2014/main" id="{73401E4C-9BAA-EC49-D64B-9758B3DD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81" y="705888"/>
            <a:ext cx="3282662" cy="26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acitance - How exactly does a (capacitive) humidity sensor ...">
            <a:extLst>
              <a:ext uri="{FF2B5EF4-FFF2-40B4-BE49-F238E27FC236}">
                <a16:creationId xmlns:a16="http://schemas.microsoft.com/office/drawing/2014/main" id="{6EBBCBE4-303A-302D-2240-F6E1E1F9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42" y="3429000"/>
            <a:ext cx="4876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301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C71700F-E614-BAD0-8BCB-A80F5F45BC39}"/>
              </a:ext>
            </a:extLst>
          </p:cNvPr>
          <p:cNvSpPr txBox="1"/>
          <p:nvPr/>
        </p:nvSpPr>
        <p:spPr>
          <a:xfrm>
            <a:off x="515390" y="290946"/>
            <a:ext cx="542405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Pression atmosphérique </a:t>
            </a:r>
          </a:p>
          <a:p>
            <a:endParaRPr lang="fr-FR" dirty="0"/>
          </a:p>
          <a:p>
            <a:r>
              <a:rPr lang="fr-FR" dirty="0"/>
              <a:t>Principe ; Le BME680 mesure la pression grâce à une micro-membrane en silicium intégrée sur la puce.</a:t>
            </a:r>
          </a:p>
          <a:p>
            <a:endParaRPr lang="fr-FR" dirty="0"/>
          </a:p>
          <a:p>
            <a:r>
              <a:rPr lang="fr-FR" dirty="0"/>
              <a:t>1️⃣ Micro-membrane MEMS : Une membrane très fine est gravée dans le silicium. Un côté est exposé à la pression atmosphérique. L’autre côté est scellé avec une pression de référence (vide partiel).</a:t>
            </a:r>
          </a:p>
          <a:p>
            <a:r>
              <a:rPr lang="fr-FR" dirty="0"/>
              <a:t>2️⃣ Déformation mécanique: Quand la pression atmosphérique change la membrane se déforme (quelques nanomètres). La contrainte mécanique varie dans le silicium</a:t>
            </a:r>
          </a:p>
          <a:p>
            <a:r>
              <a:rPr lang="fr-FR" dirty="0"/>
              <a:t>3️⃣ Effet </a:t>
            </a:r>
            <a:r>
              <a:rPr lang="fr-FR" dirty="0" err="1"/>
              <a:t>piézorésistif</a:t>
            </a:r>
            <a:r>
              <a:rPr lang="fr-FR" dirty="0"/>
              <a:t>: Des jauges </a:t>
            </a:r>
            <a:r>
              <a:rPr lang="fr-FR" dirty="0" err="1"/>
              <a:t>piézorésistives</a:t>
            </a:r>
            <a:r>
              <a:rPr lang="fr-FR" dirty="0"/>
              <a:t> sont intégrées sur la membrane. Leur résistance électrique varie avec la déformation. </a:t>
            </a:r>
          </a:p>
          <a:p>
            <a:r>
              <a:rPr lang="fr-FR" dirty="0"/>
              <a:t>4️⃣ Conversion numérique. La variation de tension du pont est amplifiée et numérisée par un ADC interne.</a:t>
            </a:r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b="1" dirty="0"/>
              <a:t>Caractéristiques</a:t>
            </a:r>
            <a:r>
              <a:rPr lang="fr-FR" dirty="0"/>
              <a:t> :</a:t>
            </a:r>
            <a:br>
              <a:rPr lang="fr-FR" dirty="0"/>
            </a:br>
            <a:r>
              <a:rPr lang="fr-FR" dirty="0"/>
              <a:t>  · Plage : 300 à 1100 hPa</a:t>
            </a:r>
            <a:br>
              <a:rPr lang="fr-FR" dirty="0"/>
            </a:br>
            <a:r>
              <a:rPr lang="fr-FR" dirty="0"/>
              <a:t>  · Précision : ±1 hPa (typique)</a:t>
            </a:r>
            <a:br>
              <a:rPr lang="fr-FR" dirty="0"/>
            </a:br>
            <a:r>
              <a:rPr lang="fr-FR" dirty="0"/>
              <a:t>  · Haute résolution : 0.18 Pa</a:t>
            </a:r>
          </a:p>
        </p:txBody>
      </p:sp>
      <p:pic>
        <p:nvPicPr>
          <p:cNvPr id="2052" name="Picture 4" descr="MEMS Piezoresistive Pressure Sensor (a) Schematic cross section ...">
            <a:extLst>
              <a:ext uri="{FF2B5EF4-FFF2-40B4-BE49-F238E27FC236}">
                <a16:creationId xmlns:a16="http://schemas.microsoft.com/office/drawing/2014/main" id="{6F15604A-35F9-F097-12DB-16C855C27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2"/>
          <a:stretch>
            <a:fillRect/>
          </a:stretch>
        </p:blipFill>
        <p:spPr bwMode="auto">
          <a:xfrm>
            <a:off x="7042526" y="1470659"/>
            <a:ext cx="4067021" cy="36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83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220A1BA-6939-34E8-A3B7-607B6A80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042988"/>
            <a:ext cx="824865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52F8E6C4-43DB-7A02-9857-EBF978B5280C}"/>
              </a:ext>
            </a:extLst>
          </p:cNvPr>
          <p:cNvSpPr/>
          <p:nvPr/>
        </p:nvSpPr>
        <p:spPr>
          <a:xfrm rot="19276385">
            <a:off x="1047404" y="5382491"/>
            <a:ext cx="924271" cy="731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358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A51808D-3ACB-69DA-A26A-15385812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1290638"/>
            <a:ext cx="787717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963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2509E07-A4E7-F83A-C880-A68BA561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18" y="490815"/>
            <a:ext cx="7539318" cy="565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C14FC47-8070-4D80-BC3D-D7E70867C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588" y="459161"/>
            <a:ext cx="3030071" cy="30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95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thub : download a zip file">
            <a:extLst>
              <a:ext uri="{FF2B5EF4-FFF2-40B4-BE49-F238E27FC236}">
                <a16:creationId xmlns:a16="http://schemas.microsoft.com/office/drawing/2014/main" id="{D71F3399-E892-323B-F465-43F0C1F2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4" y="1283913"/>
            <a:ext cx="40862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C0FA3E-3E1E-4621-81C6-E1F17A0A0E68}"/>
              </a:ext>
            </a:extLst>
          </p:cNvPr>
          <p:cNvSpPr txBox="1"/>
          <p:nvPr/>
        </p:nvSpPr>
        <p:spPr>
          <a:xfrm>
            <a:off x="385482" y="448236"/>
            <a:ext cx="4693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Installer une librairie</a:t>
            </a:r>
          </a:p>
        </p:txBody>
      </p:sp>
      <p:pic>
        <p:nvPicPr>
          <p:cNvPr id="5124" name="Picture 4" descr="Arduino : Installer et utiliser une bibliothèque">
            <a:extLst>
              <a:ext uri="{FF2B5EF4-FFF2-40B4-BE49-F238E27FC236}">
                <a16:creationId xmlns:a16="http://schemas.microsoft.com/office/drawing/2014/main" id="{8213CF7C-A664-B9E1-30DF-B2F4F402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76" y="2282638"/>
            <a:ext cx="7480024" cy="39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6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héma Arduino UNO Pinout by bq.com">
            <a:extLst>
              <a:ext uri="{FF2B5EF4-FFF2-40B4-BE49-F238E27FC236}">
                <a16:creationId xmlns:a16="http://schemas.microsoft.com/office/drawing/2014/main" id="{0BF1EB06-1412-B9D3-28B9-63254707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0"/>
            <a:ext cx="9694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8855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stalling an Arduino Library - SparkFun Learn">
            <a:extLst>
              <a:ext uri="{FF2B5EF4-FFF2-40B4-BE49-F238E27FC236}">
                <a16:creationId xmlns:a16="http://schemas.microsoft.com/office/drawing/2014/main" id="{27F5CAFD-DD33-AA98-C3A2-0E0C9CA5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24" y="1281393"/>
            <a:ext cx="5381625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4493177-B19B-4577-3753-71F8E9B7B9AC}"/>
              </a:ext>
            </a:extLst>
          </p:cNvPr>
          <p:cNvSpPr txBox="1"/>
          <p:nvPr/>
        </p:nvSpPr>
        <p:spPr>
          <a:xfrm>
            <a:off x="385482" y="448236"/>
            <a:ext cx="6548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Les exemples de la librairie…</a:t>
            </a:r>
          </a:p>
        </p:txBody>
      </p:sp>
    </p:spTree>
    <p:extLst>
      <p:ext uri="{BB962C8B-B14F-4D97-AF65-F5344CB8AC3E}">
        <p14:creationId xmlns:p14="http://schemas.microsoft.com/office/powerpoint/2010/main" val="3993155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52B0F-4885-E786-8220-0504EA56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3815C3-5A9F-BC60-75A1-83974723B654}"/>
              </a:ext>
            </a:extLst>
          </p:cNvPr>
          <p:cNvSpPr txBox="1"/>
          <p:nvPr/>
        </p:nvSpPr>
        <p:spPr>
          <a:xfrm>
            <a:off x="839459" y="1140749"/>
            <a:ext cx="934262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A vous de jouer!</a:t>
            </a:r>
          </a:p>
          <a:p>
            <a:endParaRPr lang="fr-FR" sz="6600" dirty="0"/>
          </a:p>
          <a:p>
            <a:r>
              <a:rPr lang="fr-FR" sz="6600" dirty="0"/>
              <a:t>Installer la librairie idoine</a:t>
            </a:r>
          </a:p>
          <a:p>
            <a:r>
              <a:rPr lang="fr-FR" sz="6600" dirty="0"/>
              <a:t>pour le BME680 </a:t>
            </a:r>
          </a:p>
        </p:txBody>
      </p:sp>
    </p:spTree>
    <p:extLst>
      <p:ext uri="{BB962C8B-B14F-4D97-AF65-F5344CB8AC3E}">
        <p14:creationId xmlns:p14="http://schemas.microsoft.com/office/powerpoint/2010/main" val="4139812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851CA7-532B-A0D0-7675-4DAC168D4085}"/>
              </a:ext>
            </a:extLst>
          </p:cNvPr>
          <p:cNvSpPr txBox="1"/>
          <p:nvPr/>
        </p:nvSpPr>
        <p:spPr>
          <a:xfrm>
            <a:off x="1155469" y="1533699"/>
            <a:ext cx="920335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#include "seeed_bme680.h"</a:t>
            </a:r>
          </a:p>
          <a:p>
            <a:endParaRPr lang="fr-FR" dirty="0"/>
          </a:p>
          <a:p>
            <a:r>
              <a:rPr lang="fr-FR" dirty="0"/>
              <a:t>#define BME_SCK 13</a:t>
            </a:r>
          </a:p>
          <a:p>
            <a:r>
              <a:rPr lang="fr-FR" dirty="0"/>
              <a:t>#define BME_MISO 12</a:t>
            </a:r>
          </a:p>
          <a:p>
            <a:r>
              <a:rPr lang="fr-FR" dirty="0"/>
              <a:t>#define BME_MOSI 11</a:t>
            </a:r>
          </a:p>
          <a:p>
            <a:r>
              <a:rPr lang="fr-FR" dirty="0"/>
              <a:t>#define BME_CS 10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#define IIC_ADDR  uint8_t(0x76)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/**  NOTE!!!!!!!!!!!!  Select the communication </a:t>
            </a:r>
            <a:r>
              <a:rPr lang="fr-FR" dirty="0" err="1"/>
              <a:t>protocol</a:t>
            </a:r>
            <a:r>
              <a:rPr lang="fr-FR" dirty="0"/>
              <a:t> </a:t>
            </a:r>
            <a:r>
              <a:rPr lang="fr-FR" dirty="0" err="1"/>
              <a:t>correctly</a:t>
            </a:r>
            <a:r>
              <a:rPr lang="fr-FR" dirty="0"/>
              <a:t> **/</a:t>
            </a:r>
          </a:p>
          <a:p>
            <a:endParaRPr lang="fr-FR" dirty="0"/>
          </a:p>
          <a:p>
            <a:r>
              <a:rPr lang="fr-FR" dirty="0"/>
              <a:t>Seeed_BME680 bme680(IIC_ADDR); /* IIC PROTOCOL */</a:t>
            </a:r>
          </a:p>
          <a:p>
            <a:r>
              <a:rPr lang="fr-FR" dirty="0"/>
              <a:t>//Seeed_BME680 bme680;             /* SPI PROTOCOL */</a:t>
            </a:r>
          </a:p>
          <a:p>
            <a:r>
              <a:rPr lang="fr-FR" dirty="0"/>
              <a:t>//Seeed_BME680 bme680(BME_CS, BME_MOSI, BME_MISO,  BME_SCK);/*SPI PROTOCOL*/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A76C5A-CFCC-0495-A423-6ADB45C235BF}"/>
              </a:ext>
            </a:extLst>
          </p:cNvPr>
          <p:cNvSpPr txBox="1"/>
          <p:nvPr/>
        </p:nvSpPr>
        <p:spPr>
          <a:xfrm>
            <a:off x="868680" y="685800"/>
            <a:ext cx="594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examples/seeed_bme680_test/seeed_bme680_test.ino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09041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F6D37C-E92C-FB24-01C7-DEAE013637B2}"/>
              </a:ext>
            </a:extLst>
          </p:cNvPr>
          <p:cNvSpPr txBox="1"/>
          <p:nvPr/>
        </p:nvSpPr>
        <p:spPr>
          <a:xfrm>
            <a:off x="1030778" y="781396"/>
            <a:ext cx="58324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void</a:t>
            </a:r>
            <a:r>
              <a:rPr lang="fr-FR" dirty="0"/>
              <a:t> setup() {</a:t>
            </a:r>
          </a:p>
          <a:p>
            <a:r>
              <a:rPr lang="fr-FR" dirty="0"/>
              <a:t>    </a:t>
            </a:r>
            <a:r>
              <a:rPr lang="fr-FR" dirty="0" err="1"/>
              <a:t>Serial.begin</a:t>
            </a:r>
            <a:r>
              <a:rPr lang="fr-FR" dirty="0"/>
              <a:t>(9600);</a:t>
            </a:r>
          </a:p>
          <a:p>
            <a:r>
              <a:rPr lang="fr-FR" dirty="0"/>
              <a:t>    </a:t>
            </a:r>
            <a:r>
              <a:rPr lang="fr-FR" dirty="0" err="1"/>
              <a:t>while</a:t>
            </a:r>
            <a:r>
              <a:rPr lang="fr-FR" dirty="0"/>
              <a:t> (!Serial);</a:t>
            </a:r>
          </a:p>
          <a:p>
            <a:r>
              <a:rPr lang="fr-FR" dirty="0"/>
              <a:t>    </a:t>
            </a:r>
            <a:r>
              <a:rPr lang="fr-FR" dirty="0" err="1"/>
              <a:t>Serial.println</a:t>
            </a:r>
            <a:r>
              <a:rPr lang="fr-FR" dirty="0"/>
              <a:t>("Serial start!!!");</a:t>
            </a:r>
          </a:p>
          <a:p>
            <a:r>
              <a:rPr lang="fr-FR" dirty="0"/>
              <a:t>    </a:t>
            </a:r>
            <a:r>
              <a:rPr lang="fr-FR" dirty="0" err="1"/>
              <a:t>delay</a:t>
            </a:r>
            <a:r>
              <a:rPr lang="fr-FR" dirty="0"/>
              <a:t>(100);</a:t>
            </a:r>
          </a:p>
          <a:p>
            <a:r>
              <a:rPr lang="fr-FR" dirty="0"/>
              <a:t>    </a:t>
            </a:r>
            <a:r>
              <a:rPr lang="fr-FR" dirty="0" err="1"/>
              <a:t>while</a:t>
            </a:r>
            <a:r>
              <a:rPr lang="fr-FR" dirty="0"/>
              <a:t> (!bme680.init()) {</a:t>
            </a:r>
          </a:p>
          <a:p>
            <a:r>
              <a:rPr lang="fr-FR" dirty="0"/>
              <a:t>        </a:t>
            </a:r>
            <a:r>
              <a:rPr lang="fr-FR" dirty="0" err="1"/>
              <a:t>Serial.println</a:t>
            </a:r>
            <a:r>
              <a:rPr lang="fr-FR" dirty="0"/>
              <a:t>("bme680 init </a:t>
            </a:r>
            <a:r>
              <a:rPr lang="fr-FR" dirty="0" err="1"/>
              <a:t>failed</a:t>
            </a:r>
            <a:r>
              <a:rPr lang="fr-FR" dirty="0"/>
              <a:t> ! </a:t>
            </a:r>
            <a:r>
              <a:rPr lang="fr-FR" dirty="0" err="1"/>
              <a:t>can't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</a:t>
            </a:r>
            <a:r>
              <a:rPr lang="fr-FR" dirty="0" err="1"/>
              <a:t>device</a:t>
            </a:r>
            <a:r>
              <a:rPr lang="fr-FR" dirty="0"/>
              <a:t>!");</a:t>
            </a:r>
          </a:p>
          <a:p>
            <a:r>
              <a:rPr lang="fr-FR" dirty="0"/>
              <a:t>        </a:t>
            </a:r>
            <a:r>
              <a:rPr lang="fr-FR" dirty="0" err="1"/>
              <a:t>delay</a:t>
            </a:r>
            <a:r>
              <a:rPr lang="fr-FR" dirty="0"/>
              <a:t>(10000);</a:t>
            </a:r>
          </a:p>
          <a:p>
            <a:r>
              <a:rPr lang="fr-FR" dirty="0"/>
              <a:t>    }</a:t>
            </a:r>
          </a:p>
          <a:p>
            <a:r>
              <a:rPr lang="fr-FR" dirty="0"/>
              <a:t>}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1408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F3AF8C-C9AB-F777-4718-03665BC374D1}"/>
              </a:ext>
            </a:extLst>
          </p:cNvPr>
          <p:cNvSpPr txBox="1"/>
          <p:nvPr/>
        </p:nvSpPr>
        <p:spPr>
          <a:xfrm>
            <a:off x="1122218" y="295101"/>
            <a:ext cx="497463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void</a:t>
            </a:r>
            <a:r>
              <a:rPr lang="fr-FR" sz="1400" dirty="0"/>
              <a:t> </a:t>
            </a:r>
            <a:r>
              <a:rPr lang="fr-FR" sz="1400" dirty="0" err="1"/>
              <a:t>loop</a:t>
            </a:r>
            <a:r>
              <a:rPr lang="fr-FR" sz="1400" dirty="0"/>
              <a:t>() {</a:t>
            </a:r>
          </a:p>
          <a:p>
            <a:r>
              <a:rPr lang="fr-FR" sz="1400" dirty="0"/>
              <a:t>    if (bme680.read_sensor_data()) {</a:t>
            </a:r>
          </a:p>
          <a:p>
            <a:r>
              <a:rPr lang="fr-FR" sz="1400" dirty="0"/>
              <a:t>        </a:t>
            </a:r>
            <a:r>
              <a:rPr lang="fr-FR" sz="1400" dirty="0" err="1"/>
              <a:t>Serial.println</a:t>
            </a:r>
            <a:r>
              <a:rPr lang="fr-FR" sz="1400" dirty="0"/>
              <a:t>("</a:t>
            </a:r>
            <a:r>
              <a:rPr lang="fr-FR" sz="1400" dirty="0" err="1"/>
              <a:t>Failed</a:t>
            </a:r>
            <a:r>
              <a:rPr lang="fr-FR" sz="1400" dirty="0"/>
              <a:t> to </a:t>
            </a:r>
            <a:r>
              <a:rPr lang="fr-FR" sz="1400" dirty="0" err="1"/>
              <a:t>perform</a:t>
            </a:r>
            <a:r>
              <a:rPr lang="fr-FR" sz="1400" dirty="0"/>
              <a:t> </a:t>
            </a:r>
            <a:r>
              <a:rPr lang="fr-FR" sz="1400" dirty="0" err="1"/>
              <a:t>reading</a:t>
            </a:r>
            <a:r>
              <a:rPr lang="fr-FR" sz="1400" dirty="0"/>
              <a:t> :(");</a:t>
            </a:r>
          </a:p>
          <a:p>
            <a:r>
              <a:rPr lang="fr-FR" sz="1400" dirty="0"/>
              <a:t>        return;</a:t>
            </a:r>
          </a:p>
          <a:p>
            <a:r>
              <a:rPr lang="fr-FR" sz="1400" dirty="0"/>
              <a:t>    }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</a:t>
            </a:r>
            <a:r>
              <a:rPr lang="fr-FR" sz="1400" dirty="0"/>
              <a:t>("</a:t>
            </a:r>
            <a:r>
              <a:rPr lang="fr-FR" sz="1400" dirty="0" err="1"/>
              <a:t>temperature</a:t>
            </a:r>
            <a:r>
              <a:rPr lang="fr-FR" sz="1400" dirty="0"/>
              <a:t> ===&gt;&gt; ");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</a:t>
            </a:r>
            <a:r>
              <a:rPr lang="fr-FR" sz="1400" dirty="0"/>
              <a:t>(bme680.sensor_result_value.temperature);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Serial.println</a:t>
            </a:r>
            <a:r>
              <a:rPr lang="fr-FR" sz="1400" dirty="0"/>
              <a:t>(" C");</a:t>
            </a:r>
          </a:p>
          <a:p>
            <a:endParaRPr lang="fr-FR" sz="1400" dirty="0"/>
          </a:p>
          <a:p>
            <a:r>
              <a:rPr lang="fr-FR" sz="1400" dirty="0"/>
              <a:t>    </a:t>
            </a:r>
            <a:r>
              <a:rPr lang="fr-FR" sz="1400" dirty="0" err="1"/>
              <a:t>Serial.print</a:t>
            </a:r>
            <a:r>
              <a:rPr lang="fr-FR" sz="1400" dirty="0"/>
              <a:t>("pressure ===&gt;&gt; ");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</a:t>
            </a:r>
            <a:r>
              <a:rPr lang="fr-FR" sz="1400" dirty="0"/>
              <a:t>(bme680.sensor_result_value.pressure / 1000.0);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Serial.println</a:t>
            </a:r>
            <a:r>
              <a:rPr lang="fr-FR" sz="1400" dirty="0"/>
              <a:t>(" KPa");</a:t>
            </a:r>
          </a:p>
          <a:p>
            <a:endParaRPr lang="fr-FR" sz="1400" dirty="0"/>
          </a:p>
          <a:p>
            <a:r>
              <a:rPr lang="fr-FR" sz="1400" dirty="0"/>
              <a:t>    </a:t>
            </a:r>
            <a:r>
              <a:rPr lang="fr-FR" sz="1400" dirty="0" err="1"/>
              <a:t>Serial.print</a:t>
            </a:r>
            <a:r>
              <a:rPr lang="fr-FR" sz="1400" dirty="0"/>
              <a:t>("</a:t>
            </a:r>
            <a:r>
              <a:rPr lang="fr-FR" sz="1400" dirty="0" err="1"/>
              <a:t>humidity</a:t>
            </a:r>
            <a:r>
              <a:rPr lang="fr-FR" sz="1400" dirty="0"/>
              <a:t> ===&gt;&gt; ");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</a:t>
            </a:r>
            <a:r>
              <a:rPr lang="fr-FR" sz="1400" dirty="0"/>
              <a:t>(bme680.sensor_result_value.humidity);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Serial.println</a:t>
            </a:r>
            <a:r>
              <a:rPr lang="fr-FR" sz="1400" dirty="0"/>
              <a:t>(" %");</a:t>
            </a:r>
          </a:p>
          <a:p>
            <a:endParaRPr lang="fr-FR" sz="1400" dirty="0"/>
          </a:p>
          <a:p>
            <a:r>
              <a:rPr lang="fr-FR" sz="1400" dirty="0"/>
              <a:t>    </a:t>
            </a:r>
            <a:r>
              <a:rPr lang="fr-FR" sz="1400" dirty="0" err="1"/>
              <a:t>Serial.print</a:t>
            </a:r>
            <a:r>
              <a:rPr lang="fr-FR" sz="1400" dirty="0"/>
              <a:t>("</a:t>
            </a:r>
            <a:r>
              <a:rPr lang="fr-FR" sz="1400" dirty="0" err="1"/>
              <a:t>gas</a:t>
            </a:r>
            <a:r>
              <a:rPr lang="fr-FR" sz="1400" dirty="0"/>
              <a:t> ===&gt;&gt; ");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</a:t>
            </a:r>
            <a:r>
              <a:rPr lang="fr-FR" sz="1400" dirty="0"/>
              <a:t>(bme680.sensor_result_value.gas / 1000.0);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Serial.println</a:t>
            </a:r>
            <a:r>
              <a:rPr lang="fr-FR" sz="1400" dirty="0"/>
              <a:t>(" </a:t>
            </a:r>
            <a:r>
              <a:rPr lang="fr-FR" sz="1400" dirty="0" err="1"/>
              <a:t>Kohms</a:t>
            </a:r>
            <a:r>
              <a:rPr lang="fr-FR" sz="1400" dirty="0"/>
              <a:t>");</a:t>
            </a:r>
          </a:p>
          <a:p>
            <a:endParaRPr lang="fr-FR" sz="1400" dirty="0"/>
          </a:p>
          <a:p>
            <a:r>
              <a:rPr lang="fr-FR" sz="1400" dirty="0"/>
              <a:t>    </a:t>
            </a:r>
            <a:r>
              <a:rPr lang="fr-FR" sz="1400" dirty="0" err="1"/>
              <a:t>Serial.println</a:t>
            </a:r>
            <a:r>
              <a:rPr lang="fr-FR" sz="1400" dirty="0"/>
              <a:t>();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Serial.println</a:t>
            </a:r>
            <a:r>
              <a:rPr lang="fr-FR" sz="1400" dirty="0"/>
              <a:t>();</a:t>
            </a:r>
          </a:p>
          <a:p>
            <a:endParaRPr lang="fr-FR" sz="1400" dirty="0"/>
          </a:p>
          <a:p>
            <a:r>
              <a:rPr lang="fr-FR" sz="1400" dirty="0"/>
              <a:t>    </a:t>
            </a:r>
            <a:r>
              <a:rPr lang="fr-FR" sz="1400" dirty="0" err="1"/>
              <a:t>delay</a:t>
            </a:r>
            <a:r>
              <a:rPr lang="fr-FR" sz="1400" dirty="0"/>
              <a:t>(2000);</a:t>
            </a:r>
          </a:p>
          <a:p>
            <a:r>
              <a:rPr lang="fr-FR" sz="1400" dirty="0"/>
              <a:t>}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751961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C204FE1-32BA-0DD1-4E98-B0F482BA57FD}"/>
              </a:ext>
            </a:extLst>
          </p:cNvPr>
          <p:cNvSpPr txBox="1"/>
          <p:nvPr/>
        </p:nvSpPr>
        <p:spPr>
          <a:xfrm>
            <a:off x="676835" y="860611"/>
            <a:ext cx="914199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2. Brancher le BME680</a:t>
            </a:r>
          </a:p>
          <a:p>
            <a:r>
              <a:rPr lang="fr-FR" sz="7200" dirty="0"/>
              <a:t>et obtenir les données</a:t>
            </a:r>
          </a:p>
        </p:txBody>
      </p:sp>
    </p:spTree>
    <p:extLst>
      <p:ext uri="{BB962C8B-B14F-4D97-AF65-F5344CB8AC3E}">
        <p14:creationId xmlns:p14="http://schemas.microsoft.com/office/powerpoint/2010/main" val="41577896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23FA9E-E07E-5792-885C-82828B0A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3" y="970428"/>
            <a:ext cx="5118847" cy="38391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B18F6D-17EF-D575-402B-805F3BEC9164}"/>
              </a:ext>
            </a:extLst>
          </p:cNvPr>
          <p:cNvSpPr txBox="1"/>
          <p:nvPr/>
        </p:nvSpPr>
        <p:spPr>
          <a:xfrm>
            <a:off x="623047" y="851647"/>
            <a:ext cx="5804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Grove - I2C High Accuracy </a:t>
            </a:r>
            <a:r>
              <a:rPr lang="en-US" b="1" dirty="0" err="1"/>
              <a:t>Temp&amp;Humi</a:t>
            </a:r>
            <a:r>
              <a:rPr lang="en-US" b="1" dirty="0"/>
              <a:t> Sensor(SHT35)</a:t>
            </a:r>
          </a:p>
          <a:p>
            <a:endParaRPr lang="fr-FR" dirty="0"/>
          </a:p>
        </p:txBody>
      </p:sp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BEE8B5B-BB13-5C53-D5F5-1F81F2210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81" y="2034987"/>
            <a:ext cx="4282108" cy="43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299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B89E26-2860-37E8-75E5-44F049AC6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133475"/>
            <a:ext cx="80200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07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6BC367-BD8B-FA7F-2D46-41BA86E05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1233487"/>
            <a:ext cx="77152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96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FA02B8-7CEC-BFD1-87B3-BEF3DBFF9882}"/>
              </a:ext>
            </a:extLst>
          </p:cNvPr>
          <p:cNvSpPr txBox="1"/>
          <p:nvPr/>
        </p:nvSpPr>
        <p:spPr>
          <a:xfrm>
            <a:off x="1352448" y="1193122"/>
            <a:ext cx="498065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#include "Seeed_SHT35.h"</a:t>
            </a:r>
          </a:p>
          <a:p>
            <a:endParaRPr lang="fr-FR" dirty="0"/>
          </a:p>
          <a:p>
            <a:r>
              <a:rPr lang="fr-FR" dirty="0"/>
              <a:t>/*SAMD </a:t>
            </a:r>
            <a:r>
              <a:rPr lang="fr-FR" dirty="0" err="1"/>
              <a:t>core</a:t>
            </a:r>
            <a:r>
              <a:rPr lang="fr-FR" dirty="0"/>
              <a:t>*/</a:t>
            </a:r>
          </a:p>
          <a:p>
            <a:r>
              <a:rPr lang="fr-FR" dirty="0"/>
              <a:t>#ifdef ARDUINO_SAMD_VARIANT_COMPLIANCE</a:t>
            </a:r>
          </a:p>
          <a:p>
            <a:r>
              <a:rPr lang="fr-FR" dirty="0"/>
              <a:t>  #define SDAPIN  20</a:t>
            </a:r>
          </a:p>
          <a:p>
            <a:r>
              <a:rPr lang="fr-FR" dirty="0"/>
              <a:t>  #define SCLPIN  21</a:t>
            </a:r>
          </a:p>
          <a:p>
            <a:r>
              <a:rPr lang="fr-FR" dirty="0"/>
              <a:t>  #define RSTPIN  7</a:t>
            </a:r>
          </a:p>
          <a:p>
            <a:r>
              <a:rPr lang="fr-FR" dirty="0"/>
              <a:t>  #define SERIAL </a:t>
            </a:r>
            <a:r>
              <a:rPr lang="fr-FR" dirty="0" err="1"/>
              <a:t>SerialUSB</a:t>
            </a:r>
            <a:endParaRPr lang="fr-FR" dirty="0"/>
          </a:p>
          <a:p>
            <a:r>
              <a:rPr lang="fr-FR" dirty="0"/>
              <a:t>#else</a:t>
            </a:r>
          </a:p>
          <a:p>
            <a:r>
              <a:rPr lang="fr-FR" dirty="0"/>
              <a:t>  #define SDAPIN  A4</a:t>
            </a:r>
          </a:p>
          <a:p>
            <a:r>
              <a:rPr lang="fr-FR" dirty="0"/>
              <a:t>  #define SCLPIN  A5</a:t>
            </a:r>
          </a:p>
          <a:p>
            <a:r>
              <a:rPr lang="fr-FR" dirty="0"/>
              <a:t>  #define RSTPIN  2</a:t>
            </a:r>
          </a:p>
          <a:p>
            <a:r>
              <a:rPr lang="fr-FR" dirty="0"/>
              <a:t>  #define SERIAL </a:t>
            </a:r>
            <a:r>
              <a:rPr lang="fr-FR" dirty="0" err="1"/>
              <a:t>Serial</a:t>
            </a:r>
            <a:endParaRPr lang="fr-FR" dirty="0"/>
          </a:p>
          <a:p>
            <a:r>
              <a:rPr lang="fr-FR" dirty="0"/>
              <a:t>#endif</a:t>
            </a:r>
          </a:p>
          <a:p>
            <a:endParaRPr lang="fr-FR" dirty="0"/>
          </a:p>
          <a:p>
            <a:r>
              <a:rPr lang="fr-FR" dirty="0"/>
              <a:t>SHT35 </a:t>
            </a:r>
            <a:r>
              <a:rPr lang="fr-FR" dirty="0" err="1"/>
              <a:t>sensor</a:t>
            </a:r>
            <a:r>
              <a:rPr lang="fr-FR" dirty="0"/>
              <a:t>(SCLPIN);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EDD7AC-E8CB-5185-7129-C08C9CB655FF}"/>
              </a:ext>
            </a:extLst>
          </p:cNvPr>
          <p:cNvSpPr txBox="1"/>
          <p:nvPr/>
        </p:nvSpPr>
        <p:spPr>
          <a:xfrm>
            <a:off x="1155469" y="544484"/>
            <a:ext cx="739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XXXX\Arduino\libraries\Seeed_SHT35-master\examples\</a:t>
            </a:r>
            <a:r>
              <a:rPr lang="en-US" b="1" dirty="0" err="1"/>
              <a:t>basic_demo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9868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7B593EB-E07E-7F79-6EE9-BCB17C748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46" y="797860"/>
            <a:ext cx="10728854" cy="54641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B27490-8FBD-4864-81D6-F4977A3AA366}"/>
              </a:ext>
            </a:extLst>
          </p:cNvPr>
          <p:cNvSpPr/>
          <p:nvPr/>
        </p:nvSpPr>
        <p:spPr>
          <a:xfrm>
            <a:off x="1847137" y="897122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4156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49A1AEC-BF24-388B-A567-8289641A90B7}"/>
              </a:ext>
            </a:extLst>
          </p:cNvPr>
          <p:cNvSpPr txBox="1"/>
          <p:nvPr/>
        </p:nvSpPr>
        <p:spPr>
          <a:xfrm>
            <a:off x="1742556" y="695599"/>
            <a:ext cx="6095306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void</a:t>
            </a:r>
            <a:r>
              <a:rPr lang="fr-FR" dirty="0"/>
              <a:t> setup()</a:t>
            </a:r>
          </a:p>
          <a:p>
            <a:r>
              <a:rPr lang="fr-FR" dirty="0"/>
              <a:t>{</a:t>
            </a:r>
          </a:p>
          <a:p>
            <a:r>
              <a:rPr lang="fr-FR" dirty="0"/>
              <a:t>    </a:t>
            </a:r>
            <a:r>
              <a:rPr lang="fr-FR" dirty="0" err="1"/>
              <a:t>SERIAL.begin</a:t>
            </a:r>
            <a:r>
              <a:rPr lang="fr-FR" dirty="0"/>
              <a:t>(</a:t>
            </a:r>
            <a:r>
              <a:rPr lang="fr-FR" sz="2800" b="1" dirty="0">
                <a:solidFill>
                  <a:srgbClr val="FF0000"/>
                </a:solidFill>
              </a:rPr>
              <a:t>115200</a:t>
            </a:r>
            <a:r>
              <a:rPr lang="fr-FR" dirty="0"/>
              <a:t>);</a:t>
            </a:r>
          </a:p>
          <a:p>
            <a:r>
              <a:rPr lang="fr-FR" dirty="0"/>
              <a:t>    </a:t>
            </a:r>
            <a:r>
              <a:rPr lang="fr-FR" dirty="0" err="1"/>
              <a:t>delay</a:t>
            </a:r>
            <a:r>
              <a:rPr lang="fr-FR" dirty="0"/>
              <a:t>(10);</a:t>
            </a:r>
          </a:p>
          <a:p>
            <a:r>
              <a:rPr lang="fr-FR" dirty="0"/>
              <a:t>    </a:t>
            </a:r>
            <a:r>
              <a:rPr lang="fr-FR" dirty="0" err="1"/>
              <a:t>SERIAL.println</a:t>
            </a:r>
            <a:r>
              <a:rPr lang="fr-FR" dirty="0"/>
              <a:t>("serial start!!");</a:t>
            </a:r>
          </a:p>
          <a:p>
            <a:r>
              <a:rPr lang="fr-FR" dirty="0"/>
              <a:t>    if(</a:t>
            </a:r>
            <a:r>
              <a:rPr lang="fr-FR" dirty="0" err="1"/>
              <a:t>sensor.init</a:t>
            </a:r>
            <a:r>
              <a:rPr lang="fr-FR" dirty="0"/>
              <a:t>())</a:t>
            </a:r>
          </a:p>
          <a:p>
            <a:r>
              <a:rPr lang="fr-FR" dirty="0"/>
              <a:t>    {</a:t>
            </a:r>
          </a:p>
          <a:p>
            <a:r>
              <a:rPr lang="fr-FR" dirty="0"/>
              <a:t>      </a:t>
            </a:r>
            <a:r>
              <a:rPr lang="fr-FR" dirty="0" err="1"/>
              <a:t>SERIAL.println</a:t>
            </a:r>
            <a:r>
              <a:rPr lang="fr-FR" dirty="0"/>
              <a:t>("</a:t>
            </a:r>
            <a:r>
              <a:rPr lang="fr-FR" dirty="0" err="1"/>
              <a:t>sensor</a:t>
            </a:r>
            <a:r>
              <a:rPr lang="fr-FR" dirty="0"/>
              <a:t> init </a:t>
            </a:r>
            <a:r>
              <a:rPr lang="fr-FR" dirty="0" err="1"/>
              <a:t>failed</a:t>
            </a:r>
            <a:r>
              <a:rPr lang="fr-FR" dirty="0"/>
              <a:t>!!!");</a:t>
            </a:r>
          </a:p>
          <a:p>
            <a:r>
              <a:rPr lang="fr-FR" dirty="0"/>
              <a:t>    }</a:t>
            </a:r>
          </a:p>
          <a:p>
            <a:r>
              <a:rPr lang="fr-FR" dirty="0"/>
              <a:t>    </a:t>
            </a:r>
            <a:r>
              <a:rPr lang="fr-FR" dirty="0" err="1"/>
              <a:t>delay</a:t>
            </a:r>
            <a:r>
              <a:rPr lang="fr-FR" dirty="0"/>
              <a:t>(1000);</a:t>
            </a:r>
          </a:p>
          <a:p>
            <a:r>
              <a:rPr lang="fr-FR" dirty="0"/>
              <a:t>}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7721C1-8724-72CE-AA34-1EBD8C812512}"/>
              </a:ext>
            </a:extLst>
          </p:cNvPr>
          <p:cNvSpPr txBox="1"/>
          <p:nvPr/>
        </p:nvSpPr>
        <p:spPr>
          <a:xfrm>
            <a:off x="5735782" y="1575262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Attention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2757B41-FE5D-68E2-ECBA-DAF964F509B3}"/>
              </a:ext>
            </a:extLst>
          </p:cNvPr>
          <p:cNvCxnSpPr/>
          <p:nvPr/>
        </p:nvCxnSpPr>
        <p:spPr>
          <a:xfrm>
            <a:off x="4850476" y="1591887"/>
            <a:ext cx="798022" cy="149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1356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B9BB25-5303-7CF2-4E7E-F718A717441E}"/>
              </a:ext>
            </a:extLst>
          </p:cNvPr>
          <p:cNvSpPr txBox="1"/>
          <p:nvPr/>
        </p:nvSpPr>
        <p:spPr>
          <a:xfrm>
            <a:off x="1251065" y="631767"/>
            <a:ext cx="7556877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void</a:t>
            </a:r>
            <a:r>
              <a:rPr lang="fr-FR" sz="1400" dirty="0"/>
              <a:t> </a:t>
            </a:r>
            <a:r>
              <a:rPr lang="fr-FR" sz="1400" dirty="0" err="1"/>
              <a:t>loop</a:t>
            </a:r>
            <a:r>
              <a:rPr lang="fr-FR" sz="1400" dirty="0"/>
              <a:t>()</a:t>
            </a:r>
          </a:p>
          <a:p>
            <a:r>
              <a:rPr lang="fr-FR" sz="1400" dirty="0"/>
              <a:t>{</a:t>
            </a:r>
          </a:p>
          <a:p>
            <a:r>
              <a:rPr lang="fr-FR" sz="1400" dirty="0"/>
              <a:t>     u16 value=0;</a:t>
            </a:r>
          </a:p>
          <a:p>
            <a:r>
              <a:rPr lang="fr-FR" sz="1400" dirty="0"/>
              <a:t>    u8 data[6]={0};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float</a:t>
            </a:r>
            <a:r>
              <a:rPr lang="fr-FR" sz="1400" dirty="0"/>
              <a:t> </a:t>
            </a:r>
            <a:r>
              <a:rPr lang="fr-FR" sz="1400" dirty="0" err="1"/>
              <a:t>temp,hum</a:t>
            </a:r>
            <a:r>
              <a:rPr lang="fr-FR" sz="1400" dirty="0"/>
              <a:t>;</a:t>
            </a:r>
          </a:p>
          <a:p>
            <a:r>
              <a:rPr lang="fr-FR" sz="1400" dirty="0"/>
              <a:t>    if(NO_ERROR!=</a:t>
            </a:r>
            <a:r>
              <a:rPr lang="fr-FR" sz="1400" dirty="0" err="1"/>
              <a:t>sensor.read_meas_data_single_shot</a:t>
            </a:r>
            <a:r>
              <a:rPr lang="fr-FR" sz="1400" dirty="0"/>
              <a:t>(</a:t>
            </a:r>
            <a:r>
              <a:rPr lang="fr-FR" sz="1400" dirty="0" err="1"/>
              <a:t>HIGH_REP_WITH_STRCH,&amp;temp,&amp;hum</a:t>
            </a:r>
            <a:r>
              <a:rPr lang="fr-FR" sz="1400" dirty="0"/>
              <a:t>))</a:t>
            </a:r>
          </a:p>
          <a:p>
            <a:r>
              <a:rPr lang="fr-FR" sz="1400" dirty="0"/>
              <a:t>    {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("</a:t>
            </a:r>
            <a:r>
              <a:rPr lang="fr-FR" sz="1400" dirty="0" err="1"/>
              <a:t>read</a:t>
            </a:r>
            <a:r>
              <a:rPr lang="fr-FR" sz="1400" dirty="0"/>
              <a:t> temp </a:t>
            </a:r>
            <a:r>
              <a:rPr lang="fr-FR" sz="1400" dirty="0" err="1"/>
              <a:t>failed</a:t>
            </a:r>
            <a:r>
              <a:rPr lang="fr-FR" sz="1400" dirty="0"/>
              <a:t>!!");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("   ");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("   ");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("   ");</a:t>
            </a:r>
          </a:p>
          <a:p>
            <a:r>
              <a:rPr lang="fr-FR" sz="1400" dirty="0"/>
              <a:t>    }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else</a:t>
            </a:r>
            <a:endParaRPr lang="fr-FR" sz="1400" dirty="0"/>
          </a:p>
          <a:p>
            <a:r>
              <a:rPr lang="fr-FR" sz="1400" dirty="0"/>
              <a:t>    {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("</a:t>
            </a:r>
            <a:r>
              <a:rPr lang="fr-FR" sz="1400" dirty="0" err="1"/>
              <a:t>result</a:t>
            </a:r>
            <a:r>
              <a:rPr lang="fr-FR" sz="1400" dirty="0"/>
              <a:t>======&gt;");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</a:t>
            </a:r>
            <a:r>
              <a:rPr lang="fr-FR" sz="1400" dirty="0"/>
              <a:t>("</a:t>
            </a:r>
            <a:r>
              <a:rPr lang="fr-FR" sz="1400" dirty="0" err="1"/>
              <a:t>temperature</a:t>
            </a:r>
            <a:r>
              <a:rPr lang="fr-FR" sz="1400" dirty="0"/>
              <a:t> =");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(temp);</a:t>
            </a:r>
          </a:p>
          <a:p>
            <a:endParaRPr lang="fr-FR" sz="1400" dirty="0"/>
          </a:p>
          <a:p>
            <a:r>
              <a:rPr lang="fr-FR" sz="1400" dirty="0"/>
              <a:t>      </a:t>
            </a:r>
            <a:r>
              <a:rPr lang="fr-FR" sz="1400" dirty="0" err="1"/>
              <a:t>SERIAL.print</a:t>
            </a:r>
            <a:r>
              <a:rPr lang="fr-FR" sz="1400" dirty="0"/>
              <a:t>("</a:t>
            </a:r>
            <a:r>
              <a:rPr lang="fr-FR" sz="1400" dirty="0" err="1"/>
              <a:t>humidity</a:t>
            </a:r>
            <a:r>
              <a:rPr lang="fr-FR" sz="1400" dirty="0"/>
              <a:t> =");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(hum);</a:t>
            </a:r>
          </a:p>
          <a:p>
            <a:endParaRPr lang="fr-FR" sz="1400" dirty="0"/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("   ");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("   ");</a:t>
            </a:r>
          </a:p>
          <a:p>
            <a:r>
              <a:rPr lang="fr-FR" sz="1400" dirty="0"/>
              <a:t>      </a:t>
            </a:r>
            <a:r>
              <a:rPr lang="fr-FR" sz="1400" dirty="0" err="1"/>
              <a:t>SERIAL.println</a:t>
            </a:r>
            <a:r>
              <a:rPr lang="fr-FR" sz="1400" dirty="0"/>
              <a:t>("   ");</a:t>
            </a:r>
          </a:p>
          <a:p>
            <a:r>
              <a:rPr lang="fr-FR" sz="1400" dirty="0"/>
              <a:t>    }</a:t>
            </a:r>
          </a:p>
          <a:p>
            <a:r>
              <a:rPr lang="fr-FR" sz="1400" dirty="0"/>
              <a:t>    </a:t>
            </a:r>
            <a:r>
              <a:rPr lang="fr-FR" sz="1400" dirty="0" err="1"/>
              <a:t>delay</a:t>
            </a:r>
            <a:r>
              <a:rPr lang="fr-FR" sz="1400" dirty="0"/>
              <a:t>(1000);</a:t>
            </a:r>
          </a:p>
          <a:p>
            <a:r>
              <a:rPr lang="fr-FR" sz="1400" dirty="0"/>
              <a:t>}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75732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B1036-E896-DAA6-659F-EE055E354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40220A7-6894-83AD-652D-C907BE314EB1}"/>
              </a:ext>
            </a:extLst>
          </p:cNvPr>
          <p:cNvSpPr txBox="1"/>
          <p:nvPr/>
        </p:nvSpPr>
        <p:spPr>
          <a:xfrm>
            <a:off x="676835" y="860611"/>
            <a:ext cx="92892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3. Tester le SHT 35 seul</a:t>
            </a:r>
          </a:p>
        </p:txBody>
      </p:sp>
    </p:spTree>
    <p:extLst>
      <p:ext uri="{BB962C8B-B14F-4D97-AF65-F5344CB8AC3E}">
        <p14:creationId xmlns:p14="http://schemas.microsoft.com/office/powerpoint/2010/main" val="38740505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60929-18B1-7FAC-A8B5-850CE3FE3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ECDB280-7516-08DE-648A-B2427C4C585F}"/>
              </a:ext>
            </a:extLst>
          </p:cNvPr>
          <p:cNvSpPr txBox="1"/>
          <p:nvPr/>
        </p:nvSpPr>
        <p:spPr>
          <a:xfrm>
            <a:off x="676835" y="860611"/>
            <a:ext cx="852258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A vous de jouer!</a:t>
            </a:r>
          </a:p>
          <a:p>
            <a:endParaRPr lang="fr-FR" sz="6600" dirty="0"/>
          </a:p>
          <a:p>
            <a:r>
              <a:rPr lang="fr-FR" sz="6600" dirty="0"/>
              <a:t>4. Ajouter le SHT 35 au </a:t>
            </a:r>
          </a:p>
          <a:p>
            <a:r>
              <a:rPr lang="fr-FR" sz="6600" dirty="0"/>
              <a:t>BME680 et comparer </a:t>
            </a:r>
          </a:p>
          <a:p>
            <a:r>
              <a:rPr lang="fr-FR" sz="6600" dirty="0"/>
              <a:t>les données</a:t>
            </a:r>
          </a:p>
        </p:txBody>
      </p:sp>
    </p:spTree>
    <p:extLst>
      <p:ext uri="{BB962C8B-B14F-4D97-AF65-F5344CB8AC3E}">
        <p14:creationId xmlns:p14="http://schemas.microsoft.com/office/powerpoint/2010/main" val="24623839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r">
            <a:extLst>
              <a:ext uri="{FF2B5EF4-FFF2-40B4-BE49-F238E27FC236}">
                <a16:creationId xmlns:a16="http://schemas.microsoft.com/office/drawing/2014/main" id="{BFEB65EC-12D7-F884-458F-C772E654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973" y="977153"/>
            <a:ext cx="7705725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15300C-31CF-2BF7-A755-1BA9934892D8}"/>
              </a:ext>
            </a:extLst>
          </p:cNvPr>
          <p:cNvSpPr txBox="1"/>
          <p:nvPr/>
        </p:nvSpPr>
        <p:spPr>
          <a:xfrm>
            <a:off x="871335" y="590611"/>
            <a:ext cx="4097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Grove - 16x2 LCD</a:t>
            </a:r>
          </a:p>
          <a:p>
            <a:endParaRPr lang="fr-FR" sz="4000" dirty="0"/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FE7C47F-ED65-01B8-E8AD-7850F599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18" y="3370728"/>
            <a:ext cx="2928938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0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08EB865-D9F0-5870-E57A-75ED6690C71B}"/>
              </a:ext>
            </a:extLst>
          </p:cNvPr>
          <p:cNvSpPr txBox="1"/>
          <p:nvPr/>
        </p:nvSpPr>
        <p:spPr>
          <a:xfrm>
            <a:off x="1509738" y="693053"/>
            <a:ext cx="4453079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#include &lt;</a:t>
            </a:r>
            <a:r>
              <a:rPr lang="en-US" sz="1200" dirty="0" err="1"/>
              <a:t>Wire.h</a:t>
            </a:r>
            <a:r>
              <a:rPr lang="en-US" sz="1200" dirty="0"/>
              <a:t>&gt;</a:t>
            </a:r>
          </a:p>
          <a:p>
            <a:r>
              <a:rPr lang="en-US" sz="1200" dirty="0"/>
              <a:t>#include "</a:t>
            </a:r>
            <a:r>
              <a:rPr lang="en-US" sz="1200" dirty="0" err="1"/>
              <a:t>rgb_lcd.h</a:t>
            </a:r>
            <a:r>
              <a:rPr lang="en-US" sz="1200" dirty="0"/>
              <a:t>"</a:t>
            </a:r>
          </a:p>
          <a:p>
            <a:endParaRPr lang="en-US" sz="1200" dirty="0"/>
          </a:p>
          <a:p>
            <a:r>
              <a:rPr lang="en-US" sz="1200" dirty="0" err="1"/>
              <a:t>rgb_lcd</a:t>
            </a:r>
            <a:r>
              <a:rPr lang="en-US" sz="1200" dirty="0"/>
              <a:t> lcd;</a:t>
            </a:r>
          </a:p>
          <a:p>
            <a:endParaRPr lang="en-US" sz="1200" dirty="0"/>
          </a:p>
          <a:p>
            <a:r>
              <a:rPr lang="en-US" sz="1200" dirty="0"/>
              <a:t>const int </a:t>
            </a:r>
            <a:r>
              <a:rPr lang="en-US" sz="1200" dirty="0" err="1"/>
              <a:t>colorR</a:t>
            </a:r>
            <a:r>
              <a:rPr lang="en-US" sz="1200" dirty="0"/>
              <a:t> = 255;</a:t>
            </a:r>
          </a:p>
          <a:p>
            <a:r>
              <a:rPr lang="en-US" sz="1200" dirty="0"/>
              <a:t>const int </a:t>
            </a:r>
            <a:r>
              <a:rPr lang="en-US" sz="1200" dirty="0" err="1"/>
              <a:t>colorG</a:t>
            </a:r>
            <a:r>
              <a:rPr lang="en-US" sz="1200" dirty="0"/>
              <a:t> = 0;</a:t>
            </a:r>
          </a:p>
          <a:p>
            <a:r>
              <a:rPr lang="en-US" sz="1200" dirty="0"/>
              <a:t>const int </a:t>
            </a:r>
            <a:r>
              <a:rPr lang="en-US" sz="1200" dirty="0" err="1"/>
              <a:t>colorB</a:t>
            </a:r>
            <a:r>
              <a:rPr lang="en-US" sz="1200" dirty="0"/>
              <a:t> = 0;</a:t>
            </a:r>
          </a:p>
          <a:p>
            <a:endParaRPr lang="en-US" sz="1200" dirty="0"/>
          </a:p>
          <a:p>
            <a:r>
              <a:rPr lang="en-US" sz="1200" dirty="0"/>
              <a:t>void setup() {</a:t>
            </a:r>
          </a:p>
          <a:p>
            <a:r>
              <a:rPr lang="en-US" sz="1200" dirty="0"/>
              <a:t>    // set up the LCD's number of columns and rows:</a:t>
            </a:r>
          </a:p>
          <a:p>
            <a:r>
              <a:rPr lang="en-US" sz="1200" dirty="0"/>
              <a:t>    </a:t>
            </a:r>
            <a:r>
              <a:rPr lang="en-US" sz="1200" dirty="0" err="1"/>
              <a:t>lcd.begin</a:t>
            </a:r>
            <a:r>
              <a:rPr lang="en-US" sz="1200" dirty="0"/>
              <a:t>(16, 2);</a:t>
            </a:r>
          </a:p>
          <a:p>
            <a:endParaRPr lang="en-US" sz="1200" dirty="0"/>
          </a:p>
          <a:p>
            <a:r>
              <a:rPr lang="en-US" sz="1200" dirty="0"/>
              <a:t>    </a:t>
            </a:r>
            <a:r>
              <a:rPr lang="en-US" sz="1200" dirty="0" err="1"/>
              <a:t>lcd.setRGB</a:t>
            </a:r>
            <a:r>
              <a:rPr lang="en-US" sz="1200" dirty="0"/>
              <a:t>(</a:t>
            </a:r>
            <a:r>
              <a:rPr lang="en-US" sz="1200" dirty="0" err="1"/>
              <a:t>colorR</a:t>
            </a:r>
            <a:r>
              <a:rPr lang="en-US" sz="1200" dirty="0"/>
              <a:t>, </a:t>
            </a:r>
            <a:r>
              <a:rPr lang="en-US" sz="1200" dirty="0" err="1"/>
              <a:t>colorG</a:t>
            </a:r>
            <a:r>
              <a:rPr lang="en-US" sz="1200" dirty="0"/>
              <a:t>, </a:t>
            </a:r>
            <a:r>
              <a:rPr lang="en-US" sz="1200" dirty="0" err="1"/>
              <a:t>colorB</a:t>
            </a:r>
            <a:r>
              <a:rPr lang="en-US" sz="1200" dirty="0"/>
              <a:t>);</a:t>
            </a:r>
          </a:p>
          <a:p>
            <a:endParaRPr lang="en-US" sz="1200" dirty="0"/>
          </a:p>
          <a:p>
            <a:r>
              <a:rPr lang="en-US" sz="1200" dirty="0"/>
              <a:t>    // Print a message to the LCD.</a:t>
            </a:r>
          </a:p>
          <a:p>
            <a:r>
              <a:rPr lang="en-US" sz="1200" dirty="0"/>
              <a:t>    </a:t>
            </a:r>
            <a:r>
              <a:rPr lang="en-US" sz="1200" dirty="0" err="1"/>
              <a:t>lcd.print</a:t>
            </a:r>
            <a:r>
              <a:rPr lang="en-US" sz="1200" dirty="0"/>
              <a:t>("hello, world!");</a:t>
            </a:r>
          </a:p>
          <a:p>
            <a:br>
              <a:rPr lang="en-US" sz="1200" dirty="0"/>
            </a:br>
            <a:r>
              <a:rPr lang="en-US" sz="1200" dirty="0"/>
              <a:t>    delay(1000);</a:t>
            </a:r>
          </a:p>
          <a:p>
            <a:r>
              <a:rPr lang="en-US" sz="1200" dirty="0"/>
              <a:t>}</a:t>
            </a:r>
          </a:p>
          <a:p>
            <a:endParaRPr lang="en-US" sz="1200" dirty="0"/>
          </a:p>
          <a:p>
            <a:r>
              <a:rPr lang="en-US" sz="1200" dirty="0"/>
              <a:t>void loop() {</a:t>
            </a:r>
          </a:p>
          <a:p>
            <a:r>
              <a:rPr lang="en-US" sz="1200" dirty="0"/>
              <a:t>    // set the cursor to column 0, line 1</a:t>
            </a:r>
          </a:p>
          <a:p>
            <a:r>
              <a:rPr lang="en-US" sz="1200" dirty="0"/>
              <a:t>    // (note: line 1 is the second row, since counting begins with 0):</a:t>
            </a:r>
          </a:p>
          <a:p>
            <a:r>
              <a:rPr lang="en-US" sz="1200" dirty="0"/>
              <a:t>    </a:t>
            </a:r>
            <a:r>
              <a:rPr lang="en-US" sz="1200" dirty="0" err="1"/>
              <a:t>lcd.setCursor</a:t>
            </a:r>
            <a:r>
              <a:rPr lang="en-US" sz="1200" dirty="0"/>
              <a:t>(0, 1);</a:t>
            </a:r>
          </a:p>
          <a:p>
            <a:r>
              <a:rPr lang="en-US" sz="1200" dirty="0"/>
              <a:t>    // print the number of seconds since reset:</a:t>
            </a:r>
          </a:p>
          <a:p>
            <a:r>
              <a:rPr lang="en-US" sz="1200" dirty="0"/>
              <a:t>    </a:t>
            </a:r>
            <a:r>
              <a:rPr lang="en-US" sz="1200" dirty="0" err="1"/>
              <a:t>lcd.print</a:t>
            </a:r>
            <a:r>
              <a:rPr lang="en-US" sz="1200" dirty="0"/>
              <a:t>(</a:t>
            </a:r>
            <a:r>
              <a:rPr lang="en-US" sz="1200" dirty="0" err="1"/>
              <a:t>millis</a:t>
            </a:r>
            <a:r>
              <a:rPr lang="en-US" sz="1200" dirty="0"/>
              <a:t>() / 1000);</a:t>
            </a:r>
          </a:p>
          <a:p>
            <a:endParaRPr lang="en-US" sz="1200" dirty="0"/>
          </a:p>
          <a:p>
            <a:r>
              <a:rPr lang="en-US" sz="1200" dirty="0"/>
              <a:t>    delay(100);</a:t>
            </a:r>
          </a:p>
          <a:p>
            <a:r>
              <a:rPr lang="en-US" sz="1200" dirty="0"/>
              <a:t>}</a:t>
            </a:r>
          </a:p>
          <a:p>
            <a:endParaRPr lang="fr-FR" sz="1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4C29E5-0AD0-AF37-8B8E-8A00932C86A9}"/>
              </a:ext>
            </a:extLst>
          </p:cNvPr>
          <p:cNvSpPr txBox="1"/>
          <p:nvPr/>
        </p:nvSpPr>
        <p:spPr>
          <a:xfrm>
            <a:off x="885305" y="266008"/>
            <a:ext cx="673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File --&gt; Examples --&gt; Grove - LCD RGB Backlight --&gt; HelloWorld</a:t>
            </a:r>
            <a:r>
              <a:rPr lang="en-US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3841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F85DF-D00B-84FF-A527-515B0D167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8423A73-1B23-4750-02B3-337A2D995025}"/>
              </a:ext>
            </a:extLst>
          </p:cNvPr>
          <p:cNvSpPr txBox="1"/>
          <p:nvPr/>
        </p:nvSpPr>
        <p:spPr>
          <a:xfrm>
            <a:off x="676835" y="860611"/>
            <a:ext cx="771820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A vous de jouer!</a:t>
            </a:r>
          </a:p>
          <a:p>
            <a:endParaRPr lang="fr-FR" sz="6600" dirty="0"/>
          </a:p>
          <a:p>
            <a:r>
              <a:rPr lang="fr-FR" sz="6600" dirty="0"/>
              <a:t>5. Tester le LCD 16x2</a:t>
            </a:r>
          </a:p>
        </p:txBody>
      </p:sp>
    </p:spTree>
    <p:extLst>
      <p:ext uri="{BB962C8B-B14F-4D97-AF65-F5344CB8AC3E}">
        <p14:creationId xmlns:p14="http://schemas.microsoft.com/office/powerpoint/2010/main" val="34951762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F39A1-24D2-8379-06DC-A0B1B6D1D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9C14E71-8F9A-5162-7265-BBEC330BB7C0}"/>
              </a:ext>
            </a:extLst>
          </p:cNvPr>
          <p:cNvSpPr txBox="1"/>
          <p:nvPr/>
        </p:nvSpPr>
        <p:spPr>
          <a:xfrm>
            <a:off x="493955" y="864767"/>
            <a:ext cx="9809096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A vous de jouer!</a:t>
            </a:r>
          </a:p>
          <a:p>
            <a:endParaRPr lang="fr-FR" sz="6600" dirty="0"/>
          </a:p>
          <a:p>
            <a:r>
              <a:rPr lang="fr-FR" sz="6600" dirty="0"/>
              <a:t>6. Ajouter le LCD 16x2 aux </a:t>
            </a:r>
          </a:p>
          <a:p>
            <a:r>
              <a:rPr lang="fr-FR" sz="6600" dirty="0"/>
              <a:t>deux autres modules</a:t>
            </a:r>
          </a:p>
          <a:p>
            <a:r>
              <a:rPr lang="fr-FR" sz="6600" dirty="0"/>
              <a:t>et visualiser les données</a:t>
            </a:r>
          </a:p>
        </p:txBody>
      </p:sp>
    </p:spTree>
    <p:extLst>
      <p:ext uri="{BB962C8B-B14F-4D97-AF65-F5344CB8AC3E}">
        <p14:creationId xmlns:p14="http://schemas.microsoft.com/office/powerpoint/2010/main" val="23795120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6F1F42-73EF-1F61-81C9-07AD5925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106" y="337296"/>
            <a:ext cx="6387353" cy="47905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0579B3B-9453-737F-2171-F80530CB1033}"/>
              </a:ext>
            </a:extLst>
          </p:cNvPr>
          <p:cNvSpPr txBox="1"/>
          <p:nvPr/>
        </p:nvSpPr>
        <p:spPr>
          <a:xfrm>
            <a:off x="1327428" y="838852"/>
            <a:ext cx="4105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Grove - DS1307 RTC (Real Time Clock)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99F8D4-7185-52E2-AFA6-6662F3B3D547}"/>
              </a:ext>
            </a:extLst>
          </p:cNvPr>
          <p:cNvSpPr txBox="1"/>
          <p:nvPr/>
        </p:nvSpPr>
        <p:spPr>
          <a:xfrm>
            <a:off x="1280160" y="5127811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I2C</a:t>
            </a:r>
          </a:p>
        </p:txBody>
      </p:sp>
    </p:spTree>
    <p:extLst>
      <p:ext uri="{BB962C8B-B14F-4D97-AF65-F5344CB8AC3E}">
        <p14:creationId xmlns:p14="http://schemas.microsoft.com/office/powerpoint/2010/main" val="27059259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1379D69-69A9-3BFA-201E-1BE6781CC3BB}"/>
              </a:ext>
            </a:extLst>
          </p:cNvPr>
          <p:cNvSpPr txBox="1"/>
          <p:nvPr/>
        </p:nvSpPr>
        <p:spPr>
          <a:xfrm>
            <a:off x="1030778" y="1246909"/>
            <a:ext cx="488043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#include &lt;</a:t>
            </a:r>
            <a:r>
              <a:rPr lang="fr-FR" dirty="0" err="1"/>
              <a:t>Wire.h</a:t>
            </a:r>
            <a:r>
              <a:rPr lang="fr-FR" dirty="0"/>
              <a:t>&gt;</a:t>
            </a:r>
          </a:p>
          <a:p>
            <a:r>
              <a:rPr lang="fr-FR" dirty="0"/>
              <a:t>#include "DS1307.h"</a:t>
            </a:r>
          </a:p>
          <a:p>
            <a:endParaRPr lang="fr-FR" dirty="0"/>
          </a:p>
          <a:p>
            <a:r>
              <a:rPr lang="fr-FR" dirty="0"/>
              <a:t>DS1307 </a:t>
            </a:r>
            <a:r>
              <a:rPr lang="fr-FR" dirty="0" err="1"/>
              <a:t>clock</a:t>
            </a:r>
            <a:r>
              <a:rPr lang="fr-FR" dirty="0"/>
              <a:t>;//</a:t>
            </a:r>
            <a:r>
              <a:rPr lang="fr-FR" dirty="0" err="1"/>
              <a:t>define</a:t>
            </a:r>
            <a:r>
              <a:rPr lang="fr-FR" dirty="0"/>
              <a:t> a </a:t>
            </a:r>
            <a:r>
              <a:rPr lang="fr-FR" dirty="0" err="1"/>
              <a:t>object</a:t>
            </a:r>
            <a:r>
              <a:rPr lang="fr-FR" dirty="0"/>
              <a:t> of DS1307 class</a:t>
            </a:r>
          </a:p>
          <a:p>
            <a:r>
              <a:rPr lang="fr-FR" dirty="0" err="1"/>
              <a:t>void</a:t>
            </a:r>
            <a:r>
              <a:rPr lang="fr-FR" dirty="0"/>
              <a:t> setup()</a:t>
            </a:r>
          </a:p>
          <a:p>
            <a:r>
              <a:rPr lang="fr-FR" dirty="0"/>
              <a:t>{</a:t>
            </a:r>
          </a:p>
          <a:p>
            <a:r>
              <a:rPr lang="fr-FR" dirty="0"/>
              <a:t>    </a:t>
            </a:r>
            <a:r>
              <a:rPr lang="fr-FR" dirty="0" err="1"/>
              <a:t>Serial.begin</a:t>
            </a:r>
            <a:r>
              <a:rPr lang="fr-FR" dirty="0"/>
              <a:t>(9600);</a:t>
            </a:r>
          </a:p>
          <a:p>
            <a:r>
              <a:rPr lang="fr-FR" dirty="0"/>
              <a:t>    </a:t>
            </a:r>
            <a:r>
              <a:rPr lang="fr-FR" dirty="0" err="1"/>
              <a:t>clock.begin</a:t>
            </a:r>
            <a:r>
              <a:rPr lang="fr-FR" dirty="0"/>
              <a:t>();</a:t>
            </a:r>
          </a:p>
          <a:p>
            <a:r>
              <a:rPr lang="fr-FR" dirty="0"/>
              <a:t>    </a:t>
            </a:r>
            <a:r>
              <a:rPr lang="fr-FR" dirty="0" err="1"/>
              <a:t>clock.fillByYMD</a:t>
            </a:r>
            <a:r>
              <a:rPr lang="fr-FR" dirty="0"/>
              <a:t>(2013,1,19);//Jan 19,2013</a:t>
            </a:r>
          </a:p>
          <a:p>
            <a:r>
              <a:rPr lang="fr-FR" dirty="0"/>
              <a:t>    </a:t>
            </a:r>
            <a:r>
              <a:rPr lang="fr-FR" dirty="0" err="1"/>
              <a:t>clock.fillByHMS</a:t>
            </a:r>
            <a:r>
              <a:rPr lang="fr-FR" dirty="0"/>
              <a:t>(15,28,30);//15:28 30"</a:t>
            </a:r>
          </a:p>
          <a:p>
            <a:r>
              <a:rPr lang="fr-FR" dirty="0"/>
              <a:t>    </a:t>
            </a:r>
            <a:r>
              <a:rPr lang="fr-FR" dirty="0" err="1"/>
              <a:t>clock.fillDayOfWeek</a:t>
            </a:r>
            <a:r>
              <a:rPr lang="fr-FR" dirty="0"/>
              <a:t>(SAT);//Saturday</a:t>
            </a:r>
          </a:p>
          <a:p>
            <a:r>
              <a:rPr lang="fr-FR" dirty="0"/>
              <a:t>    </a:t>
            </a:r>
            <a:r>
              <a:rPr lang="fr-FR" dirty="0" err="1"/>
              <a:t>clock.setTime</a:t>
            </a:r>
            <a:r>
              <a:rPr lang="fr-FR" dirty="0"/>
              <a:t>();//</a:t>
            </a:r>
            <a:r>
              <a:rPr lang="fr-FR" dirty="0" err="1"/>
              <a:t>write</a:t>
            </a:r>
            <a:r>
              <a:rPr lang="fr-FR" dirty="0"/>
              <a:t> time to the RTC chip</a:t>
            </a:r>
          </a:p>
          <a:p>
            <a:r>
              <a:rPr lang="fr-FR" dirty="0"/>
              <a:t>}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C83BFE-3971-E6FE-F16B-2C4378863D6D}"/>
              </a:ext>
            </a:extLst>
          </p:cNvPr>
          <p:cNvSpPr txBox="1"/>
          <p:nvPr/>
        </p:nvSpPr>
        <p:spPr>
          <a:xfrm>
            <a:off x="802178" y="652549"/>
            <a:ext cx="481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b="1" dirty="0"/>
              <a:t>File -&gt; Example -&gt;RTC-&gt;</a:t>
            </a:r>
            <a:r>
              <a:rPr lang="en-US" b="1" dirty="0" err="1"/>
              <a:t>SetTimeAndDisplay</a:t>
            </a:r>
            <a:r>
              <a:rPr lang="en-US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508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Appareils électroniques, Ingénierie électronique, Composant électronique&#10;&#10;Le contenu généré par l’IA peut être incorrect.">
            <a:extLst>
              <a:ext uri="{FF2B5EF4-FFF2-40B4-BE49-F238E27FC236}">
                <a16:creationId xmlns:a16="http://schemas.microsoft.com/office/drawing/2014/main" id="{4DEF6827-E456-5D9A-555D-F9AED800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75" y="0"/>
            <a:ext cx="5745137" cy="3852844"/>
          </a:xfrm>
          <a:prstGeom prst="rect">
            <a:avLst/>
          </a:prstGeom>
        </p:spPr>
      </p:pic>
      <p:pic>
        <p:nvPicPr>
          <p:cNvPr id="5" name="Image 4" descr="Une image contenant texte, capture d’écran, Police, reçu&#10;&#10;Le contenu généré par l’IA peut être incorrect.">
            <a:extLst>
              <a:ext uri="{FF2B5EF4-FFF2-40B4-BE49-F238E27FC236}">
                <a16:creationId xmlns:a16="http://schemas.microsoft.com/office/drawing/2014/main" id="{0DA28684-B08E-FEF4-AC66-E475320F3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53" y="3907112"/>
            <a:ext cx="8269941" cy="284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31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D875A2B-DC6F-DD64-EE34-428ED9E04CA5}"/>
              </a:ext>
            </a:extLst>
          </p:cNvPr>
          <p:cNvSpPr txBox="1"/>
          <p:nvPr/>
        </p:nvSpPr>
        <p:spPr>
          <a:xfrm>
            <a:off x="1105593" y="610985"/>
            <a:ext cx="345639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void</a:t>
            </a:r>
            <a:r>
              <a:rPr lang="fr-FR" sz="1200" dirty="0"/>
              <a:t> </a:t>
            </a:r>
            <a:r>
              <a:rPr lang="fr-FR" sz="1200" dirty="0" err="1"/>
              <a:t>loop</a:t>
            </a:r>
            <a:r>
              <a:rPr lang="fr-FR" sz="1200" dirty="0"/>
              <a:t>()</a:t>
            </a:r>
          </a:p>
          <a:p>
            <a:r>
              <a:rPr lang="fr-FR" sz="1200" dirty="0"/>
              <a:t>{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printTime</a:t>
            </a:r>
            <a:r>
              <a:rPr lang="fr-FR" sz="1200" dirty="0"/>
              <a:t>();</a:t>
            </a:r>
          </a:p>
          <a:p>
            <a:r>
              <a:rPr lang="fr-FR" sz="1200" dirty="0"/>
              <a:t>}</a:t>
            </a:r>
          </a:p>
          <a:p>
            <a:r>
              <a:rPr lang="fr-FR" sz="1200" dirty="0"/>
              <a:t>    /*</a:t>
            </a:r>
            <a:r>
              <a:rPr lang="fr-FR" sz="1200" dirty="0" err="1"/>
              <a:t>Function</a:t>
            </a:r>
            <a:r>
              <a:rPr lang="fr-FR" sz="1200" dirty="0"/>
              <a:t>: Display time on the serial monitor*/</a:t>
            </a:r>
          </a:p>
          <a:p>
            <a:r>
              <a:rPr lang="fr-FR" sz="1200" dirty="0" err="1"/>
              <a:t>void</a:t>
            </a:r>
            <a:r>
              <a:rPr lang="fr-FR" sz="1200" dirty="0"/>
              <a:t> </a:t>
            </a:r>
            <a:r>
              <a:rPr lang="fr-FR" sz="1200" dirty="0" err="1"/>
              <a:t>printTime</a:t>
            </a:r>
            <a:r>
              <a:rPr lang="fr-FR" sz="1200" dirty="0"/>
              <a:t>()</a:t>
            </a:r>
          </a:p>
          <a:p>
            <a:r>
              <a:rPr lang="fr-FR" sz="1200" dirty="0"/>
              <a:t>{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clock.getTime</a:t>
            </a:r>
            <a:r>
              <a:rPr lang="fr-FR" sz="1200" dirty="0"/>
              <a:t>();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</a:t>
            </a:r>
            <a:r>
              <a:rPr lang="fr-FR" sz="1200" dirty="0" err="1"/>
              <a:t>clock.hour</a:t>
            </a:r>
            <a:r>
              <a:rPr lang="fr-FR" sz="1200" dirty="0"/>
              <a:t>, DEC);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(":");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</a:t>
            </a:r>
            <a:r>
              <a:rPr lang="fr-FR" sz="1200" dirty="0" err="1"/>
              <a:t>clock.minute</a:t>
            </a:r>
            <a:r>
              <a:rPr lang="fr-FR" sz="1200" dirty="0"/>
              <a:t>, DEC);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(":");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</a:t>
            </a:r>
            <a:r>
              <a:rPr lang="fr-FR" sz="1200" dirty="0" err="1"/>
              <a:t>clock.second</a:t>
            </a:r>
            <a:r>
              <a:rPr lang="fr-FR" sz="1200" dirty="0"/>
              <a:t>, DEC);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("  ");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</a:t>
            </a:r>
            <a:r>
              <a:rPr lang="fr-FR" sz="1200" dirty="0" err="1"/>
              <a:t>clock.month</a:t>
            </a:r>
            <a:r>
              <a:rPr lang="fr-FR" sz="1200" dirty="0"/>
              <a:t>, DEC);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("/");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</a:t>
            </a:r>
            <a:r>
              <a:rPr lang="fr-FR" sz="1200" dirty="0" err="1"/>
              <a:t>clock.dayOfMonth</a:t>
            </a:r>
            <a:r>
              <a:rPr lang="fr-FR" sz="1200" dirty="0"/>
              <a:t>, DEC);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("/");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(clock.year+2000, DEC);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(" ");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</a:t>
            </a:r>
            <a:r>
              <a:rPr lang="fr-FR" sz="1200" dirty="0" err="1"/>
              <a:t>clock.dayOfMonth</a:t>
            </a:r>
            <a:r>
              <a:rPr lang="fr-FR" sz="1200" dirty="0"/>
              <a:t>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</a:t>
            </a:r>
            <a:r>
              <a:rPr lang="fr-FR" sz="1200" dirty="0"/>
              <a:t>("*");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1D69E3-7D7C-DC9D-5B77-CF873C0961F2}"/>
              </a:ext>
            </a:extLst>
          </p:cNvPr>
          <p:cNvSpPr txBox="1"/>
          <p:nvPr/>
        </p:nvSpPr>
        <p:spPr>
          <a:xfrm>
            <a:off x="5137265" y="610985"/>
            <a:ext cx="403187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 switch (</a:t>
            </a:r>
            <a:r>
              <a:rPr lang="fr-FR" sz="1200" dirty="0" err="1"/>
              <a:t>clock.dayOfWeek</a:t>
            </a:r>
            <a:r>
              <a:rPr lang="fr-FR" sz="1200" dirty="0"/>
              <a:t>)// </a:t>
            </a:r>
            <a:r>
              <a:rPr lang="fr-FR" sz="1200" dirty="0" err="1"/>
              <a:t>Friendly</a:t>
            </a:r>
            <a:r>
              <a:rPr lang="fr-FR" sz="1200" dirty="0"/>
              <a:t> </a:t>
            </a:r>
            <a:r>
              <a:rPr lang="fr-FR" sz="1200" dirty="0" err="1"/>
              <a:t>printout</a:t>
            </a:r>
            <a:r>
              <a:rPr lang="fr-FR" sz="1200" dirty="0"/>
              <a:t> the </a:t>
            </a:r>
            <a:r>
              <a:rPr lang="fr-FR" sz="1200" dirty="0" err="1"/>
              <a:t>weekday</a:t>
            </a:r>
            <a:endParaRPr lang="fr-FR" sz="1200" dirty="0"/>
          </a:p>
          <a:p>
            <a:r>
              <a:rPr lang="fr-FR" sz="1200" dirty="0"/>
              <a:t>    {</a:t>
            </a:r>
          </a:p>
          <a:p>
            <a:r>
              <a:rPr lang="fr-FR" sz="1200" dirty="0"/>
              <a:t>        case MON: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Serial.print</a:t>
            </a:r>
            <a:r>
              <a:rPr lang="fr-FR" sz="1200" dirty="0"/>
              <a:t>("MON");</a:t>
            </a:r>
          </a:p>
          <a:p>
            <a:r>
              <a:rPr lang="fr-FR" sz="1200" dirty="0"/>
              <a:t>        break;</a:t>
            </a:r>
          </a:p>
          <a:p>
            <a:r>
              <a:rPr lang="fr-FR" sz="1200" dirty="0"/>
              <a:t>        case TUE: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Serial.print</a:t>
            </a:r>
            <a:r>
              <a:rPr lang="fr-FR" sz="1200" dirty="0"/>
              <a:t>("TUE");</a:t>
            </a:r>
          </a:p>
          <a:p>
            <a:r>
              <a:rPr lang="fr-FR" sz="1200" dirty="0"/>
              <a:t>        break;</a:t>
            </a:r>
          </a:p>
          <a:p>
            <a:r>
              <a:rPr lang="fr-FR" sz="1200" dirty="0"/>
              <a:t>        case WED: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Serial.print</a:t>
            </a:r>
            <a:r>
              <a:rPr lang="fr-FR" sz="1200" dirty="0"/>
              <a:t>("WED");</a:t>
            </a:r>
          </a:p>
          <a:p>
            <a:r>
              <a:rPr lang="fr-FR" sz="1200" dirty="0"/>
              <a:t>        break;</a:t>
            </a:r>
          </a:p>
          <a:p>
            <a:r>
              <a:rPr lang="fr-FR" sz="1200" dirty="0"/>
              <a:t>        case THU: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Serial.print</a:t>
            </a:r>
            <a:r>
              <a:rPr lang="fr-FR" sz="1200" dirty="0"/>
              <a:t>("THU");</a:t>
            </a:r>
          </a:p>
          <a:p>
            <a:r>
              <a:rPr lang="fr-FR" sz="1200" dirty="0"/>
              <a:t>        break;</a:t>
            </a:r>
          </a:p>
          <a:p>
            <a:r>
              <a:rPr lang="fr-FR" sz="1200" dirty="0"/>
              <a:t>        case FRI: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Serial.print</a:t>
            </a:r>
            <a:r>
              <a:rPr lang="fr-FR" sz="1200" dirty="0"/>
              <a:t>("FRI");</a:t>
            </a:r>
          </a:p>
          <a:p>
            <a:r>
              <a:rPr lang="fr-FR" sz="1200" dirty="0"/>
              <a:t>        break;</a:t>
            </a:r>
          </a:p>
          <a:p>
            <a:r>
              <a:rPr lang="fr-FR" sz="1200" dirty="0"/>
              <a:t>        case SAT: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Serial.print</a:t>
            </a:r>
            <a:r>
              <a:rPr lang="fr-FR" sz="1200" dirty="0"/>
              <a:t>("SAT");</a:t>
            </a:r>
          </a:p>
          <a:p>
            <a:r>
              <a:rPr lang="fr-FR" sz="1200" dirty="0"/>
              <a:t>        break;</a:t>
            </a:r>
          </a:p>
          <a:p>
            <a:r>
              <a:rPr lang="fr-FR" sz="1200" dirty="0"/>
              <a:t>        case SUN: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Serial.print</a:t>
            </a:r>
            <a:r>
              <a:rPr lang="fr-FR" sz="1200" dirty="0"/>
              <a:t>("SUN");</a:t>
            </a:r>
          </a:p>
          <a:p>
            <a:r>
              <a:rPr lang="fr-FR" sz="1200" dirty="0"/>
              <a:t>        break;</a:t>
            </a:r>
          </a:p>
          <a:p>
            <a:r>
              <a:rPr lang="fr-FR" sz="1200" dirty="0"/>
              <a:t>    }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Serial.println</a:t>
            </a:r>
            <a:r>
              <a:rPr lang="fr-FR" sz="1200" dirty="0"/>
              <a:t>(" ");</a:t>
            </a:r>
          </a:p>
          <a:p>
            <a:r>
              <a:rPr lang="fr-FR" sz="1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066981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CFE8-13AF-64B5-334A-25F1F8B9E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84F8A58-F24B-26F7-81A2-6A9BB1D53ED5}"/>
              </a:ext>
            </a:extLst>
          </p:cNvPr>
          <p:cNvSpPr txBox="1"/>
          <p:nvPr/>
        </p:nvSpPr>
        <p:spPr>
          <a:xfrm>
            <a:off x="676835" y="860611"/>
            <a:ext cx="804483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7. Configurer le RTC</a:t>
            </a:r>
          </a:p>
        </p:txBody>
      </p:sp>
    </p:spTree>
    <p:extLst>
      <p:ext uri="{BB962C8B-B14F-4D97-AF65-F5344CB8AC3E}">
        <p14:creationId xmlns:p14="http://schemas.microsoft.com/office/powerpoint/2010/main" val="5833272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35617-9E5C-3461-0482-22C21A4D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BE9ED4-DF98-F551-1993-3CF5387F6663}"/>
              </a:ext>
            </a:extLst>
          </p:cNvPr>
          <p:cNvSpPr txBox="1"/>
          <p:nvPr/>
        </p:nvSpPr>
        <p:spPr>
          <a:xfrm>
            <a:off x="676835" y="860611"/>
            <a:ext cx="90172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8. Ajouter le RTC</a:t>
            </a:r>
          </a:p>
          <a:p>
            <a:r>
              <a:rPr lang="fr-FR" sz="7200" dirty="0"/>
              <a:t>et obtenir les données</a:t>
            </a:r>
          </a:p>
        </p:txBody>
      </p:sp>
    </p:spTree>
    <p:extLst>
      <p:ext uri="{BB962C8B-B14F-4D97-AF65-F5344CB8AC3E}">
        <p14:creationId xmlns:p14="http://schemas.microsoft.com/office/powerpoint/2010/main" val="2730779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80C786-DECB-C81D-9792-5B17EC33A2A6}"/>
              </a:ext>
            </a:extLst>
          </p:cNvPr>
          <p:cNvSpPr txBox="1"/>
          <p:nvPr/>
        </p:nvSpPr>
        <p:spPr>
          <a:xfrm>
            <a:off x="814647" y="5677592"/>
            <a:ext cx="3205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https://github.com/fu-hsi/PMS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8ED0D2-3C6F-8665-F70F-53730C25B8C5}"/>
              </a:ext>
            </a:extLst>
          </p:cNvPr>
          <p:cNvSpPr txBox="1"/>
          <p:nvPr/>
        </p:nvSpPr>
        <p:spPr>
          <a:xfrm>
            <a:off x="871335" y="590611"/>
            <a:ext cx="5075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PMS7003 - </a:t>
            </a:r>
            <a:r>
              <a:rPr lang="en-US" sz="4000" b="1" dirty="0" err="1"/>
              <a:t>Plantower</a:t>
            </a:r>
            <a:endParaRPr lang="en-US" sz="4000" b="1" dirty="0"/>
          </a:p>
          <a:p>
            <a:endParaRPr lang="fr-FR" sz="4000" dirty="0"/>
          </a:p>
        </p:txBody>
      </p:sp>
      <p:pic>
        <p:nvPicPr>
          <p:cNvPr id="2050" name="Picture 2" descr="PMS7003 Particulate Matter Sensor with Cable and Adapter Board - The Pi Hut">
            <a:extLst>
              <a:ext uri="{FF2B5EF4-FFF2-40B4-BE49-F238E27FC236}">
                <a16:creationId xmlns:a16="http://schemas.microsoft.com/office/drawing/2014/main" id="{4D803A6D-185C-4A85-72D0-A3D4A004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1057835"/>
            <a:ext cx="4397188" cy="43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MS7003 sensor adapter">
            <a:extLst>
              <a:ext uri="{FF2B5EF4-FFF2-40B4-BE49-F238E27FC236}">
                <a16:creationId xmlns:a16="http://schemas.microsoft.com/office/drawing/2014/main" id="{70926E42-F385-F8F4-6200-A7B9CE15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33" y="1611405"/>
            <a:ext cx="5452783" cy="36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C78D2E-1F49-B87D-D401-441F2F265637}"/>
              </a:ext>
            </a:extLst>
          </p:cNvPr>
          <p:cNvSpPr txBox="1"/>
          <p:nvPr/>
        </p:nvSpPr>
        <p:spPr>
          <a:xfrm>
            <a:off x="7148212" y="5677592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UART!!!</a:t>
            </a:r>
          </a:p>
        </p:txBody>
      </p:sp>
    </p:spTree>
    <p:extLst>
      <p:ext uri="{BB962C8B-B14F-4D97-AF65-F5344CB8AC3E}">
        <p14:creationId xmlns:p14="http://schemas.microsoft.com/office/powerpoint/2010/main" val="36970291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EC2D4F5-37A5-EDF5-9B8A-FDFE9869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50"/>
          <a:stretch>
            <a:fillRect/>
          </a:stretch>
        </p:blipFill>
        <p:spPr>
          <a:xfrm>
            <a:off x="5555244" y="970903"/>
            <a:ext cx="4724400" cy="49161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9D589AB-9E6B-AF8B-9F69-18662392AFB1}"/>
              </a:ext>
            </a:extLst>
          </p:cNvPr>
          <p:cNvSpPr txBox="1"/>
          <p:nvPr/>
        </p:nvSpPr>
        <p:spPr>
          <a:xfrm>
            <a:off x="548640" y="876993"/>
            <a:ext cx="3339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Spécifications</a:t>
            </a:r>
          </a:p>
        </p:txBody>
      </p:sp>
    </p:spTree>
    <p:extLst>
      <p:ext uri="{BB962C8B-B14F-4D97-AF65-F5344CB8AC3E}">
        <p14:creationId xmlns:p14="http://schemas.microsoft.com/office/powerpoint/2010/main" val="10766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de: Les habitants de New Delhi ont perdu dix ans d'espérance de vie à  cause de la pollution de l'air">
            <a:extLst>
              <a:ext uri="{FF2B5EF4-FFF2-40B4-BE49-F238E27FC236}">
                <a16:creationId xmlns:a16="http://schemas.microsoft.com/office/drawing/2014/main" id="{527E415E-727B-D38D-6E4F-E0467C95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271" y="323366"/>
            <a:ext cx="9511458" cy="60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DF4EFD-E14D-0D6E-9398-7420DFD32CA8}"/>
              </a:ext>
            </a:extLst>
          </p:cNvPr>
          <p:cNvSpPr txBox="1"/>
          <p:nvPr/>
        </p:nvSpPr>
        <p:spPr>
          <a:xfrm>
            <a:off x="1645920" y="714895"/>
            <a:ext cx="2632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Le principe</a:t>
            </a:r>
          </a:p>
        </p:txBody>
      </p:sp>
    </p:spTree>
    <p:extLst>
      <p:ext uri="{BB962C8B-B14F-4D97-AF65-F5344CB8AC3E}">
        <p14:creationId xmlns:p14="http://schemas.microsoft.com/office/powerpoint/2010/main" val="12072186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nterfacing PMS5003 PM2.5 Air Quality Sensor with Arduino">
            <a:extLst>
              <a:ext uri="{FF2B5EF4-FFF2-40B4-BE49-F238E27FC236}">
                <a16:creationId xmlns:a16="http://schemas.microsoft.com/office/drawing/2014/main" id="{55EBF99B-5DA5-2779-3E21-F6F93981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32" y="3243449"/>
            <a:ext cx="6867352" cy="29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rtual Labs">
            <a:extLst>
              <a:ext uri="{FF2B5EF4-FFF2-40B4-BE49-F238E27FC236}">
                <a16:creationId xmlns:a16="http://schemas.microsoft.com/office/drawing/2014/main" id="{17D92616-05D5-38B1-776D-8B31EC87D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99" y="282388"/>
            <a:ext cx="3876304" cy="262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4AC829-CF79-9C6A-9DBD-9D7EADF82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64" y="797860"/>
            <a:ext cx="2825446" cy="18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487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MS7003">
            <a:extLst>
              <a:ext uri="{FF2B5EF4-FFF2-40B4-BE49-F238E27FC236}">
                <a16:creationId xmlns:a16="http://schemas.microsoft.com/office/drawing/2014/main" id="{B4F98497-D545-8A80-044B-8A1CDB3D5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7"/>
            <a:ext cx="11625349" cy="653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8271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AC8FE64-BEB5-F53C-7A97-1F92FF5434D1}"/>
              </a:ext>
            </a:extLst>
          </p:cNvPr>
          <p:cNvSpPr txBox="1"/>
          <p:nvPr/>
        </p:nvSpPr>
        <p:spPr>
          <a:xfrm>
            <a:off x="1119101" y="393456"/>
            <a:ext cx="8473786" cy="5825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1000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PMS.h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000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SoftwareSerial.h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b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SoftwareSerial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pmsSerial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000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RX, TX (RX </a:t>
            </a:r>
            <a:r>
              <a:rPr lang="en-US" sz="1000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reçoit</a:t>
            </a:r>
            <a:r>
              <a:rPr lang="en-US" sz="1000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du PMS)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PMS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pms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pmsSerial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PMS::DATA 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b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sz="1000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9600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000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// debug vers PC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pmsSerial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9600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000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// PMS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b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sz="1000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loop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"Waking up, wait 30 seconds for stable readings..."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1000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"Send read request..."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pms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requestRead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"Wait max. 2 second for read..."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pms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readUntil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data, 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2000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"PM 1.0 (ug/m3): "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PM_AE_UG_1_0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"PM 2.5 (ug/m3): "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PM_AE_UG_2_5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"PM 10.0 (ug/m3): "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PM_AE_UG_10_0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"No data."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sz="1000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1000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"Going to sleep for 5 seconds."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0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000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5000</a:t>
            </a: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0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>
              <a:lnSpc>
                <a:spcPts val="1425"/>
              </a:lnSpc>
              <a:buNone/>
            </a:pPr>
            <a:r>
              <a:rPr lang="en-US" sz="1000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000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35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8C5C-CB31-E154-B646-F2EF64509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1C6F16-0376-F127-C2D6-C3E1B29C99EF}"/>
              </a:ext>
            </a:extLst>
          </p:cNvPr>
          <p:cNvSpPr txBox="1"/>
          <p:nvPr/>
        </p:nvSpPr>
        <p:spPr>
          <a:xfrm>
            <a:off x="676835" y="860611"/>
            <a:ext cx="837716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9. Tester le PMS7003</a:t>
            </a:r>
          </a:p>
          <a:p>
            <a:r>
              <a:rPr lang="fr-FR" sz="7200" dirty="0"/>
              <a:t>seul</a:t>
            </a:r>
          </a:p>
        </p:txBody>
      </p:sp>
    </p:spTree>
    <p:extLst>
      <p:ext uri="{BB962C8B-B14F-4D97-AF65-F5344CB8AC3E}">
        <p14:creationId xmlns:p14="http://schemas.microsoft.com/office/powerpoint/2010/main" val="167560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algèbre&#10;&#10;Le contenu généré par l’IA peut être incorrect.">
            <a:extLst>
              <a:ext uri="{FF2B5EF4-FFF2-40B4-BE49-F238E27FC236}">
                <a16:creationId xmlns:a16="http://schemas.microsoft.com/office/drawing/2014/main" id="{A1C30BC4-2CD9-4483-2F70-CCA9664A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397139"/>
            <a:ext cx="10784541" cy="26200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28EC4A-6173-DDC4-DC06-2FF37CCCAC5A}"/>
              </a:ext>
            </a:extLst>
          </p:cNvPr>
          <p:cNvSpPr/>
          <p:nvPr/>
        </p:nvSpPr>
        <p:spPr>
          <a:xfrm>
            <a:off x="1587159" y="397139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texte, capture d’écran, chaussures&#10;&#10;Le contenu généré par l’IA peut être incorrect.">
            <a:extLst>
              <a:ext uri="{FF2B5EF4-FFF2-40B4-BE49-F238E27FC236}">
                <a16:creationId xmlns:a16="http://schemas.microsoft.com/office/drawing/2014/main" id="{F42C7286-AD68-6DAD-C422-3F2D759FC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239" y="2980346"/>
            <a:ext cx="5974537" cy="3725253"/>
          </a:xfrm>
          <a:prstGeom prst="rect">
            <a:avLst/>
          </a:prstGeom>
        </p:spPr>
      </p:pic>
      <p:pic>
        <p:nvPicPr>
          <p:cNvPr id="8" name="Image 7" descr="Une image contenant texte, connecteur, câble&#10;&#10;Le contenu généré par l’IA peut être incorrect.">
            <a:extLst>
              <a:ext uri="{FF2B5EF4-FFF2-40B4-BE49-F238E27FC236}">
                <a16:creationId xmlns:a16="http://schemas.microsoft.com/office/drawing/2014/main" id="{D14B42B9-08AA-1EF3-BAA4-6596E1239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53" y="3397205"/>
            <a:ext cx="4953000" cy="13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381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9EF307-BEFF-DEE5-DC92-702DD61FBD80}"/>
              </a:ext>
            </a:extLst>
          </p:cNvPr>
          <p:cNvSpPr txBox="1"/>
          <p:nvPr/>
        </p:nvSpPr>
        <p:spPr>
          <a:xfrm>
            <a:off x="676835" y="860611"/>
            <a:ext cx="1092497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10. 20 mesures et médiane</a:t>
            </a:r>
          </a:p>
        </p:txBody>
      </p:sp>
    </p:spTree>
    <p:extLst>
      <p:ext uri="{BB962C8B-B14F-4D97-AF65-F5344CB8AC3E}">
        <p14:creationId xmlns:p14="http://schemas.microsoft.com/office/powerpoint/2010/main" val="28648911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55E248E-3048-E1B0-20A0-E0728D4BA8B7}"/>
              </a:ext>
            </a:extLst>
          </p:cNvPr>
          <p:cNvSpPr txBox="1"/>
          <p:nvPr/>
        </p:nvSpPr>
        <p:spPr>
          <a:xfrm>
            <a:off x="676835" y="860611"/>
            <a:ext cx="1109233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11. Usage </a:t>
            </a:r>
            <a:r>
              <a:rPr lang="fr-FR" sz="7200" dirty="0" err="1"/>
              <a:t>intermittant</a:t>
            </a:r>
            <a:r>
              <a:rPr lang="fr-FR" sz="7200" dirty="0"/>
              <a:t> </a:t>
            </a:r>
          </a:p>
          <a:p>
            <a:r>
              <a:rPr lang="fr-FR" sz="7200" dirty="0"/>
              <a:t>(20 mesures toutes les 12s)</a:t>
            </a:r>
          </a:p>
        </p:txBody>
      </p:sp>
    </p:spTree>
    <p:extLst>
      <p:ext uri="{BB962C8B-B14F-4D97-AF65-F5344CB8AC3E}">
        <p14:creationId xmlns:p14="http://schemas.microsoft.com/office/powerpoint/2010/main" val="17249729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ppareils électroniques, intérieur&#10;&#10;Le contenu généré par l’IA peut être incorrect.">
            <a:extLst>
              <a:ext uri="{FF2B5EF4-FFF2-40B4-BE49-F238E27FC236}">
                <a16:creationId xmlns:a16="http://schemas.microsoft.com/office/drawing/2014/main" id="{2A6D7ADA-01A7-6266-1D14-83686AC5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044" y="1274107"/>
            <a:ext cx="4794106" cy="3892599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E454D30-4043-2E1C-EED1-F957B7E7D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179" y="1115984"/>
            <a:ext cx="3725708" cy="46260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90524-6C94-6EBA-E132-EA3DFEBF6B84}"/>
              </a:ext>
            </a:extLst>
          </p:cNvPr>
          <p:cNvSpPr txBox="1"/>
          <p:nvPr/>
        </p:nvSpPr>
        <p:spPr>
          <a:xfrm>
            <a:off x="652549" y="361604"/>
            <a:ext cx="7018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SEN-HM3301 (compteur de particules)</a:t>
            </a:r>
          </a:p>
        </p:txBody>
      </p:sp>
    </p:spTree>
    <p:extLst>
      <p:ext uri="{BB962C8B-B14F-4D97-AF65-F5344CB8AC3E}">
        <p14:creationId xmlns:p14="http://schemas.microsoft.com/office/powerpoint/2010/main" val="9698814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3FE5B9-FE88-DFFE-5A2B-0CA26DFC6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068" y="488710"/>
            <a:ext cx="6185932" cy="57776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2832FC-C6B0-F6ED-4B2F-843C9731B211}"/>
              </a:ext>
            </a:extLst>
          </p:cNvPr>
          <p:cNvSpPr/>
          <p:nvPr/>
        </p:nvSpPr>
        <p:spPr>
          <a:xfrm>
            <a:off x="2779059" y="5853953"/>
            <a:ext cx="1667435" cy="63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41A99E-51BB-D11F-A6BE-B533D898ADF7}"/>
              </a:ext>
            </a:extLst>
          </p:cNvPr>
          <p:cNvSpPr txBox="1"/>
          <p:nvPr/>
        </p:nvSpPr>
        <p:spPr>
          <a:xfrm>
            <a:off x="2215342" y="412311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49F6BD-3F56-09AB-B599-E38B02B9D0DB}"/>
              </a:ext>
            </a:extLst>
          </p:cNvPr>
          <p:cNvSpPr txBox="1"/>
          <p:nvPr/>
        </p:nvSpPr>
        <p:spPr>
          <a:xfrm>
            <a:off x="2215342" y="449244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A4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03478B0-C429-6AA3-E82F-AC6091A08122}"/>
              </a:ext>
            </a:extLst>
          </p:cNvPr>
          <p:cNvCxnSpPr/>
          <p:nvPr/>
        </p:nvCxnSpPr>
        <p:spPr>
          <a:xfrm flipV="1">
            <a:off x="2888673" y="4172989"/>
            <a:ext cx="407323" cy="3194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C7232EB-163F-5D38-1F38-97BBB284D239}"/>
              </a:ext>
            </a:extLst>
          </p:cNvPr>
          <p:cNvCxnSpPr/>
          <p:nvPr/>
        </p:nvCxnSpPr>
        <p:spPr>
          <a:xfrm flipV="1">
            <a:off x="2888673" y="4526280"/>
            <a:ext cx="407323" cy="2951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1646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2EE0-7A33-6344-ED7A-DC9D452AD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4200346-4E20-6108-5DE8-E909DE0C8069}"/>
              </a:ext>
            </a:extLst>
          </p:cNvPr>
          <p:cNvSpPr txBox="1"/>
          <p:nvPr/>
        </p:nvSpPr>
        <p:spPr>
          <a:xfrm>
            <a:off x="676835" y="860611"/>
            <a:ext cx="861441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Tester l’exemple pour</a:t>
            </a:r>
          </a:p>
          <a:p>
            <a:r>
              <a:rPr lang="fr-FR" sz="7200" dirty="0"/>
              <a:t>le HM3301</a:t>
            </a:r>
          </a:p>
        </p:txBody>
      </p:sp>
    </p:spTree>
    <p:extLst>
      <p:ext uri="{BB962C8B-B14F-4D97-AF65-F5344CB8AC3E}">
        <p14:creationId xmlns:p14="http://schemas.microsoft.com/office/powerpoint/2010/main" val="11047149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3BD6FD4-BFCC-B04D-DF98-4365D693F203}"/>
              </a:ext>
            </a:extLst>
          </p:cNvPr>
          <p:cNvSpPr txBox="1"/>
          <p:nvPr/>
        </p:nvSpPr>
        <p:spPr>
          <a:xfrm>
            <a:off x="881149" y="573578"/>
            <a:ext cx="3142207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#include &lt;Seeed_HM330X.h&gt;</a:t>
            </a:r>
          </a:p>
          <a:p>
            <a:r>
              <a:rPr lang="en-US" sz="1100" dirty="0"/>
              <a:t>#define IIC_ADDRHM3301  uint8_t(0x40)</a:t>
            </a:r>
          </a:p>
          <a:p>
            <a:r>
              <a:rPr lang="en-US" sz="1100" dirty="0"/>
              <a:t>HM330X sensor(IIC_ADDRHM3301);</a:t>
            </a:r>
          </a:p>
          <a:p>
            <a:r>
              <a:rPr lang="en-US" sz="1100" dirty="0"/>
              <a:t>uint8_t </a:t>
            </a:r>
            <a:r>
              <a:rPr lang="en-US" sz="1100" dirty="0" err="1"/>
              <a:t>buf</a:t>
            </a:r>
            <a:r>
              <a:rPr lang="en-US" sz="1100" dirty="0"/>
              <a:t>[64];</a:t>
            </a:r>
          </a:p>
          <a:p>
            <a:br>
              <a:rPr lang="en-US" sz="1100" dirty="0"/>
            </a:br>
            <a:endParaRPr lang="en-US" sz="1100" dirty="0"/>
          </a:p>
          <a:p>
            <a:r>
              <a:rPr lang="en-US" sz="1100" dirty="0"/>
              <a:t>void setup(void)</a:t>
            </a:r>
          </a:p>
          <a:p>
            <a:r>
              <a:rPr lang="en-US" sz="1100" dirty="0"/>
              <a:t>{</a:t>
            </a:r>
          </a:p>
          <a:p>
            <a:r>
              <a:rPr lang="en-US" sz="1100" dirty="0"/>
              <a:t>  </a:t>
            </a:r>
            <a:r>
              <a:rPr lang="en-US" sz="1100" dirty="0" err="1"/>
              <a:t>Serial.begin</a:t>
            </a:r>
            <a:r>
              <a:rPr lang="en-US" sz="1100" dirty="0"/>
              <a:t>(9600);      // debug vers PC</a:t>
            </a:r>
          </a:p>
          <a:p>
            <a:r>
              <a:rPr lang="en-US" sz="1100" dirty="0"/>
              <a:t>}</a:t>
            </a:r>
          </a:p>
          <a:p>
            <a:br>
              <a:rPr lang="en-US" sz="1100" dirty="0"/>
            </a:br>
            <a:endParaRPr lang="en-US" sz="1100" dirty="0"/>
          </a:p>
          <a:p>
            <a:r>
              <a:rPr lang="en-US" sz="1100" dirty="0"/>
              <a:t>void loop(void)</a:t>
            </a:r>
          </a:p>
          <a:p>
            <a:r>
              <a:rPr lang="en-US" sz="1100" dirty="0"/>
              <a:t>{</a:t>
            </a:r>
          </a:p>
          <a:p>
            <a:r>
              <a:rPr lang="en-US" sz="1100" dirty="0"/>
              <a:t>  </a:t>
            </a:r>
            <a:r>
              <a:rPr lang="en-US" sz="1100" dirty="0" err="1"/>
              <a:t>sensor.init</a:t>
            </a:r>
            <a:r>
              <a:rPr lang="en-US" sz="1100" dirty="0"/>
              <a:t>();</a:t>
            </a:r>
          </a:p>
          <a:p>
            <a:r>
              <a:rPr lang="en-US" sz="1100" dirty="0"/>
              <a:t>  </a:t>
            </a:r>
            <a:r>
              <a:rPr lang="en-US" sz="1100" dirty="0" err="1"/>
              <a:t>sensor.read_sensor_value</a:t>
            </a:r>
            <a:r>
              <a:rPr lang="en-US" sz="1100" dirty="0"/>
              <a:t>(</a:t>
            </a:r>
            <a:r>
              <a:rPr lang="en-US" sz="1100" dirty="0" err="1"/>
              <a:t>buf</a:t>
            </a:r>
            <a:r>
              <a:rPr lang="en-US" sz="1100" dirty="0"/>
              <a:t>, 29);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  uint16_t </a:t>
            </a:r>
            <a:r>
              <a:rPr lang="en-US" sz="1100" dirty="0" err="1"/>
              <a:t>valeurs</a:t>
            </a:r>
            <a:r>
              <a:rPr lang="en-US" sz="1100" dirty="0"/>
              <a:t> = 0;</a:t>
            </a:r>
          </a:p>
          <a:p>
            <a:br>
              <a:rPr lang="en-US" sz="1100" dirty="0"/>
            </a:br>
            <a:endParaRPr lang="en-US" sz="1100" dirty="0"/>
          </a:p>
          <a:p>
            <a:r>
              <a:rPr lang="en-US" sz="1100" dirty="0"/>
              <a:t>  for (int j = 5; j &lt; 8; </a:t>
            </a:r>
            <a:r>
              <a:rPr lang="en-US" sz="1100" dirty="0" err="1"/>
              <a:t>j++</a:t>
            </a:r>
            <a:r>
              <a:rPr lang="en-US" sz="1100" dirty="0"/>
              <a:t>) {</a:t>
            </a:r>
          </a:p>
          <a:p>
            <a:r>
              <a:rPr lang="en-US" sz="1100" dirty="0"/>
              <a:t>    </a:t>
            </a:r>
            <a:r>
              <a:rPr lang="en-US" sz="1100" dirty="0" err="1"/>
              <a:t>valeurs</a:t>
            </a:r>
            <a:r>
              <a:rPr lang="en-US" sz="1100" dirty="0"/>
              <a:t> = (uint16_t) </a:t>
            </a:r>
            <a:r>
              <a:rPr lang="en-US" sz="1100" dirty="0" err="1"/>
              <a:t>buf</a:t>
            </a:r>
            <a:r>
              <a:rPr lang="en-US" sz="1100" dirty="0"/>
              <a:t>[j * 2] &lt;&lt; 8 | </a:t>
            </a:r>
            <a:r>
              <a:rPr lang="en-US" sz="1100" dirty="0" err="1"/>
              <a:t>buf</a:t>
            </a:r>
            <a:r>
              <a:rPr lang="en-US" sz="1100" dirty="0"/>
              <a:t>[j * 2 + 1];</a:t>
            </a:r>
          </a:p>
          <a:p>
            <a:r>
              <a:rPr lang="en-US" sz="1100" dirty="0"/>
              <a:t>    </a:t>
            </a:r>
          </a:p>
          <a:p>
            <a:r>
              <a:rPr lang="en-US" sz="1100" dirty="0"/>
              <a:t>    if (j==5){</a:t>
            </a:r>
          </a:p>
          <a:p>
            <a:r>
              <a:rPr lang="en-US" sz="1100" dirty="0"/>
              <a:t>      </a:t>
            </a:r>
            <a:r>
              <a:rPr lang="en-US" sz="1100" dirty="0" err="1"/>
              <a:t>Serial.print</a:t>
            </a:r>
            <a:r>
              <a:rPr lang="en-US" sz="1100" dirty="0"/>
              <a:t>(</a:t>
            </a:r>
            <a:r>
              <a:rPr lang="en-US" sz="1100" dirty="0" err="1"/>
              <a:t>valeurs</a:t>
            </a:r>
            <a:r>
              <a:rPr lang="en-US" sz="1100" dirty="0"/>
              <a:t>); </a:t>
            </a:r>
            <a:r>
              <a:rPr lang="en-US" sz="1100" dirty="0" err="1"/>
              <a:t>Serial.print</a:t>
            </a:r>
            <a:r>
              <a:rPr lang="en-US" sz="1100" dirty="0"/>
              <a:t>(" ");  </a:t>
            </a:r>
          </a:p>
          <a:p>
            <a:r>
              <a:rPr lang="en-US" sz="1100" dirty="0"/>
              <a:t>    }</a:t>
            </a:r>
          </a:p>
          <a:p>
            <a:r>
              <a:rPr lang="en-US" sz="1100" dirty="0"/>
              <a:t>    if (j==6){</a:t>
            </a:r>
          </a:p>
          <a:p>
            <a:r>
              <a:rPr lang="en-US" sz="1100" dirty="0"/>
              <a:t>      </a:t>
            </a:r>
            <a:r>
              <a:rPr lang="en-US" sz="1100" dirty="0" err="1"/>
              <a:t>Serial.print</a:t>
            </a:r>
            <a:r>
              <a:rPr lang="en-US" sz="1100" dirty="0"/>
              <a:t>(</a:t>
            </a:r>
            <a:r>
              <a:rPr lang="en-US" sz="1100" dirty="0" err="1"/>
              <a:t>valeurs</a:t>
            </a:r>
            <a:r>
              <a:rPr lang="en-US" sz="1100" dirty="0"/>
              <a:t>); </a:t>
            </a:r>
            <a:r>
              <a:rPr lang="en-US" sz="1100" dirty="0" err="1"/>
              <a:t>Serial.print</a:t>
            </a:r>
            <a:r>
              <a:rPr lang="en-US" sz="1100" dirty="0"/>
              <a:t>(" "); </a:t>
            </a:r>
          </a:p>
          <a:p>
            <a:r>
              <a:rPr lang="en-US" sz="1100" dirty="0"/>
              <a:t>    }</a:t>
            </a:r>
          </a:p>
          <a:p>
            <a:r>
              <a:rPr lang="en-US" sz="1100" dirty="0"/>
              <a:t>    if (j==7){</a:t>
            </a:r>
          </a:p>
          <a:p>
            <a:r>
              <a:rPr lang="en-US" sz="1100" dirty="0"/>
              <a:t>      </a:t>
            </a:r>
            <a:r>
              <a:rPr lang="en-US" sz="1100" dirty="0" err="1"/>
              <a:t>Serial.println</a:t>
            </a:r>
            <a:r>
              <a:rPr lang="en-US" sz="1100" dirty="0"/>
              <a:t>(</a:t>
            </a:r>
            <a:r>
              <a:rPr lang="en-US" sz="1100" dirty="0" err="1"/>
              <a:t>valeurs</a:t>
            </a:r>
            <a:r>
              <a:rPr lang="en-US" sz="1100" dirty="0"/>
              <a:t>); </a:t>
            </a:r>
            <a:r>
              <a:rPr lang="en-US" sz="1100" dirty="0" err="1"/>
              <a:t>Serial.print</a:t>
            </a:r>
            <a:r>
              <a:rPr lang="en-US" sz="1100" dirty="0"/>
              <a:t>(" "); </a:t>
            </a:r>
          </a:p>
          <a:p>
            <a:r>
              <a:rPr lang="en-US" sz="1100" dirty="0"/>
              <a:t>    }</a:t>
            </a:r>
          </a:p>
          <a:p>
            <a:r>
              <a:rPr lang="en-US" sz="1100" dirty="0"/>
              <a:t>  }</a:t>
            </a:r>
          </a:p>
          <a:p>
            <a:r>
              <a:rPr lang="en-US" sz="1100" dirty="0"/>
              <a:t>  delay(2000);</a:t>
            </a:r>
          </a:p>
          <a:p>
            <a:r>
              <a:rPr lang="en-US" sz="1100" dirty="0"/>
              <a:t>}</a:t>
            </a:r>
          </a:p>
          <a:p>
            <a:endParaRPr lang="fr-FR" sz="1100" dirty="0"/>
          </a:p>
        </p:txBody>
      </p:sp>
      <p:pic>
        <p:nvPicPr>
          <p:cNvPr id="3" name="Image 2" descr="Une image contenant Appareils électroniques, intérieur&#10;&#10;Le contenu généré par l’IA peut être incorrect.">
            <a:extLst>
              <a:ext uri="{FF2B5EF4-FFF2-40B4-BE49-F238E27FC236}">
                <a16:creationId xmlns:a16="http://schemas.microsoft.com/office/drawing/2014/main" id="{3B0EEDB1-90D2-BF6F-96D7-AD003DD3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044" y="1274107"/>
            <a:ext cx="4794106" cy="38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202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63C0A9-F87B-BE8B-B803-1715E704CDA7}"/>
              </a:ext>
            </a:extLst>
          </p:cNvPr>
          <p:cNvSpPr txBox="1"/>
          <p:nvPr/>
        </p:nvSpPr>
        <p:spPr>
          <a:xfrm>
            <a:off x="676835" y="860611"/>
            <a:ext cx="75747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12. Code alternatif</a:t>
            </a:r>
          </a:p>
          <a:p>
            <a:r>
              <a:rPr lang="fr-FR" sz="7200" dirty="0"/>
              <a:t>HM3301 seul</a:t>
            </a:r>
          </a:p>
        </p:txBody>
      </p:sp>
    </p:spTree>
    <p:extLst>
      <p:ext uri="{BB962C8B-B14F-4D97-AF65-F5344CB8AC3E}">
        <p14:creationId xmlns:p14="http://schemas.microsoft.com/office/powerpoint/2010/main" val="3290149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99D06-9878-8830-8E37-97D917285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A73DB09-733B-3A0B-F0C1-6E87565FDF4C}"/>
              </a:ext>
            </a:extLst>
          </p:cNvPr>
          <p:cNvSpPr txBox="1"/>
          <p:nvPr/>
        </p:nvSpPr>
        <p:spPr>
          <a:xfrm>
            <a:off x="676835" y="860611"/>
            <a:ext cx="861806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12b. Code alternatif</a:t>
            </a:r>
          </a:p>
          <a:p>
            <a:r>
              <a:rPr lang="fr-FR" sz="7200" dirty="0"/>
              <a:t>HM3301 seul (j: 2-&gt;8)</a:t>
            </a:r>
          </a:p>
        </p:txBody>
      </p:sp>
    </p:spTree>
    <p:extLst>
      <p:ext uri="{BB962C8B-B14F-4D97-AF65-F5344CB8AC3E}">
        <p14:creationId xmlns:p14="http://schemas.microsoft.com/office/powerpoint/2010/main" val="10038689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1457E-BE00-34B4-C236-2A0E9531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1DB0A07-64EB-9812-3AE9-3960F565D764}"/>
              </a:ext>
            </a:extLst>
          </p:cNvPr>
          <p:cNvSpPr txBox="1"/>
          <p:nvPr/>
        </p:nvSpPr>
        <p:spPr>
          <a:xfrm>
            <a:off x="676835" y="860611"/>
            <a:ext cx="960872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13. HM3301 + PMS7003</a:t>
            </a:r>
          </a:p>
          <a:p>
            <a:r>
              <a:rPr lang="fr-FR" sz="7200" dirty="0"/>
              <a:t>(avec médiane)</a:t>
            </a:r>
          </a:p>
        </p:txBody>
      </p:sp>
    </p:spTree>
    <p:extLst>
      <p:ext uri="{BB962C8B-B14F-4D97-AF65-F5344CB8AC3E}">
        <p14:creationId xmlns:p14="http://schemas.microsoft.com/office/powerpoint/2010/main" val="11198995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8A35DED-1950-D1C6-1475-6FF6AEAD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9" y="1891552"/>
            <a:ext cx="10147060" cy="32559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5EC0E5F-6006-E52E-4B16-AD0802875669}"/>
              </a:ext>
            </a:extLst>
          </p:cNvPr>
          <p:cNvSpPr txBox="1"/>
          <p:nvPr/>
        </p:nvSpPr>
        <p:spPr>
          <a:xfrm>
            <a:off x="797859" y="659802"/>
            <a:ext cx="5346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Carte SD Arduino : branchement, librairie de base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923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algèbre&#10;&#10;Le contenu généré par l’IA peut être incorrect.">
            <a:extLst>
              <a:ext uri="{FF2B5EF4-FFF2-40B4-BE49-F238E27FC236}">
                <a16:creationId xmlns:a16="http://schemas.microsoft.com/office/drawing/2014/main" id="{87D395D3-3F81-679D-B004-BD13E62DE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12" y="537577"/>
            <a:ext cx="9708776" cy="1940165"/>
          </a:xfrm>
          <a:prstGeom prst="rect">
            <a:avLst/>
          </a:prstGeom>
        </p:spPr>
      </p:pic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039A139F-5C65-781A-438A-0B795B548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21" y="2598345"/>
            <a:ext cx="5813467" cy="37979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0AC53F-CA2D-D021-4E12-A48BF20EBC72}"/>
              </a:ext>
            </a:extLst>
          </p:cNvPr>
          <p:cNvSpPr/>
          <p:nvPr/>
        </p:nvSpPr>
        <p:spPr>
          <a:xfrm>
            <a:off x="2308493" y="489799"/>
            <a:ext cx="708212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35752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40C7273-F2C2-CBD5-327C-A08930AC3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29" y="956378"/>
            <a:ext cx="10805742" cy="28799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BF2EA8-4E1A-622C-6691-D2C927D41909}"/>
              </a:ext>
            </a:extLst>
          </p:cNvPr>
          <p:cNvSpPr txBox="1"/>
          <p:nvPr/>
        </p:nvSpPr>
        <p:spPr>
          <a:xfrm>
            <a:off x="797391" y="326935"/>
            <a:ext cx="7718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Protocole</a:t>
            </a:r>
            <a:r>
              <a:rPr lang="en-US" sz="3200" b="1" dirty="0"/>
              <a:t> SPI (S</a:t>
            </a:r>
            <a:r>
              <a:rPr lang="en-US" sz="3200" dirty="0"/>
              <a:t>erial </a:t>
            </a:r>
            <a:r>
              <a:rPr lang="en-US" sz="3200" b="1" dirty="0"/>
              <a:t>P</a:t>
            </a:r>
            <a:r>
              <a:rPr lang="en-US" sz="3200" dirty="0"/>
              <a:t>eripheral </a:t>
            </a:r>
            <a:r>
              <a:rPr lang="en-US" sz="3200" b="1" dirty="0"/>
              <a:t>I</a:t>
            </a:r>
            <a:r>
              <a:rPr lang="en-US" sz="3200" dirty="0"/>
              <a:t>nterface) </a:t>
            </a:r>
            <a:endParaRPr lang="fr-FR" sz="3200" dirty="0"/>
          </a:p>
        </p:txBody>
      </p:sp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A3DB78F-94B2-24B0-5B27-F0AA8D2A4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484" y="3880950"/>
            <a:ext cx="7293532" cy="25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114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emple raccordement lecteur Micro SD sur Arduino Uno, câblage port SPI tels que SCK MOSI MISO et CS, avec alimentation 5V pcb">
            <a:extLst>
              <a:ext uri="{FF2B5EF4-FFF2-40B4-BE49-F238E27FC236}">
                <a16:creationId xmlns:a16="http://schemas.microsoft.com/office/drawing/2014/main" id="{5D80ACEA-81B2-36B2-2D4F-46D99EF67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952500"/>
            <a:ext cx="7543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24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849D066C-D6BE-958F-C8C7-1105A3A14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31" y="611022"/>
            <a:ext cx="6332184" cy="1603516"/>
          </a:xfrm>
          <a:prstGeom prst="rect">
            <a:avLst/>
          </a:prstGeom>
        </p:spPr>
      </p:pic>
      <p:pic>
        <p:nvPicPr>
          <p:cNvPr id="5" name="Image 4" descr="Une image contenant texte, capture d’écran, Police, algèbre&#10;&#10;Le contenu généré par l’IA peut être incorrect.">
            <a:extLst>
              <a:ext uri="{FF2B5EF4-FFF2-40B4-BE49-F238E27FC236}">
                <a16:creationId xmlns:a16="http://schemas.microsoft.com/office/drawing/2014/main" id="{A7636C09-1961-13CD-470E-DBE314393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5" y="2328321"/>
            <a:ext cx="6958735" cy="329624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DE07215-0EC4-44C3-E8C7-A099298934B6}"/>
              </a:ext>
            </a:extLst>
          </p:cNvPr>
          <p:cNvCxnSpPr/>
          <p:nvPr/>
        </p:nvCxnSpPr>
        <p:spPr>
          <a:xfrm>
            <a:off x="6388331" y="457200"/>
            <a:ext cx="0" cy="44057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F435B6B-5966-3E24-FF2F-80C09CB77E3C}"/>
              </a:ext>
            </a:extLst>
          </p:cNvPr>
          <p:cNvSpPr txBox="1"/>
          <p:nvPr/>
        </p:nvSpPr>
        <p:spPr>
          <a:xfrm>
            <a:off x="6621087" y="1043247"/>
            <a:ext cx="50008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peut mettre autant de périphériques que l’on </a:t>
            </a:r>
          </a:p>
          <a:p>
            <a:r>
              <a:rPr lang="fr-FR" dirty="0"/>
              <a:t>Souhaite.</a:t>
            </a:r>
          </a:p>
          <a:p>
            <a:endParaRPr lang="fr-FR" dirty="0"/>
          </a:p>
          <a:p>
            <a:r>
              <a:rPr lang="fr-FR" dirty="0"/>
              <a:t>Ils partagent MOSI/MISO/SCK</a:t>
            </a:r>
          </a:p>
          <a:p>
            <a:r>
              <a:rPr lang="fr-FR" dirty="0"/>
              <a:t>Chacun a son propre CS.</a:t>
            </a:r>
          </a:p>
        </p:txBody>
      </p:sp>
    </p:spTree>
    <p:extLst>
      <p:ext uri="{BB962C8B-B14F-4D97-AF65-F5344CB8AC3E}">
        <p14:creationId xmlns:p14="http://schemas.microsoft.com/office/powerpoint/2010/main" val="14746202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5052CB-A7F3-200F-4900-16F399E8FD30}"/>
              </a:ext>
            </a:extLst>
          </p:cNvPr>
          <p:cNvSpPr txBox="1"/>
          <p:nvPr/>
        </p:nvSpPr>
        <p:spPr>
          <a:xfrm>
            <a:off x="1160929" y="1120588"/>
            <a:ext cx="97500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SPI.h</a:t>
            </a:r>
            <a:r>
              <a:rPr lang="en-US" dirty="0"/>
              <a:t>&gt; </a:t>
            </a:r>
          </a:p>
          <a:p>
            <a:r>
              <a:rPr lang="en-US" dirty="0"/>
              <a:t>#include &lt;</a:t>
            </a:r>
            <a:r>
              <a:rPr lang="en-US" dirty="0" err="1"/>
              <a:t>SD.h</a:t>
            </a:r>
            <a:r>
              <a:rPr lang="en-US" dirty="0"/>
              <a:t>&gt;</a:t>
            </a:r>
          </a:p>
          <a:p>
            <a:endParaRPr lang="en-US" dirty="0"/>
          </a:p>
          <a:p>
            <a:r>
              <a:rPr lang="fr-FR" dirty="0" err="1"/>
              <a:t>const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pinBranchementCS</a:t>
            </a:r>
            <a:r>
              <a:rPr lang="fr-FR" dirty="0"/>
              <a:t> = 4; // Le « 4 » indiquant ici que la broche CS est branché sur la pin 4</a:t>
            </a:r>
          </a:p>
          <a:p>
            <a:r>
              <a:rPr lang="fr-FR" dirty="0" err="1"/>
              <a:t>SD.begin</a:t>
            </a:r>
            <a:r>
              <a:rPr lang="fr-FR" dirty="0"/>
              <a:t>(</a:t>
            </a:r>
            <a:r>
              <a:rPr lang="fr-FR" dirty="0" err="1"/>
              <a:t>pinBranchementCS</a:t>
            </a:r>
            <a:r>
              <a:rPr lang="fr-FR" dirty="0"/>
              <a:t>);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Des exemples sont fournis dans la librairie…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Lecture / écriture de fichiers FAT16/FAT32 …</a:t>
            </a:r>
          </a:p>
          <a:p>
            <a:r>
              <a:rPr lang="fr-FR" dirty="0" err="1"/>
              <a:t>SD.begin</a:t>
            </a:r>
            <a:r>
              <a:rPr lang="fr-FR" dirty="0"/>
              <a:t>();</a:t>
            </a:r>
          </a:p>
          <a:p>
            <a:r>
              <a:rPr lang="fr-FR" dirty="0" err="1"/>
              <a:t>SD.open</a:t>
            </a:r>
            <a:r>
              <a:rPr lang="fr-FR" dirty="0"/>
              <a:t>("data.txt");</a:t>
            </a:r>
          </a:p>
          <a:p>
            <a:r>
              <a:rPr lang="fr-FR" dirty="0" err="1"/>
              <a:t>file.println</a:t>
            </a:r>
            <a:r>
              <a:rPr lang="fr-FR" dirty="0"/>
              <a:t>("123");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677FC1E-2C46-B6F8-C838-BF203253C98B}"/>
              </a:ext>
            </a:extLst>
          </p:cNvPr>
          <p:cNvSpPr txBox="1"/>
          <p:nvPr/>
        </p:nvSpPr>
        <p:spPr>
          <a:xfrm>
            <a:off x="1160929" y="606830"/>
            <a:ext cx="13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Librairie SD</a:t>
            </a:r>
          </a:p>
        </p:txBody>
      </p:sp>
    </p:spTree>
    <p:extLst>
      <p:ext uri="{BB962C8B-B14F-4D97-AF65-F5344CB8AC3E}">
        <p14:creationId xmlns:p14="http://schemas.microsoft.com/office/powerpoint/2010/main" val="9643987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86CE06-59CC-F24F-B568-3B9690588CCA}"/>
              </a:ext>
            </a:extLst>
          </p:cNvPr>
          <p:cNvSpPr txBox="1"/>
          <p:nvPr/>
        </p:nvSpPr>
        <p:spPr>
          <a:xfrm>
            <a:off x="1309255" y="1122218"/>
            <a:ext cx="420820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SdFat.h</a:t>
            </a:r>
            <a:r>
              <a:rPr lang="en-US" dirty="0"/>
              <a:t>&gt;</a:t>
            </a:r>
          </a:p>
          <a:p>
            <a:r>
              <a:rPr lang="en-US" dirty="0" err="1"/>
              <a:t>SdFat</a:t>
            </a:r>
            <a:r>
              <a:rPr lang="en-US" dirty="0"/>
              <a:t> </a:t>
            </a:r>
            <a:r>
              <a:rPr lang="en-US" dirty="0" err="1"/>
              <a:t>sd</a:t>
            </a:r>
            <a:r>
              <a:rPr lang="en-US" dirty="0"/>
              <a:t>;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void setup() {</a:t>
            </a:r>
          </a:p>
          <a:p>
            <a:r>
              <a:rPr lang="en-US" dirty="0"/>
              <a:t>  </a:t>
            </a:r>
            <a:r>
              <a:rPr lang="en-US" dirty="0" err="1"/>
              <a:t>Serial.begin</a:t>
            </a:r>
            <a:r>
              <a:rPr lang="en-US" dirty="0"/>
              <a:t>(9600);</a:t>
            </a:r>
          </a:p>
          <a:p>
            <a:r>
              <a:rPr lang="en-US" dirty="0"/>
              <a:t>  if (!</a:t>
            </a:r>
            <a:r>
              <a:rPr lang="en-US" dirty="0" err="1"/>
              <a:t>sd.begin</a:t>
            </a:r>
            <a:r>
              <a:rPr lang="en-US" dirty="0"/>
              <a:t>(4)) </a:t>
            </a:r>
            <a:r>
              <a:rPr lang="en-US" dirty="0" err="1"/>
              <a:t>Serial.println</a:t>
            </a:r>
            <a:r>
              <a:rPr lang="en-US" dirty="0"/>
              <a:t>("SD FAIL");</a:t>
            </a:r>
          </a:p>
          <a:p>
            <a:r>
              <a:rPr lang="en-US" dirty="0"/>
              <a:t>  else </a:t>
            </a:r>
            <a:r>
              <a:rPr lang="en-US" dirty="0" err="1"/>
              <a:t>Serial.println</a:t>
            </a:r>
            <a:r>
              <a:rPr lang="en-US" dirty="0"/>
              <a:t>("SD OK");</a:t>
            </a:r>
          </a:p>
          <a:p>
            <a:r>
              <a:rPr lang="en-US" dirty="0"/>
              <a:t>}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void loop() {}</a:t>
            </a:r>
          </a:p>
          <a:p>
            <a:br>
              <a:rPr lang="en-US" dirty="0"/>
            </a:br>
            <a:endParaRPr lang="en-US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34A7B2-1131-6D85-65FD-3DDD4C3E0394}"/>
              </a:ext>
            </a:extLst>
          </p:cNvPr>
          <p:cNvSpPr txBox="1"/>
          <p:nvPr/>
        </p:nvSpPr>
        <p:spPr>
          <a:xfrm>
            <a:off x="1309255" y="619299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Librairie </a:t>
            </a:r>
            <a:r>
              <a:rPr lang="fr-FR" b="1" dirty="0" err="1"/>
              <a:t>SdFat</a:t>
            </a:r>
            <a:r>
              <a:rPr lang="fr-FR" b="1" dirty="0"/>
              <a:t> aussi</a:t>
            </a:r>
          </a:p>
        </p:txBody>
      </p:sp>
    </p:spTree>
    <p:extLst>
      <p:ext uri="{BB962C8B-B14F-4D97-AF65-F5344CB8AC3E}">
        <p14:creationId xmlns:p14="http://schemas.microsoft.com/office/powerpoint/2010/main" val="9221512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74029-C826-4AA0-4D83-1E0A42914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5DCA3B-8354-E204-6DF4-41D2A3E609ED}"/>
              </a:ext>
            </a:extLst>
          </p:cNvPr>
          <p:cNvSpPr txBox="1"/>
          <p:nvPr/>
        </p:nvSpPr>
        <p:spPr>
          <a:xfrm>
            <a:off x="676835" y="860611"/>
            <a:ext cx="863448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A vous de jouer!</a:t>
            </a:r>
          </a:p>
          <a:p>
            <a:endParaRPr lang="fr-FR" sz="6000" dirty="0"/>
          </a:p>
          <a:p>
            <a:r>
              <a:rPr lang="fr-FR" sz="6000" dirty="0"/>
              <a:t>Tester le module SD avec </a:t>
            </a:r>
          </a:p>
          <a:p>
            <a:r>
              <a:rPr lang="fr-FR" sz="6000" dirty="0"/>
              <a:t>la librairie </a:t>
            </a:r>
            <a:r>
              <a:rPr lang="fr-FR" sz="6000" dirty="0" err="1"/>
              <a:t>SD.h</a:t>
            </a:r>
            <a:r>
              <a:rPr lang="fr-FR" sz="6000" dirty="0"/>
              <a:t> </a:t>
            </a:r>
          </a:p>
          <a:p>
            <a:r>
              <a:rPr lang="fr-FR" sz="6000" dirty="0"/>
              <a:t>(</a:t>
            </a:r>
            <a:r>
              <a:rPr lang="fr-FR" sz="6000" dirty="0" err="1"/>
              <a:t>CardInfo.ino</a:t>
            </a:r>
            <a:r>
              <a:rPr lang="fr-FR" sz="6000" dirty="0"/>
              <a:t> &amp; CS en D4)</a:t>
            </a:r>
          </a:p>
        </p:txBody>
      </p:sp>
    </p:spTree>
    <p:extLst>
      <p:ext uri="{BB962C8B-B14F-4D97-AF65-F5344CB8AC3E}">
        <p14:creationId xmlns:p14="http://schemas.microsoft.com/office/powerpoint/2010/main" val="11336712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C7974-749A-1A16-42A5-537BD957E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4CF985-8482-BA68-2268-B7B7F5F88D02}"/>
              </a:ext>
            </a:extLst>
          </p:cNvPr>
          <p:cNvSpPr txBox="1"/>
          <p:nvPr/>
        </p:nvSpPr>
        <p:spPr>
          <a:xfrm>
            <a:off x="676835" y="860611"/>
            <a:ext cx="960872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14. HM3301 + PMS7003</a:t>
            </a:r>
          </a:p>
          <a:p>
            <a:r>
              <a:rPr lang="fr-FR" sz="7200" dirty="0"/>
              <a:t>+ SD</a:t>
            </a:r>
          </a:p>
        </p:txBody>
      </p:sp>
    </p:spTree>
    <p:extLst>
      <p:ext uri="{BB962C8B-B14F-4D97-AF65-F5344CB8AC3E}">
        <p14:creationId xmlns:p14="http://schemas.microsoft.com/office/powerpoint/2010/main" val="39869483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4CCA-1903-E7A7-06EC-D5C2AC443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37294D9-DD14-F205-6156-62E258C5C4BE}"/>
              </a:ext>
            </a:extLst>
          </p:cNvPr>
          <p:cNvSpPr txBox="1"/>
          <p:nvPr/>
        </p:nvSpPr>
        <p:spPr>
          <a:xfrm>
            <a:off x="676835" y="860611"/>
            <a:ext cx="64780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dirty="0"/>
              <a:t>A vous de jouer!</a:t>
            </a:r>
          </a:p>
          <a:p>
            <a:endParaRPr lang="fr-FR" sz="7200" dirty="0"/>
          </a:p>
          <a:p>
            <a:r>
              <a:rPr lang="fr-FR" sz="7200" dirty="0"/>
              <a:t>15. BME680</a:t>
            </a:r>
          </a:p>
          <a:p>
            <a:r>
              <a:rPr lang="fr-FR" sz="7200" dirty="0"/>
              <a:t>+ SD</a:t>
            </a:r>
          </a:p>
        </p:txBody>
      </p:sp>
    </p:spTree>
    <p:extLst>
      <p:ext uri="{BB962C8B-B14F-4D97-AF65-F5344CB8AC3E}">
        <p14:creationId xmlns:p14="http://schemas.microsoft.com/office/powerpoint/2010/main" val="7705223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6669D14-87E8-C8C3-C951-6BA44B0DF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04" y="1084728"/>
            <a:ext cx="2939583" cy="2939583"/>
          </a:xfrm>
          <a:prstGeom prst="rect">
            <a:avLst/>
          </a:prstGeom>
        </p:spPr>
      </p:pic>
      <p:pic>
        <p:nvPicPr>
          <p:cNvPr id="4100" name="Picture 4" descr="Raspberry Pi Zero 2 W">
            <a:extLst>
              <a:ext uri="{FF2B5EF4-FFF2-40B4-BE49-F238E27FC236}">
                <a16:creationId xmlns:a16="http://schemas.microsoft.com/office/drawing/2014/main" id="{8728AE84-5CA9-1209-B8BA-31ADEFE2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58" y="1551926"/>
            <a:ext cx="3094784" cy="211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aspberry Pi Raspberry Pi 5 - 4 Go">
            <a:extLst>
              <a:ext uri="{FF2B5EF4-FFF2-40B4-BE49-F238E27FC236}">
                <a16:creationId xmlns:a16="http://schemas.microsoft.com/office/drawing/2014/main" id="{5BDE94C2-BF3E-B486-DCB3-16EC4354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06" y="708213"/>
            <a:ext cx="4984376" cy="49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98E198-68CF-165A-3F65-E7178E198AFE}"/>
              </a:ext>
            </a:extLst>
          </p:cNvPr>
          <p:cNvSpPr txBox="1"/>
          <p:nvPr/>
        </p:nvSpPr>
        <p:spPr>
          <a:xfrm>
            <a:off x="694765" y="5159188"/>
            <a:ext cx="498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L’écosystème Raspberry : une bonne alternative.</a:t>
            </a:r>
          </a:p>
        </p:txBody>
      </p:sp>
    </p:spTree>
    <p:extLst>
      <p:ext uri="{BB962C8B-B14F-4D97-AF65-F5344CB8AC3E}">
        <p14:creationId xmlns:p14="http://schemas.microsoft.com/office/powerpoint/2010/main" val="15856645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2894</Words>
  <Application>Microsoft Office PowerPoint</Application>
  <PresentationFormat>Grand écran</PresentationFormat>
  <Paragraphs>440</Paragraphs>
  <Slides>98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98</vt:i4>
      </vt:variant>
    </vt:vector>
  </HeadingPairs>
  <TitlesOfParts>
    <vt:vector size="105" baseType="lpstr">
      <vt:lpstr>Consolas</vt:lpstr>
      <vt:lpstr>Aptos Display</vt:lpstr>
      <vt:lpstr>Calibri</vt:lpstr>
      <vt:lpstr>Segoe UI</vt:lpstr>
      <vt:lpstr>Arial</vt:lpstr>
      <vt:lpstr>Aptos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Fabrice Monna</dc:creator>
  <cp:lastModifiedBy>Fabrice Monna</cp:lastModifiedBy>
  <cp:revision>44</cp:revision>
  <dcterms:created xsi:type="dcterms:W3CDTF">2025-12-19T09:52:05Z</dcterms:created>
  <dcterms:modified xsi:type="dcterms:W3CDTF">2026-01-22T11:27:10Z</dcterms:modified>
</cp:coreProperties>
</file>