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0" r:id="rId2"/>
    <p:sldId id="351" r:id="rId3"/>
    <p:sldId id="368" r:id="rId4"/>
    <p:sldId id="352" r:id="rId5"/>
    <p:sldId id="353" r:id="rId6"/>
    <p:sldId id="370" r:id="rId7"/>
    <p:sldId id="365" r:id="rId8"/>
    <p:sldId id="372" r:id="rId9"/>
    <p:sldId id="369" r:id="rId10"/>
    <p:sldId id="360" r:id="rId11"/>
    <p:sldId id="371" r:id="rId12"/>
    <p:sldId id="366" r:id="rId13"/>
    <p:sldId id="373" r:id="rId14"/>
    <p:sldId id="374" r:id="rId15"/>
    <p:sldId id="375" r:id="rId16"/>
    <p:sldId id="376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72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2C54DE-0925-084B-F393-67BD4D5281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E283BC-CD1A-B065-E609-71ED771E24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4F9472-F070-7D1D-45AE-92DC02E9B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C9F7-F578-42A1-8A8D-DB4D037C9CA3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B71229-BD8E-9383-BDFD-ED0C317B5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762E7A-741F-2B50-4ED7-C38648CA0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4D29-B739-4CA4-A46F-4F24546C0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0145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48016B-2EFB-C7E8-18B3-4BFCCC042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B74575-B40A-9F3D-F717-A1E2C0C7E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4CC769-870E-C69E-3695-C5E30BCA8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C9F7-F578-42A1-8A8D-DB4D037C9CA3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6AA4AB-253A-8D7F-9D40-BF1927D8D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339566-4E6C-6FEE-8C65-280716229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4D29-B739-4CA4-A46F-4F24546C0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980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169A9-CC62-8828-4CF4-5785FBA67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9B8B03-82C0-95E2-7505-EB3A45162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EE9043-57B4-6671-8EFB-7DB04E278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C9F7-F578-42A1-8A8D-DB4D037C9CA3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EEDED5-78DD-D983-F2E9-765B58E15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C721DB-EF9D-DA91-5DF9-4C2100FDB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4D29-B739-4CA4-A46F-4F24546C0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75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BCB18B-E1B0-0FBC-4627-4DB19E1B2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D90E03-3693-537C-A811-6099B8A5F0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A361C5-C199-F516-DF99-EFCC871CC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A5AC9C-0CB3-015C-7F5C-D809307D1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C9F7-F578-42A1-8A8D-DB4D037C9CA3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65AE46E-FA10-8D6A-A96C-D750FCE13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261CD2D-37C4-00B8-F133-755AEFC6A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4D29-B739-4CA4-A46F-4F24546C0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122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E36105-D139-AAB6-D3F9-02485BBD7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CE2B32-3C12-01BF-32B4-4E196E90A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2FFABE-863B-9883-668A-4C5D6FD6D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342ED42-5903-5F0E-82B1-BFA9D9ED85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EA928E-1B62-813B-D505-C850F8AD76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C81042D-0DF5-D893-20B6-F50741703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C9F7-F578-42A1-8A8D-DB4D037C9CA3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CD021D9-585B-3972-685F-2DABD37E6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D1EAEDC-C31D-2E3D-0ED4-B0DC73BC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4D29-B739-4CA4-A46F-4F24546C0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691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76B2FF-7E90-9384-6C4E-705A8A57C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0038617-D91F-1E34-BA92-4FB2CCE3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C9F7-F578-42A1-8A8D-DB4D037C9CA3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93E874-8D14-4262-8D52-158E63862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B21009-3D7A-DB84-2B69-D0163AFF4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4D29-B739-4CA4-A46F-4F24546C0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321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56E7B16-4E4A-465C-4FE3-3C4432B6B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C9F7-F578-42A1-8A8D-DB4D037C9CA3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7BA89D9-CCE3-43AD-ADD2-6C79CAC77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6599FF-23F8-A6A0-C30A-346C8804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4D29-B739-4CA4-A46F-4F24546C0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6259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E38F69-BE14-F1B0-0E96-0BA902487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92B126-A875-CF86-872D-65F41F93C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DFF28C8-786E-4350-B928-5F194D1799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10AA61-7A3D-C0F3-2022-DB31D7F22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C9F7-F578-42A1-8A8D-DB4D037C9CA3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B1DF51-2B76-8A33-ADEC-CCF4EA030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AD0732F-25F2-F7CB-986D-0D967E0D9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4D29-B739-4CA4-A46F-4F24546C0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50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3405FD-F819-8B64-12E7-8A278E22E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233F537-F6CC-DAE1-FFDF-45DFD12B64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378D22-146F-9EEB-9C0B-177C53E3F2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B855E5B-913D-50E8-4345-8907B3D23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C9F7-F578-42A1-8A8D-DB4D037C9CA3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0C0E9E0-E345-FE76-195C-CDE58EF43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CBC73E-D4B1-E59B-993C-D45C7AFC2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4D29-B739-4CA4-A46F-4F24546C0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248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776039-A05B-4702-9554-CC24358E8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51CE236-75CC-32B6-DB4F-78F20AAEB6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572307-554E-245F-240C-70B416FBE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C9F7-F578-42A1-8A8D-DB4D037C9CA3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DB1BD6-D781-D135-D8E4-6832E035A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4232AB-1375-6DAA-0AC1-A2DB4BC80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4D29-B739-4CA4-A46F-4F24546C0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4623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39363B6-1673-FB6D-F691-2179BD17ED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30F008-54AD-7952-21F5-9C0596712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FE5A30-BA88-A1C4-6246-C23724E29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C9F7-F578-42A1-8A8D-DB4D037C9CA3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C7899D-6E61-1795-285C-47830B202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4F5540-E640-77B4-A448-2F173458C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4D29-B739-4CA4-A46F-4F24546C0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427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2991315-EAF3-C19A-41A1-91B8EFCA5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C17D9B-05B1-482A-25C3-766B61484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B191D8-00FE-FA32-6A2C-25AAE9E695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03C9F7-F578-42A1-8A8D-DB4D037C9CA3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A54AE8-0733-74DF-4AD5-9DE5D0C30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E8B62C-B005-867E-5A35-6E55F5B7A8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3F4D29-B739-4CA4-A46F-4F24546C0E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176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roche, terrain, brique, pierre&#10;&#10;Description générée automatiquement">
            <a:extLst>
              <a:ext uri="{FF2B5EF4-FFF2-40B4-BE49-F238E27FC236}">
                <a16:creationId xmlns:a16="http://schemas.microsoft.com/office/drawing/2014/main" id="{40A7F2A4-F3F8-4EB8-8D44-4A5D749882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2BDDA08-7B37-4B70-A50D-D36BB9A4D379}"/>
              </a:ext>
            </a:extLst>
          </p:cNvPr>
          <p:cNvSpPr txBox="1"/>
          <p:nvPr/>
        </p:nvSpPr>
        <p:spPr>
          <a:xfrm>
            <a:off x="9821390" y="396439"/>
            <a:ext cx="2061654" cy="528530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2300" b="1" dirty="0"/>
              <a:t>RASCAL : rotation interactive en espace linéaire RGB blanchi pour révéler les contrastes chromatiques subtils en imagerie du patrimoine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fr-FR" sz="2300" b="1" i="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Fabrice Monna</a:t>
            </a:r>
            <a:endParaRPr lang="en-US" sz="1700" baseline="30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Yury Esin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Arnaud Mounier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Aurélia Bully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Pierre-Stanislas Nouvel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Christian Sapin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Josef Wilczek</a:t>
            </a:r>
            <a:endParaRPr lang="en-US" sz="1700" baseline="30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Tanguy Rolland</a:t>
            </a:r>
            <a:endParaRPr lang="en-US" sz="1700" baseline="30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Anne-Caroline Allard</a:t>
            </a:r>
            <a:endParaRPr lang="en-US" sz="1700" baseline="30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Jérôme Magail</a:t>
            </a:r>
            <a:endParaRPr lang="en-US" sz="1700" baseline="30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300" b="1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05301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BB3A9BE-703B-490C-8519-8A518E3EE9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6" r="31270" b="50000"/>
          <a:stretch/>
        </p:blipFill>
        <p:spPr>
          <a:xfrm>
            <a:off x="1185531" y="1310689"/>
            <a:ext cx="4504367" cy="421824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1AC3FB-8A90-4B04-9009-A286024D22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5" r="70961" b="67087"/>
          <a:stretch/>
        </p:blipFill>
        <p:spPr>
          <a:xfrm>
            <a:off x="6253817" y="1113000"/>
            <a:ext cx="5294715" cy="46319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86FD8C7-3A75-455F-901E-E8769C75F7CC}"/>
              </a:ext>
            </a:extLst>
          </p:cNvPr>
          <p:cNvSpPr txBox="1"/>
          <p:nvPr/>
        </p:nvSpPr>
        <p:spPr>
          <a:xfrm>
            <a:off x="6624085" y="5744999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[0-255]</a:t>
            </a:r>
            <a:endParaRPr lang="en-US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7C3B65-0D09-9D14-24F7-85512AE4BAAB}"/>
              </a:ext>
            </a:extLst>
          </p:cNvPr>
          <p:cNvSpPr txBox="1"/>
          <p:nvPr/>
        </p:nvSpPr>
        <p:spPr>
          <a:xfrm>
            <a:off x="4554158" y="486194"/>
            <a:ext cx="3164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Une image couleur = 3 canaux</a:t>
            </a:r>
          </a:p>
        </p:txBody>
      </p:sp>
    </p:spTree>
    <p:extLst>
      <p:ext uri="{BB962C8B-B14F-4D97-AF65-F5344CB8AC3E}">
        <p14:creationId xmlns:p14="http://schemas.microsoft.com/office/powerpoint/2010/main" val="54061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FF93B1C-81F8-6B02-B9BE-AB3F0953A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43125"/>
            <a:ext cx="9144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1BC6E25-0CA3-C91E-D816-535225F5BCEA}"/>
              </a:ext>
            </a:extLst>
          </p:cNvPr>
          <p:cNvSpPr txBox="1"/>
          <p:nvPr/>
        </p:nvSpPr>
        <p:spPr>
          <a:xfrm>
            <a:off x="4929447" y="931026"/>
            <a:ext cx="216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Encodage 8-bit RGB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87FFBC9-9E91-C167-7FB5-E304F5795E9A}"/>
              </a:ext>
            </a:extLst>
          </p:cNvPr>
          <p:cNvSpPr txBox="1"/>
          <p:nvPr/>
        </p:nvSpPr>
        <p:spPr>
          <a:xfrm>
            <a:off x="7535487" y="5070764"/>
            <a:ext cx="2969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gris est dans la diagonale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DA13B72-C9E8-968E-C7FF-9DE36154214D}"/>
              </a:ext>
            </a:extLst>
          </p:cNvPr>
          <p:cNvCxnSpPr/>
          <p:nvPr/>
        </p:nvCxnSpPr>
        <p:spPr>
          <a:xfrm flipV="1">
            <a:off x="8757458" y="3050771"/>
            <a:ext cx="374073" cy="951807"/>
          </a:xfrm>
          <a:prstGeom prst="line">
            <a:avLst/>
          </a:prstGeom>
          <a:ln w="1270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389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63B3457-F48C-499F-A0FD-AA2CBC0431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02"/>
          <a:stretch/>
        </p:blipFill>
        <p:spPr>
          <a:xfrm>
            <a:off x="643467" y="1861549"/>
            <a:ext cx="10905066" cy="31349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B2EFF46-125D-050C-5C3C-F892DD760000}"/>
              </a:ext>
            </a:extLst>
          </p:cNvPr>
          <p:cNvSpPr txBox="1"/>
          <p:nvPr/>
        </p:nvSpPr>
        <p:spPr>
          <a:xfrm>
            <a:off x="4384660" y="905480"/>
            <a:ext cx="4101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Une image bien peu riche en couleurs…</a:t>
            </a:r>
          </a:p>
        </p:txBody>
      </p:sp>
    </p:spTree>
    <p:extLst>
      <p:ext uri="{BB962C8B-B14F-4D97-AF65-F5344CB8AC3E}">
        <p14:creationId xmlns:p14="http://schemas.microsoft.com/office/powerpoint/2010/main" val="1234060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lt text">
            <a:extLst>
              <a:ext uri="{FF2B5EF4-FFF2-40B4-BE49-F238E27FC236}">
                <a16:creationId xmlns:a16="http://schemas.microsoft.com/office/drawing/2014/main" id="{31E14174-3627-4007-92D3-F3D9C2167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2721" y="643467"/>
            <a:ext cx="6691971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FA4AD80-1B53-44F0-BA13-5314AE1B3D1E}"/>
              </a:ext>
            </a:extLst>
          </p:cNvPr>
          <p:cNvSpPr txBox="1"/>
          <p:nvPr/>
        </p:nvSpPr>
        <p:spPr>
          <a:xfrm>
            <a:off x="8974954" y="3105834"/>
            <a:ext cx="1739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0" dirty="0">
                <a:solidFill>
                  <a:srgbClr val="494E52"/>
                </a:solidFill>
                <a:effectLst/>
                <a:latin typeface="-apple-system"/>
              </a:rPr>
              <a:t>Eigenvectors: </a:t>
            </a:r>
            <a:r>
              <a:rPr lang="en-US" b="0" i="0" dirty="0">
                <a:solidFill>
                  <a:srgbClr val="494E52"/>
                </a:solidFill>
                <a:effectLst/>
                <a:latin typeface="MJXc-TeX-math-I"/>
              </a:rPr>
              <a:t>U</a:t>
            </a:r>
            <a:r>
              <a:rPr lang="en-US" b="0" i="0" dirty="0">
                <a:solidFill>
                  <a:srgbClr val="494E52"/>
                </a:solidFill>
                <a:effectLst/>
                <a:latin typeface="-apple-system"/>
              </a:rPr>
              <a:t> </a:t>
            </a:r>
          </a:p>
          <a:p>
            <a:r>
              <a:rPr lang="en-US" b="0" i="0" dirty="0">
                <a:solidFill>
                  <a:srgbClr val="494E52"/>
                </a:solidFill>
                <a:effectLst/>
                <a:latin typeface="-apple-system"/>
              </a:rPr>
              <a:t>Eigenvalues: </a:t>
            </a:r>
            <a:r>
              <a:rPr lang="en-US" b="0" i="0" dirty="0">
                <a:solidFill>
                  <a:srgbClr val="494E52"/>
                </a:solidFill>
                <a:effectLst/>
                <a:latin typeface="MJXc-TeX-main-R"/>
              </a:rPr>
              <a:t>Λ</a:t>
            </a:r>
            <a:endParaRPr lang="en-US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9EE5F90-9289-1B06-2CE1-4EF195481FBC}"/>
              </a:ext>
            </a:extLst>
          </p:cNvPr>
          <p:cNvSpPr txBox="1"/>
          <p:nvPr/>
        </p:nvSpPr>
        <p:spPr>
          <a:xfrm>
            <a:off x="9179684" y="6164394"/>
            <a:ext cx="1148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PCA /ZCA</a:t>
            </a:r>
          </a:p>
        </p:txBody>
      </p:sp>
    </p:spTree>
    <p:extLst>
      <p:ext uri="{BB962C8B-B14F-4D97-AF65-F5344CB8AC3E}">
        <p14:creationId xmlns:p14="http://schemas.microsoft.com/office/powerpoint/2010/main" val="3500822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00FF591-2344-A293-BB68-3BD77C81C238}"/>
              </a:ext>
            </a:extLst>
          </p:cNvPr>
          <p:cNvSpPr txBox="1"/>
          <p:nvPr/>
        </p:nvSpPr>
        <p:spPr>
          <a:xfrm>
            <a:off x="968432" y="889843"/>
            <a:ext cx="10591426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/>
              <a:t>DStretch</a:t>
            </a:r>
            <a:endParaRPr lang="fr-FR" sz="2400" b="1" dirty="0"/>
          </a:p>
          <a:p>
            <a:endParaRPr lang="fr-FR" dirty="0"/>
          </a:p>
          <a:p>
            <a:r>
              <a:rPr lang="fr-FR" b="1" dirty="0"/>
              <a:t>Le workflow:</a:t>
            </a:r>
          </a:p>
          <a:p>
            <a:endParaRPr lang="fr-FR" dirty="0"/>
          </a:p>
          <a:p>
            <a:r>
              <a:rPr lang="fr-FR" dirty="0"/>
              <a:t>Image RGB 8 bits</a:t>
            </a:r>
          </a:p>
          <a:p>
            <a:r>
              <a:rPr lang="fr-FR" dirty="0"/>
              <a:t>→ choix d’un espace couleur ou </a:t>
            </a:r>
            <a:r>
              <a:rPr lang="fr-FR" dirty="0" err="1"/>
              <a:t>preset</a:t>
            </a:r>
            <a:endParaRPr lang="fr-FR" dirty="0"/>
          </a:p>
          <a:p>
            <a:r>
              <a:rPr lang="fr-FR" dirty="0"/>
              <a:t>→ éventuellement ROI pour les statistiques</a:t>
            </a:r>
          </a:p>
          <a:p>
            <a:r>
              <a:rPr lang="fr-FR" dirty="0"/>
              <a:t>→ calcul moyenne + covariance/corrélation</a:t>
            </a:r>
          </a:p>
          <a:p>
            <a:r>
              <a:rPr lang="fr-FR" dirty="0"/>
              <a:t>→ PCA / valeurs propres</a:t>
            </a:r>
          </a:p>
          <a:p>
            <a:r>
              <a:rPr lang="fr-FR" dirty="0"/>
              <a:t>→ étirement des axes selon 1/</a:t>
            </a:r>
            <a:r>
              <a:rPr lang="fr-FR" dirty="0" err="1"/>
              <a:t>sqrt</a:t>
            </a:r>
            <a:r>
              <a:rPr lang="fr-FR" dirty="0"/>
              <a:t>(</a:t>
            </a:r>
            <a:r>
              <a:rPr lang="el-GR" dirty="0"/>
              <a:t>λ)</a:t>
            </a:r>
          </a:p>
          <a:p>
            <a:r>
              <a:rPr lang="el-GR" dirty="0"/>
              <a:t>→ </a:t>
            </a:r>
            <a:r>
              <a:rPr lang="fr-FR" dirty="0"/>
              <a:t>option </a:t>
            </a:r>
            <a:r>
              <a:rPr lang="fr-FR" dirty="0" err="1"/>
              <a:t>Map</a:t>
            </a:r>
            <a:r>
              <a:rPr lang="fr-FR" dirty="0"/>
              <a:t> Back : retour ou non dans l’espace couleur initial</a:t>
            </a:r>
          </a:p>
          <a:p>
            <a:r>
              <a:rPr lang="fr-FR" dirty="0"/>
              <a:t>→ conversion RGB</a:t>
            </a:r>
          </a:p>
          <a:p>
            <a:r>
              <a:rPr lang="fr-FR" dirty="0"/>
              <a:t>→ </a:t>
            </a:r>
            <a:r>
              <a:rPr lang="fr-FR" dirty="0" err="1"/>
              <a:t>clipping</a:t>
            </a:r>
            <a:r>
              <a:rPr lang="fr-FR" dirty="0"/>
              <a:t> 0–255</a:t>
            </a:r>
          </a:p>
          <a:p>
            <a:r>
              <a:rPr lang="fr-FR" dirty="0"/>
              <a:t>→ ajustements éventuels : hue, saturation, contraste, masque, etc.</a:t>
            </a:r>
          </a:p>
          <a:p>
            <a:endParaRPr lang="fr-FR" dirty="0"/>
          </a:p>
          <a:p>
            <a:r>
              <a:rPr lang="fr-FR" b="1" dirty="0"/>
              <a:t>Avantages</a:t>
            </a:r>
            <a:r>
              <a:rPr lang="fr-FR" dirty="0"/>
              <a:t> : écosystème </a:t>
            </a:r>
            <a:r>
              <a:rPr lang="fr-FR" dirty="0" err="1"/>
              <a:t>ImageJ</a:t>
            </a:r>
            <a:r>
              <a:rPr lang="fr-FR" dirty="0"/>
              <a:t>, très utilisé par la communauté, efficacité!</a:t>
            </a:r>
          </a:p>
          <a:p>
            <a:r>
              <a:rPr lang="fr-FR" b="1" dirty="0"/>
              <a:t>Inconvénients</a:t>
            </a:r>
            <a:r>
              <a:rPr lang="fr-FR" dirty="0"/>
              <a:t>: Payant, peu d’informations, code fermé, couleurs ‘folles’, </a:t>
            </a:r>
            <a:r>
              <a:rPr lang="fr-FR" dirty="0" err="1"/>
              <a:t>presets</a:t>
            </a:r>
            <a:r>
              <a:rPr lang="fr-FR" dirty="0"/>
              <a:t> discrets (ou presque)… </a:t>
            </a:r>
          </a:p>
        </p:txBody>
      </p:sp>
    </p:spTree>
    <p:extLst>
      <p:ext uri="{BB962C8B-B14F-4D97-AF65-F5344CB8AC3E}">
        <p14:creationId xmlns:p14="http://schemas.microsoft.com/office/powerpoint/2010/main" val="4248516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F67D95E-19D9-26F1-0103-5DDD65650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3769" y="451623"/>
            <a:ext cx="3508465" cy="614432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4A8113-11A6-7CF4-35F8-2E310E580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81" y="451623"/>
            <a:ext cx="3762847" cy="610640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487F3B-F6EC-C911-A0F7-F2FE243463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9356" y="451623"/>
            <a:ext cx="3508465" cy="614432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98E0548-8EBF-FB5B-8D6A-58253B230DA9}"/>
              </a:ext>
            </a:extLst>
          </p:cNvPr>
          <p:cNvSpPr txBox="1"/>
          <p:nvPr/>
        </p:nvSpPr>
        <p:spPr>
          <a:xfrm>
            <a:off x="627609" y="5814752"/>
            <a:ext cx="1947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err="1"/>
              <a:t>DStretch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040800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E52CD-79AB-A0F2-CC72-07A3BADF9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514B24D-F793-B1ED-46A0-FABD7680D937}"/>
              </a:ext>
            </a:extLst>
          </p:cNvPr>
          <p:cNvSpPr txBox="1"/>
          <p:nvPr/>
        </p:nvSpPr>
        <p:spPr>
          <a:xfrm>
            <a:off x="756458" y="856211"/>
            <a:ext cx="9894953" cy="4678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ERA</a:t>
            </a:r>
          </a:p>
          <a:p>
            <a:endParaRPr lang="fr-FR" dirty="0"/>
          </a:p>
          <a:p>
            <a:r>
              <a:rPr lang="fr-FR" b="1" dirty="0"/>
              <a:t>Le workflow:</a:t>
            </a:r>
          </a:p>
          <a:p>
            <a:endParaRPr lang="fr-FR" dirty="0"/>
          </a:p>
          <a:p>
            <a:r>
              <a:rPr lang="fr-FR" dirty="0"/>
              <a:t>Image RGB</a:t>
            </a:r>
            <a:br>
              <a:rPr lang="fr-FR" dirty="0"/>
            </a:br>
            <a:r>
              <a:rPr lang="fr-FR" dirty="0"/>
              <a:t>→ calcul de plusieurs décorrélations</a:t>
            </a:r>
            <a:br>
              <a:rPr lang="fr-FR" dirty="0"/>
            </a:br>
            <a:r>
              <a:rPr lang="fr-FR" dirty="0"/>
              <a:t>→ remise à l’échelle / boost de contraste</a:t>
            </a:r>
            <a:br>
              <a:rPr lang="fr-FR" dirty="0"/>
            </a:br>
            <a:r>
              <a:rPr lang="fr-FR" dirty="0"/>
              <a:t>→ affichage dans plusieurs espaces couleur</a:t>
            </a:r>
            <a:br>
              <a:rPr lang="fr-FR" dirty="0"/>
            </a:br>
            <a:r>
              <a:rPr lang="fr-FR" dirty="0"/>
              <a:t>→ exploration des composites et des canaux</a:t>
            </a:r>
            <a:br>
              <a:rPr lang="fr-FR" dirty="0"/>
            </a:br>
            <a:r>
              <a:rPr lang="fr-FR" dirty="0"/>
              <a:t>→ affinement éventuel par ROI</a:t>
            </a:r>
            <a:br>
              <a:rPr lang="fr-FR" dirty="0"/>
            </a:br>
            <a:r>
              <a:rPr lang="fr-FR" dirty="0"/>
              <a:t>→ export de snapshots</a:t>
            </a:r>
          </a:p>
          <a:p>
            <a:endParaRPr lang="fr-FR" dirty="0"/>
          </a:p>
          <a:p>
            <a:r>
              <a:rPr lang="fr-FR" b="1" dirty="0"/>
              <a:t>Avantages</a:t>
            </a:r>
            <a:r>
              <a:rPr lang="fr-FR" dirty="0"/>
              <a:t> : efficace, machine </a:t>
            </a:r>
            <a:r>
              <a:rPr lang="fr-FR" dirty="0" err="1"/>
              <a:t>learning</a:t>
            </a:r>
            <a:r>
              <a:rPr lang="fr-FR" dirty="0"/>
              <a:t> supervisé intégré, multiples </a:t>
            </a:r>
            <a:r>
              <a:rPr lang="fr-FR" dirty="0" err="1"/>
              <a:t>presets</a:t>
            </a:r>
            <a:r>
              <a:rPr lang="fr-FR" dirty="0"/>
              <a:t>, facilité de navigation, </a:t>
            </a:r>
          </a:p>
          <a:p>
            <a:r>
              <a:rPr lang="fr-FR" dirty="0"/>
              <a:t>code ouvert, gratuit. </a:t>
            </a:r>
          </a:p>
          <a:p>
            <a:r>
              <a:rPr lang="fr-FR" b="1" dirty="0"/>
              <a:t>Inconvénients</a:t>
            </a:r>
            <a:r>
              <a:rPr lang="fr-FR" dirty="0"/>
              <a:t>: Pas d’écosystème </a:t>
            </a:r>
            <a:r>
              <a:rPr lang="fr-FR" dirty="0" err="1"/>
              <a:t>ImageJ</a:t>
            </a:r>
            <a:r>
              <a:rPr lang="fr-FR" dirty="0"/>
              <a:t> ou autres, couleurs ‘folles’, </a:t>
            </a:r>
            <a:r>
              <a:rPr lang="fr-FR" dirty="0" err="1"/>
              <a:t>presets</a:t>
            </a:r>
            <a:r>
              <a:rPr lang="fr-FR" dirty="0"/>
              <a:t> discrets…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4681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galerie, pièce&#10;&#10;Description générée automatiquement">
            <a:extLst>
              <a:ext uri="{FF2B5EF4-FFF2-40B4-BE49-F238E27FC236}">
                <a16:creationId xmlns:a16="http://schemas.microsoft.com/office/drawing/2014/main" id="{6510F766-C706-A7B2-C255-64C55261F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7135"/>
            <a:ext cx="9144000" cy="651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50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989D34E-DFD7-D216-E631-A625AC5EA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0"/>
            <a:ext cx="12192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827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EE94873-240A-7FA5-4694-110BECCE98CE}"/>
              </a:ext>
            </a:extLst>
          </p:cNvPr>
          <p:cNvSpPr txBox="1"/>
          <p:nvPr/>
        </p:nvSpPr>
        <p:spPr>
          <a:xfrm>
            <a:off x="982639" y="1012536"/>
            <a:ext cx="4613300" cy="31632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>
                <a:latin typeface="+mj-lt"/>
                <a:ea typeface="+mj-ea"/>
                <a:cs typeface="+mj-cs"/>
              </a:rPr>
              <a:t>RASCAL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3611463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230721" y="-107390"/>
            <a:ext cx="3853890" cy="4068665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66E817-7CE3-F91E-023A-4B4A49E6D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>
            <a:fillRect/>
          </a:stretch>
        </p:blipFill>
        <p:spPr>
          <a:xfrm>
            <a:off x="6096000" y="1012536"/>
            <a:ext cx="4756162" cy="4756162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28591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1168B91-1E55-8DE1-984F-B9147E2C00B8}"/>
              </a:ext>
            </a:extLst>
          </p:cNvPr>
          <p:cNvSpPr txBox="1"/>
          <p:nvPr/>
        </p:nvSpPr>
        <p:spPr>
          <a:xfrm>
            <a:off x="756458" y="856211"/>
            <a:ext cx="4579908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RASCAL</a:t>
            </a:r>
          </a:p>
          <a:p>
            <a:endParaRPr lang="fr-FR" dirty="0"/>
          </a:p>
          <a:p>
            <a:r>
              <a:rPr lang="fr-FR" b="1" dirty="0"/>
              <a:t>Le (très simple) workflow:</a:t>
            </a:r>
          </a:p>
          <a:p>
            <a:endParaRPr lang="fr-FR" dirty="0"/>
          </a:p>
          <a:p>
            <a:r>
              <a:rPr lang="fr-FR" dirty="0"/>
              <a:t>Image RGB</a:t>
            </a:r>
            <a:br>
              <a:rPr lang="fr-FR" dirty="0"/>
            </a:br>
            <a:r>
              <a:rPr lang="en-US" dirty="0"/>
              <a:t>→ </a:t>
            </a:r>
            <a:r>
              <a:rPr lang="en-US" b="1" dirty="0"/>
              <a:t>RGB </a:t>
            </a:r>
            <a:r>
              <a:rPr lang="en-US" b="1" dirty="0" err="1"/>
              <a:t>linéaire</a:t>
            </a:r>
            <a:br>
              <a:rPr lang="en-US" dirty="0"/>
            </a:br>
            <a:r>
              <a:rPr lang="en-US" dirty="0"/>
              <a:t>→ ZCA </a:t>
            </a:r>
            <a:r>
              <a:rPr lang="en-US" dirty="0" err="1"/>
              <a:t>calculée</a:t>
            </a:r>
            <a:r>
              <a:rPr lang="en-US" dirty="0"/>
              <a:t> sur image </a:t>
            </a:r>
            <a:r>
              <a:rPr lang="en-US" dirty="0" err="1"/>
              <a:t>ou</a:t>
            </a:r>
            <a:r>
              <a:rPr lang="en-US" dirty="0"/>
              <a:t> ROI</a:t>
            </a:r>
            <a:br>
              <a:rPr lang="en-US" dirty="0"/>
            </a:br>
            <a:r>
              <a:rPr lang="en-US" dirty="0"/>
              <a:t>→ </a:t>
            </a:r>
            <a:r>
              <a:rPr lang="en-US" b="1" dirty="0"/>
              <a:t>rotation interactive </a:t>
            </a:r>
            <a:r>
              <a:rPr lang="en-US" dirty="0"/>
              <a:t>dans </a:t>
            </a:r>
            <a:r>
              <a:rPr lang="en-US" dirty="0" err="1"/>
              <a:t>l’espace</a:t>
            </a:r>
            <a:r>
              <a:rPr lang="en-US" dirty="0"/>
              <a:t> </a:t>
            </a:r>
            <a:r>
              <a:rPr lang="en-US" dirty="0" err="1"/>
              <a:t>blanchi</a:t>
            </a:r>
            <a:br>
              <a:rPr lang="en-US" dirty="0"/>
            </a:br>
            <a:r>
              <a:rPr lang="en-US" dirty="0"/>
              <a:t>→ </a:t>
            </a:r>
            <a:r>
              <a:rPr lang="en-US" b="1" dirty="0"/>
              <a:t>restauration contrôlée des variances</a:t>
            </a:r>
            <a:br>
              <a:rPr lang="en-US" dirty="0"/>
            </a:br>
            <a:r>
              <a:rPr lang="en-US" dirty="0"/>
              <a:t>→ </a:t>
            </a:r>
            <a:r>
              <a:rPr lang="en-US" b="1" dirty="0"/>
              <a:t>retour sRGB</a:t>
            </a:r>
            <a:br>
              <a:rPr lang="en-US" dirty="0"/>
            </a:br>
            <a:r>
              <a:rPr lang="en-US" dirty="0"/>
              <a:t>→ </a:t>
            </a:r>
            <a:r>
              <a:rPr lang="en-US" dirty="0" err="1"/>
              <a:t>affichage</a:t>
            </a:r>
            <a:r>
              <a:rPr lang="en-US" dirty="0"/>
              <a:t> / export / session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0881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teau peche filet">
            <a:extLst>
              <a:ext uri="{FF2B5EF4-FFF2-40B4-BE49-F238E27FC236}">
                <a16:creationId xmlns:a16="http://schemas.microsoft.com/office/drawing/2014/main" id="{4916AA8B-9E4C-1CFD-8938-D8FD15FA2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25" y="2082641"/>
            <a:ext cx="5134270" cy="326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9053967-6A7C-39D1-2918-82DDAFF56AE5}"/>
              </a:ext>
            </a:extLst>
          </p:cNvPr>
          <p:cNvSpPr txBox="1"/>
          <p:nvPr/>
        </p:nvSpPr>
        <p:spPr>
          <a:xfrm>
            <a:off x="1821240" y="1284418"/>
            <a:ext cx="28588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err="1"/>
              <a:t>DStretch</a:t>
            </a:r>
            <a:r>
              <a:rPr lang="fr-FR" sz="3200" dirty="0"/>
              <a:t>  / ERA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6D2F5A2-90E6-6AF6-7623-3B0814E0EE53}"/>
              </a:ext>
            </a:extLst>
          </p:cNvPr>
          <p:cNvCxnSpPr>
            <a:cxnSpLocks/>
          </p:cNvCxnSpPr>
          <p:nvPr/>
        </p:nvCxnSpPr>
        <p:spPr>
          <a:xfrm>
            <a:off x="6258064" y="2044931"/>
            <a:ext cx="0" cy="33025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017D5888-AB8C-B14B-0894-559FCBCB6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363" y="2082641"/>
            <a:ext cx="4353096" cy="326482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FD7849-C597-9DFF-E295-BE4CD53BD9E1}"/>
              </a:ext>
            </a:extLst>
          </p:cNvPr>
          <p:cNvSpPr txBox="1"/>
          <p:nvPr/>
        </p:nvSpPr>
        <p:spPr>
          <a:xfrm>
            <a:off x="8349501" y="1284417"/>
            <a:ext cx="16341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RASCAL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3B5BB9C-2C7F-1DE6-C5E5-9C04AC8BE79E}"/>
              </a:ext>
            </a:extLst>
          </p:cNvPr>
          <p:cNvSpPr txBox="1"/>
          <p:nvPr/>
        </p:nvSpPr>
        <p:spPr>
          <a:xfrm>
            <a:off x="5687172" y="1280361"/>
            <a:ext cx="13435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versus</a:t>
            </a:r>
          </a:p>
        </p:txBody>
      </p:sp>
    </p:spTree>
    <p:extLst>
      <p:ext uri="{BB962C8B-B14F-4D97-AF65-F5344CB8AC3E}">
        <p14:creationId xmlns:p14="http://schemas.microsoft.com/office/powerpoint/2010/main" val="1341282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reenrecorder-2026-05-08-07-29-37-214">
            <a:hlinkClick r:id="" action="ppaction://media"/>
            <a:extLst>
              <a:ext uri="{FF2B5EF4-FFF2-40B4-BE49-F238E27FC236}">
                <a16:creationId xmlns:a16="http://schemas.microsoft.com/office/drawing/2014/main" id="{C408011E-EF04-D6B0-3616-7E0D5144E4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13359" y="0"/>
            <a:ext cx="31527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29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7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AFACA4E-5A7E-6925-FC1F-82C2BAEA28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161" y="977989"/>
            <a:ext cx="6094611" cy="5035957"/>
          </a:xfrm>
          <a:prstGeom prst="rect">
            <a:avLst/>
          </a:prstGeom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CA7C9AA8-3FA4-DFAB-DE83-E8D50A280C0A}"/>
              </a:ext>
            </a:extLst>
          </p:cNvPr>
          <p:cNvSpPr/>
          <p:nvPr/>
        </p:nvSpPr>
        <p:spPr>
          <a:xfrm>
            <a:off x="4252735" y="1811309"/>
            <a:ext cx="585576" cy="4774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8C13C18D-60CA-9A38-508A-B420FF81F974}"/>
              </a:ext>
            </a:extLst>
          </p:cNvPr>
          <p:cNvSpPr/>
          <p:nvPr/>
        </p:nvSpPr>
        <p:spPr>
          <a:xfrm>
            <a:off x="4298083" y="4626621"/>
            <a:ext cx="585576" cy="4774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DD0DF46-26A0-A11D-2486-AF6AD45255CD}"/>
              </a:ext>
            </a:extLst>
          </p:cNvPr>
          <p:cNvSpPr txBox="1"/>
          <p:nvPr/>
        </p:nvSpPr>
        <p:spPr>
          <a:xfrm>
            <a:off x="8461545" y="1868944"/>
            <a:ext cx="1782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Couleurs ‘folles’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B0C5CBB-AD68-8EE7-D205-99A6F33F4429}"/>
              </a:ext>
            </a:extLst>
          </p:cNvPr>
          <p:cNvSpPr txBox="1"/>
          <p:nvPr/>
        </p:nvSpPr>
        <p:spPr>
          <a:xfrm>
            <a:off x="8502433" y="4340797"/>
            <a:ext cx="2396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Couleurs globalement</a:t>
            </a:r>
          </a:p>
          <a:p>
            <a:r>
              <a:rPr lang="fr-FR" dirty="0"/>
              <a:t>respectées</a:t>
            </a:r>
          </a:p>
        </p:txBody>
      </p:sp>
    </p:spTree>
    <p:extLst>
      <p:ext uri="{BB962C8B-B14F-4D97-AF65-F5344CB8AC3E}">
        <p14:creationId xmlns:p14="http://schemas.microsoft.com/office/powerpoint/2010/main" val="55187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FEA435-0BE7-1FA0-D0BE-1B97E03D2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RASCAL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8C125F-398C-663E-E664-DF144CA9C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Exploration interactive</a:t>
            </a:r>
          </a:p>
          <a:p>
            <a:r>
              <a:rPr lang="fr-FR" dirty="0"/>
              <a:t>Très rapide (</a:t>
            </a:r>
            <a:r>
              <a:rPr lang="fr-FR" dirty="0" err="1"/>
              <a:t>shaders</a:t>
            </a:r>
            <a:r>
              <a:rPr lang="fr-FR" dirty="0"/>
              <a:t> - GPU)</a:t>
            </a:r>
          </a:p>
          <a:p>
            <a:r>
              <a:rPr lang="fr-FR" dirty="0"/>
              <a:t>Bien documenté</a:t>
            </a:r>
          </a:p>
          <a:p>
            <a:r>
              <a:rPr lang="fr-FR" dirty="0"/>
              <a:t>Très efficace… mais limité face à l’hyperspectral</a:t>
            </a:r>
          </a:p>
          <a:p>
            <a:r>
              <a:rPr lang="fr-FR" dirty="0"/>
              <a:t>Meilleur rendu pour la diffusion (mais aussi </a:t>
            </a:r>
            <a:r>
              <a:rPr lang="fr-FR" dirty="0" err="1"/>
              <a:t>DStretch</a:t>
            </a:r>
            <a:r>
              <a:rPr lang="fr-FR" dirty="0"/>
              <a:t>-like!)</a:t>
            </a:r>
          </a:p>
          <a:p>
            <a:r>
              <a:rPr lang="fr-FR" dirty="0"/>
              <a:t>Gratuit et disponible sous Windows, </a:t>
            </a:r>
            <a:r>
              <a:rPr lang="fr-FR" dirty="0" err="1"/>
              <a:t>macOS</a:t>
            </a:r>
            <a:r>
              <a:rPr lang="fr-FR" dirty="0"/>
              <a:t>, Linux, Android (peut être un jour iPhone…)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3729D49-5F11-4830-C429-21ED9357F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2743" y="450991"/>
            <a:ext cx="1752226" cy="2470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90993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374</Words>
  <Application>Microsoft Office PowerPoint</Application>
  <PresentationFormat>Grand écran</PresentationFormat>
  <Paragraphs>66</Paragraphs>
  <Slides>16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-apple-system</vt:lpstr>
      <vt:lpstr>Aptos</vt:lpstr>
      <vt:lpstr>Aptos Display</vt:lpstr>
      <vt:lpstr>Arial</vt:lpstr>
      <vt:lpstr>MJXc-TeX-main-R</vt:lpstr>
      <vt:lpstr>MJXc-TeX-math-I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RASCAL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Fabrice Monna</dc:creator>
  <cp:lastModifiedBy>Fabrice Monna</cp:lastModifiedBy>
  <cp:revision>26</cp:revision>
  <dcterms:created xsi:type="dcterms:W3CDTF">2025-09-26T07:33:15Z</dcterms:created>
  <dcterms:modified xsi:type="dcterms:W3CDTF">2026-05-08T06:25:20Z</dcterms:modified>
</cp:coreProperties>
</file>